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6858000" cy="9144000" type="screen4x3"/>
  <p:notesSz cx="6888163" cy="100203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55" autoAdjust="0"/>
    <p:restoredTop sz="94737" autoAdjust="0"/>
  </p:normalViewPr>
  <p:slideViewPr>
    <p:cSldViewPr>
      <p:cViewPr varScale="1">
        <p:scale>
          <a:sx n="87" d="100"/>
          <a:sy n="87" d="100"/>
        </p:scale>
        <p:origin x="3226" y="293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84871" cy="501015"/>
          </a:xfrm>
          <a:prstGeom prst="rect">
            <a:avLst/>
          </a:prstGeom>
        </p:spPr>
        <p:txBody>
          <a:bodyPr vert="horz" lIns="96606" tIns="48304" rIns="96606" bIns="48304" rtlCol="0"/>
          <a:lstStyle>
            <a:lvl1pPr algn="l">
              <a:defRPr sz="1300"/>
            </a:lvl1pPr>
          </a:lstStyle>
          <a:p>
            <a:endParaRPr lang="de-CH" dirty="0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901699" y="0"/>
            <a:ext cx="2984871" cy="501015"/>
          </a:xfrm>
          <a:prstGeom prst="rect">
            <a:avLst/>
          </a:prstGeom>
        </p:spPr>
        <p:txBody>
          <a:bodyPr vert="horz" lIns="96606" tIns="48304" rIns="96606" bIns="48304" rtlCol="0"/>
          <a:lstStyle>
            <a:lvl1pPr algn="r">
              <a:defRPr sz="1300"/>
            </a:lvl1pPr>
          </a:lstStyle>
          <a:p>
            <a:fld id="{C2364568-35CA-4E90-879A-DA5C6803F500}" type="datetimeFigureOut">
              <a:rPr lang="de-CH" smtClean="0"/>
              <a:t>10.09.2025</a:t>
            </a:fld>
            <a:endParaRPr lang="de-CH" dirty="0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2035175" y="750888"/>
            <a:ext cx="2817813" cy="375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06" tIns="48304" rIns="96606" bIns="48304" rtlCol="0" anchor="ctr"/>
          <a:lstStyle/>
          <a:p>
            <a:endParaRPr lang="de-CH" dirty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8817" y="4759644"/>
            <a:ext cx="5510530" cy="4509135"/>
          </a:xfrm>
          <a:prstGeom prst="rect">
            <a:avLst/>
          </a:prstGeom>
        </p:spPr>
        <p:txBody>
          <a:bodyPr vert="horz" lIns="96606" tIns="48304" rIns="96606" bIns="48304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1" y="9517547"/>
            <a:ext cx="2984871" cy="501015"/>
          </a:xfrm>
          <a:prstGeom prst="rect">
            <a:avLst/>
          </a:prstGeom>
        </p:spPr>
        <p:txBody>
          <a:bodyPr vert="horz" lIns="96606" tIns="48304" rIns="96606" bIns="48304" rtlCol="0" anchor="b"/>
          <a:lstStyle>
            <a:lvl1pPr algn="l">
              <a:defRPr sz="1300"/>
            </a:lvl1pPr>
          </a:lstStyle>
          <a:p>
            <a:endParaRPr lang="de-CH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901699" y="9517547"/>
            <a:ext cx="2984871" cy="501015"/>
          </a:xfrm>
          <a:prstGeom prst="rect">
            <a:avLst/>
          </a:prstGeom>
        </p:spPr>
        <p:txBody>
          <a:bodyPr vert="horz" lIns="96606" tIns="48304" rIns="96606" bIns="48304" rtlCol="0" anchor="b"/>
          <a:lstStyle>
            <a:lvl1pPr algn="r">
              <a:defRPr sz="1300"/>
            </a:lvl1pPr>
          </a:lstStyle>
          <a:p>
            <a:fld id="{99A9FD0B-8A2F-4BE3-A1BD-F7549DE177C3}" type="slidenum">
              <a:rPr lang="de-CH" smtClean="0"/>
              <a:t>‹Nr.›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9346273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CH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A9FD0B-8A2F-4BE3-A1BD-F7549DE177C3}" type="slidenum">
              <a:rPr lang="de-CH" smtClean="0"/>
              <a:t>1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11110112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501FA-EF14-4685-80B0-3E6988B7E555}" type="datetime1">
              <a:rPr lang="de-CH" smtClean="0"/>
              <a:t>10.09.2025</a:t>
            </a:fld>
            <a:endParaRPr lang="de-CH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 dirty="0"/>
              <a:t>Zu jedem Gericht gibt es Reis 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BC8D9-75D7-4651-8D66-D75DE4EF5366}" type="slidenum">
              <a:rPr lang="de-CH" smtClean="0"/>
              <a:t>‹Nr.›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10671992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23D94-A275-4BFC-BFB5-3B2D0ACB51F6}" type="datetime1">
              <a:rPr lang="de-CH" smtClean="0"/>
              <a:t>10.09.2025</a:t>
            </a:fld>
            <a:endParaRPr lang="de-CH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 dirty="0"/>
              <a:t>Zu jedem Gericht gibt es Reis 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BC8D9-75D7-4651-8D66-D75DE4EF5366}" type="slidenum">
              <a:rPr lang="de-CH" smtClean="0"/>
              <a:t>‹Nr.›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13243771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4B8F8-44AF-48BD-A008-E2ECF3BDC27E}" type="datetime1">
              <a:rPr lang="de-CH" smtClean="0"/>
              <a:t>10.09.2025</a:t>
            </a:fld>
            <a:endParaRPr lang="de-CH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 dirty="0"/>
              <a:t>Zu jedem Gericht gibt es Reis 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BC8D9-75D7-4651-8D66-D75DE4EF5366}" type="slidenum">
              <a:rPr lang="de-CH" smtClean="0"/>
              <a:t>‹Nr.›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4997414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1ED9D-BC6E-4B47-9BB0-A22A860AB5EB}" type="datetime1">
              <a:rPr lang="de-CH" smtClean="0"/>
              <a:t>10.09.2025</a:t>
            </a:fld>
            <a:endParaRPr lang="de-CH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 dirty="0"/>
              <a:t>Zu jedem Gericht gibt es Reis 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BC8D9-75D7-4651-8D66-D75DE4EF5366}" type="slidenum">
              <a:rPr lang="de-CH" smtClean="0"/>
              <a:t>‹Nr.›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19842367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D81CE-2992-48BE-A243-2ABE26B7EF4F}" type="datetime1">
              <a:rPr lang="de-CH" smtClean="0"/>
              <a:t>10.09.2025</a:t>
            </a:fld>
            <a:endParaRPr lang="de-CH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 dirty="0"/>
              <a:t>Zu jedem Gericht gibt es Reis 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BC8D9-75D7-4651-8D66-D75DE4EF5366}" type="slidenum">
              <a:rPr lang="de-CH" smtClean="0"/>
              <a:t>‹Nr.›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41726904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CF379-7F3C-4426-805F-72051AE2B31C}" type="datetime1">
              <a:rPr lang="de-CH" smtClean="0"/>
              <a:t>10.09.2025</a:t>
            </a:fld>
            <a:endParaRPr lang="de-CH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 dirty="0"/>
              <a:t>Zu jedem Gericht gibt es Reis </a:t>
            </a: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BC8D9-75D7-4651-8D66-D75DE4EF5366}" type="slidenum">
              <a:rPr lang="de-CH" smtClean="0"/>
              <a:t>‹Nr.›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19445971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7F491-101C-4C33-8350-DE4C53910B02}" type="datetime1">
              <a:rPr lang="de-CH" smtClean="0"/>
              <a:t>10.09.2025</a:t>
            </a:fld>
            <a:endParaRPr lang="de-CH" dirty="0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 dirty="0"/>
              <a:t>Zu jedem Gericht gibt es Reis </a:t>
            </a:r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BC8D9-75D7-4651-8D66-D75DE4EF5366}" type="slidenum">
              <a:rPr lang="de-CH" smtClean="0"/>
              <a:t>‹Nr.›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10667728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9D5F2-0B11-49B6-A4F5-401C0B495C5A}" type="datetime1">
              <a:rPr lang="de-CH" smtClean="0"/>
              <a:t>10.09.2025</a:t>
            </a:fld>
            <a:endParaRPr lang="de-CH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 dirty="0"/>
              <a:t>Zu jedem Gericht gibt es Reis 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BC8D9-75D7-4651-8D66-D75DE4EF5366}" type="slidenum">
              <a:rPr lang="de-CH" smtClean="0"/>
              <a:t>‹Nr.›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26689925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A26ED-8CE6-43E0-BD3C-41120E1A1F5A}" type="datetime1">
              <a:rPr lang="de-CH" smtClean="0"/>
              <a:t>10.09.2025</a:t>
            </a:fld>
            <a:endParaRPr lang="de-CH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 dirty="0"/>
              <a:t>Zu jedem Gericht gibt es Reis 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BC8D9-75D7-4651-8D66-D75DE4EF5366}" type="slidenum">
              <a:rPr lang="de-CH" smtClean="0"/>
              <a:t>‹Nr.›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33624698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37D02-B323-4EE8-8795-E2D126ED11BF}" type="datetime1">
              <a:rPr lang="de-CH" smtClean="0"/>
              <a:t>10.09.2025</a:t>
            </a:fld>
            <a:endParaRPr lang="de-CH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 dirty="0"/>
              <a:t>Zu jedem Gericht gibt es Reis </a:t>
            </a: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BC8D9-75D7-4651-8D66-D75DE4EF5366}" type="slidenum">
              <a:rPr lang="de-CH" smtClean="0"/>
              <a:t>‹Nr.›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5865958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CH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3B227-1D1B-4E1A-A5D9-13B4E2ACD787}" type="datetime1">
              <a:rPr lang="de-CH" smtClean="0"/>
              <a:t>10.09.2025</a:t>
            </a:fld>
            <a:endParaRPr lang="de-CH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 dirty="0"/>
              <a:t>Zu jedem Gericht gibt es Reis </a:t>
            </a: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BC8D9-75D7-4651-8D66-D75DE4EF5366}" type="slidenum">
              <a:rPr lang="de-CH" smtClean="0"/>
              <a:t>‹Nr.›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42712734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DB7AF2-F0AF-4F1E-BED3-0B44CB3F552C}" type="datetime1">
              <a:rPr lang="de-CH" smtClean="0"/>
              <a:t>10.09.2025</a:t>
            </a:fld>
            <a:endParaRPr lang="de-CH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CH" dirty="0"/>
              <a:t>Zu jedem Gericht gibt es Reis 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CBC8D9-75D7-4651-8D66-D75DE4EF5366}" type="slidenum">
              <a:rPr lang="de-CH" smtClean="0"/>
              <a:t>‹Nr.›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2677222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1.jpe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jpeg"/><Relationship Id="rId3" Type="http://schemas.openxmlformats.org/officeDocument/2006/relationships/image" Target="../media/image7.jpeg"/><Relationship Id="rId7" Type="http://schemas.openxmlformats.org/officeDocument/2006/relationships/image" Target="../media/image1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jpeg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8"/>
          <p:cNvSpPr txBox="1"/>
          <p:nvPr/>
        </p:nvSpPr>
        <p:spPr>
          <a:xfrm>
            <a:off x="5583707" y="2655367"/>
            <a:ext cx="653605" cy="692497"/>
          </a:xfrm>
          <a:prstGeom prst="rect">
            <a:avLst/>
          </a:prstGeom>
          <a:solidFill>
            <a:schemeClr val="lt1"/>
          </a:solidFill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de-CH" sz="1100" dirty="0">
                <a:effectLst/>
                <a:ea typeface="Calibri"/>
                <a:cs typeface="Times New Roman"/>
              </a:rPr>
              <a:t>  </a:t>
            </a:r>
            <a:r>
              <a:rPr lang="de-CH" sz="1200" b="1" dirty="0">
                <a:effectLst/>
                <a:latin typeface="+mj-lt"/>
                <a:ea typeface="Calibri"/>
                <a:cs typeface="Times New Roman"/>
              </a:rPr>
              <a:t>14.50</a:t>
            </a:r>
            <a:br>
              <a:rPr lang="de-CH" sz="1100" b="1" dirty="0">
                <a:effectLst/>
                <a:latin typeface="+mj-lt"/>
                <a:ea typeface="Calibri"/>
                <a:cs typeface="Times New Roman"/>
              </a:rPr>
            </a:br>
            <a:br>
              <a:rPr lang="de-CH" sz="1100" b="1" dirty="0">
                <a:effectLst/>
                <a:latin typeface="+mj-lt"/>
                <a:ea typeface="Calibri"/>
                <a:cs typeface="Times New Roman"/>
              </a:rPr>
            </a:br>
            <a:br>
              <a:rPr lang="de-CH" sz="1200" b="1" dirty="0">
                <a:effectLst/>
                <a:latin typeface="+mj-lt"/>
                <a:ea typeface="Calibri"/>
                <a:cs typeface="Times New Roman"/>
              </a:rPr>
            </a:br>
            <a:br>
              <a:rPr lang="de-CH" sz="1200" b="1" dirty="0">
                <a:effectLst/>
                <a:latin typeface="+mj-lt"/>
                <a:ea typeface="Calibri"/>
                <a:cs typeface="Times New Roman"/>
              </a:rPr>
            </a:br>
            <a:endParaRPr lang="de-CH" sz="1200" dirty="0">
              <a:effectLst/>
              <a:latin typeface="+mj-lt"/>
              <a:ea typeface="Calibri"/>
              <a:cs typeface="Times New Roman"/>
            </a:endParaRPr>
          </a:p>
        </p:txBody>
      </p:sp>
      <p:pic>
        <p:nvPicPr>
          <p:cNvPr id="5" name="Grafik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8072" y="2629211"/>
            <a:ext cx="1342248" cy="1006686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Grafik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0648" y="35496"/>
            <a:ext cx="2861935" cy="524724"/>
          </a:xfrm>
          <a:prstGeom prst="rect">
            <a:avLst/>
          </a:prstGeom>
        </p:spPr>
      </p:pic>
      <p:sp>
        <p:nvSpPr>
          <p:cNvPr id="9" name="Textfeld 8"/>
          <p:cNvSpPr txBox="1"/>
          <p:nvPr/>
        </p:nvSpPr>
        <p:spPr>
          <a:xfrm>
            <a:off x="3429000" y="2620233"/>
            <a:ext cx="2160240" cy="11541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1200" b="1" dirty="0">
                <a:latin typeface="+mj-lt"/>
              </a:rPr>
              <a:t>Yam Wunsen  </a:t>
            </a:r>
            <a:br>
              <a:rPr lang="de-CH" sz="1200" b="1" dirty="0">
                <a:latin typeface="+mj-lt"/>
              </a:rPr>
            </a:br>
            <a:r>
              <a:rPr lang="de-CH" sz="1200" dirty="0">
                <a:latin typeface="+mj-lt"/>
              </a:rPr>
              <a:t>kalter Glasnudelsalat  mit Crevetten und Poulet,</a:t>
            </a:r>
            <a:br>
              <a:rPr lang="de-CH" sz="1200" dirty="0">
                <a:latin typeface="+mj-lt"/>
              </a:rPr>
            </a:br>
            <a:r>
              <a:rPr lang="de-CH" sz="1200" dirty="0">
                <a:latin typeface="+mj-lt"/>
              </a:rPr>
              <a:t>Zwiebeln, Tomaten, Zitronen- saft und Gewürzkräuter</a:t>
            </a:r>
            <a:br>
              <a:rPr lang="de-CH" sz="1200" dirty="0">
                <a:latin typeface="+mj-lt"/>
              </a:rPr>
            </a:br>
            <a:r>
              <a:rPr lang="de-CH" sz="900" dirty="0">
                <a:latin typeface="+mj-lt"/>
              </a:rPr>
              <a:t>(enthält Sulfate)</a:t>
            </a:r>
          </a:p>
        </p:txBody>
      </p:sp>
      <p:pic>
        <p:nvPicPr>
          <p:cNvPr id="10" name="Grafik 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0688" y="3835639"/>
            <a:ext cx="1365858" cy="1024393"/>
          </a:xfrm>
          <a:prstGeom prst="rect">
            <a:avLst/>
          </a:prstGeom>
        </p:spPr>
      </p:pic>
      <p:sp>
        <p:nvSpPr>
          <p:cNvPr id="11" name="Textfeld 10"/>
          <p:cNvSpPr txBox="1"/>
          <p:nvPr/>
        </p:nvSpPr>
        <p:spPr>
          <a:xfrm>
            <a:off x="2132856" y="2638818"/>
            <a:ext cx="52450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1200" dirty="0">
                <a:solidFill>
                  <a:schemeClr val="bg1">
                    <a:lumMod val="50000"/>
                  </a:schemeClr>
                </a:solidFill>
                <a:latin typeface="+mj-lt"/>
              </a:rPr>
              <a:t>2004</a:t>
            </a:r>
          </a:p>
        </p:txBody>
      </p:sp>
      <p:sp>
        <p:nvSpPr>
          <p:cNvPr id="12" name="Textfeld 11"/>
          <p:cNvSpPr txBox="1"/>
          <p:nvPr/>
        </p:nvSpPr>
        <p:spPr>
          <a:xfrm>
            <a:off x="2184417" y="3851921"/>
            <a:ext cx="52450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1200" dirty="0">
                <a:solidFill>
                  <a:schemeClr val="bg1">
                    <a:lumMod val="50000"/>
                  </a:schemeClr>
                </a:solidFill>
                <a:latin typeface="+mj-lt"/>
              </a:rPr>
              <a:t>2005</a:t>
            </a:r>
          </a:p>
        </p:txBody>
      </p:sp>
      <p:sp>
        <p:nvSpPr>
          <p:cNvPr id="13" name="Textfeld 12"/>
          <p:cNvSpPr txBox="1"/>
          <p:nvPr/>
        </p:nvSpPr>
        <p:spPr>
          <a:xfrm>
            <a:off x="3429000" y="3853662"/>
            <a:ext cx="23042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1200" b="1" dirty="0">
                <a:latin typeface="+mj-lt"/>
              </a:rPr>
              <a:t>Papaya Salat</a:t>
            </a:r>
            <a:br>
              <a:rPr lang="de-CH" sz="1200" b="1" dirty="0">
                <a:latin typeface="+mj-lt"/>
              </a:rPr>
            </a:br>
            <a:br>
              <a:rPr lang="de-CH" sz="1200" dirty="0">
                <a:latin typeface="+mj-lt"/>
              </a:rPr>
            </a:br>
            <a:endParaRPr lang="de-CH" sz="1200" dirty="0">
              <a:latin typeface="+mj-lt"/>
            </a:endParaRPr>
          </a:p>
        </p:txBody>
      </p:sp>
      <p:sp>
        <p:nvSpPr>
          <p:cNvPr id="14" name="Textfeld 8"/>
          <p:cNvSpPr txBox="1"/>
          <p:nvPr/>
        </p:nvSpPr>
        <p:spPr>
          <a:xfrm>
            <a:off x="5589240" y="3853347"/>
            <a:ext cx="725613" cy="360040"/>
          </a:xfrm>
          <a:prstGeom prst="rect">
            <a:avLst/>
          </a:prstGeom>
          <a:solidFill>
            <a:schemeClr val="lt1"/>
          </a:solidFill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de-CH" sz="1200" b="1" dirty="0">
                <a:latin typeface="+mj-lt"/>
                <a:ea typeface="Calibri"/>
                <a:cs typeface="Times New Roman"/>
              </a:rPr>
              <a:t>14.50</a:t>
            </a:r>
            <a:endParaRPr lang="de-CH" sz="1200" b="1" dirty="0">
              <a:effectLst/>
              <a:latin typeface="+mj-lt"/>
              <a:ea typeface="Calibri"/>
              <a:cs typeface="Times New Roman"/>
            </a:endParaRPr>
          </a:p>
        </p:txBody>
      </p:sp>
      <p:sp>
        <p:nvSpPr>
          <p:cNvPr id="16" name="Textfeld 15"/>
          <p:cNvSpPr txBox="1"/>
          <p:nvPr/>
        </p:nvSpPr>
        <p:spPr>
          <a:xfrm>
            <a:off x="2184417" y="6364360"/>
            <a:ext cx="52450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1200" dirty="0">
                <a:solidFill>
                  <a:schemeClr val="bg1">
                    <a:lumMod val="50000"/>
                  </a:schemeClr>
                </a:solidFill>
                <a:latin typeface="+mj-lt"/>
              </a:rPr>
              <a:t>2052</a:t>
            </a:r>
          </a:p>
        </p:txBody>
      </p:sp>
      <p:sp>
        <p:nvSpPr>
          <p:cNvPr id="17" name="Textfeld 16"/>
          <p:cNvSpPr txBox="1"/>
          <p:nvPr/>
        </p:nvSpPr>
        <p:spPr>
          <a:xfrm>
            <a:off x="3429000" y="6366101"/>
            <a:ext cx="208823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1200" b="1" dirty="0">
                <a:latin typeface="+mj-lt"/>
              </a:rPr>
              <a:t>Tom Yang Gung  </a:t>
            </a:r>
            <a:br>
              <a:rPr lang="de-CH" sz="1200" b="1" dirty="0">
                <a:latin typeface="+mj-lt"/>
              </a:rPr>
            </a:br>
            <a:br>
              <a:rPr lang="de-CH" sz="1200" dirty="0">
                <a:latin typeface="+mj-lt"/>
              </a:rPr>
            </a:br>
            <a:r>
              <a:rPr lang="de-CH" sz="1200" dirty="0">
                <a:latin typeface="+mj-lt"/>
              </a:rPr>
              <a:t>mit Pilzen und Crevetten</a:t>
            </a:r>
            <a:br>
              <a:rPr lang="de-CH" sz="1200" dirty="0">
                <a:latin typeface="+mj-lt"/>
              </a:rPr>
            </a:br>
            <a:r>
              <a:rPr lang="de-CH" sz="1200" dirty="0">
                <a:latin typeface="+mj-lt"/>
              </a:rPr>
              <a:t>Kondensmilch </a:t>
            </a:r>
            <a:r>
              <a:rPr lang="de-CH" sz="900" dirty="0">
                <a:latin typeface="+mj-lt"/>
              </a:rPr>
              <a:t>(enthält Lactose)</a:t>
            </a:r>
          </a:p>
        </p:txBody>
      </p:sp>
      <p:sp>
        <p:nvSpPr>
          <p:cNvPr id="18" name="Textfeld 8"/>
          <p:cNvSpPr txBox="1"/>
          <p:nvPr/>
        </p:nvSpPr>
        <p:spPr>
          <a:xfrm>
            <a:off x="5589240" y="6444208"/>
            <a:ext cx="725612" cy="360040"/>
          </a:xfrm>
          <a:prstGeom prst="rect">
            <a:avLst/>
          </a:prstGeom>
          <a:solidFill>
            <a:schemeClr val="lt1"/>
          </a:solidFill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de-CH" sz="1100" dirty="0">
                <a:effectLst/>
                <a:ea typeface="Calibri"/>
                <a:cs typeface="Times New Roman"/>
              </a:rPr>
              <a:t> </a:t>
            </a:r>
            <a:r>
              <a:rPr lang="de-CH" sz="1200" b="1" dirty="0">
                <a:latin typeface="+mj-lt"/>
                <a:ea typeface="Calibri"/>
                <a:cs typeface="Times New Roman"/>
              </a:rPr>
              <a:t>8.50</a:t>
            </a:r>
            <a:endParaRPr lang="de-CH" sz="1200" dirty="0">
              <a:effectLst/>
              <a:latin typeface="+mj-lt"/>
              <a:ea typeface="Calibri"/>
              <a:cs typeface="Times New Roman"/>
            </a:endParaRPr>
          </a:p>
        </p:txBody>
      </p:sp>
      <p:sp>
        <p:nvSpPr>
          <p:cNvPr id="20" name="Textfeld 19"/>
          <p:cNvSpPr txBox="1"/>
          <p:nvPr/>
        </p:nvSpPr>
        <p:spPr>
          <a:xfrm>
            <a:off x="2184417" y="7518812"/>
            <a:ext cx="52450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1200" dirty="0">
                <a:solidFill>
                  <a:schemeClr val="bg1">
                    <a:lumMod val="50000"/>
                  </a:schemeClr>
                </a:solidFill>
                <a:latin typeface="+mj-lt"/>
              </a:rPr>
              <a:t>2053</a:t>
            </a:r>
          </a:p>
        </p:txBody>
      </p:sp>
      <p:sp>
        <p:nvSpPr>
          <p:cNvPr id="21" name="Textfeld 20"/>
          <p:cNvSpPr txBox="1"/>
          <p:nvPr/>
        </p:nvSpPr>
        <p:spPr>
          <a:xfrm>
            <a:off x="3429000" y="7516489"/>
            <a:ext cx="23042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1200" b="1" dirty="0">
                <a:latin typeface="+mj-lt"/>
              </a:rPr>
              <a:t>Wantan Suppe </a:t>
            </a:r>
            <a:br>
              <a:rPr lang="de-CH" sz="1200" b="1" dirty="0">
                <a:latin typeface="+mj-lt"/>
              </a:rPr>
            </a:br>
            <a:br>
              <a:rPr lang="de-CH" sz="1200" dirty="0">
                <a:latin typeface="+mj-lt"/>
              </a:rPr>
            </a:br>
            <a:r>
              <a:rPr lang="de-CH" sz="1200" dirty="0">
                <a:latin typeface="+mj-lt"/>
              </a:rPr>
              <a:t>Teigtaschen </a:t>
            </a:r>
            <a:r>
              <a:rPr lang="de-CH" sz="900" dirty="0">
                <a:latin typeface="+mj-lt"/>
              </a:rPr>
              <a:t>(enthält Gluten)  </a:t>
            </a:r>
            <a:r>
              <a:rPr lang="de-CH" sz="1200" dirty="0">
                <a:latin typeface="+mj-lt"/>
              </a:rPr>
              <a:t>mit Poulet und Crevetten Fleisch</a:t>
            </a:r>
          </a:p>
        </p:txBody>
      </p:sp>
      <p:sp>
        <p:nvSpPr>
          <p:cNvPr id="22" name="Textfeld 8"/>
          <p:cNvSpPr txBox="1"/>
          <p:nvPr/>
        </p:nvSpPr>
        <p:spPr>
          <a:xfrm>
            <a:off x="5589240" y="6369877"/>
            <a:ext cx="653606" cy="578387"/>
          </a:xfrm>
          <a:prstGeom prst="rect">
            <a:avLst/>
          </a:prstGeom>
          <a:solidFill>
            <a:schemeClr val="lt1"/>
          </a:solidFill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de-CH" sz="1100" dirty="0">
                <a:effectLst/>
                <a:ea typeface="Calibri"/>
                <a:cs typeface="Times New Roman"/>
              </a:rPr>
              <a:t> </a:t>
            </a:r>
            <a:r>
              <a:rPr lang="de-CH" sz="1200" b="1" dirty="0">
                <a:effectLst/>
                <a:latin typeface="+mj-lt"/>
                <a:ea typeface="Calibri"/>
                <a:cs typeface="Times New Roman"/>
              </a:rPr>
              <a:t>13.50</a:t>
            </a: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endParaRPr lang="de-CH" sz="1200" dirty="0">
              <a:effectLst/>
              <a:latin typeface="+mj-lt"/>
              <a:ea typeface="Calibri"/>
              <a:cs typeface="Times New Roman"/>
            </a:endParaRPr>
          </a:p>
        </p:txBody>
      </p:sp>
      <p:pic>
        <p:nvPicPr>
          <p:cNvPr id="3" name="Grafik 2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335" y="6286836"/>
            <a:ext cx="1351504" cy="1013628"/>
          </a:xfrm>
          <a:prstGeom prst="rect">
            <a:avLst/>
          </a:prstGeom>
        </p:spPr>
      </p:pic>
      <p:pic>
        <p:nvPicPr>
          <p:cNvPr id="6" name="Grafik 5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335" y="7518812"/>
            <a:ext cx="1351504" cy="1013628"/>
          </a:xfrm>
          <a:prstGeom prst="rect">
            <a:avLst/>
          </a:prstGeom>
        </p:spPr>
      </p:pic>
      <p:sp>
        <p:nvSpPr>
          <p:cNvPr id="2" name="Textfeld 1"/>
          <p:cNvSpPr txBox="1"/>
          <p:nvPr/>
        </p:nvSpPr>
        <p:spPr>
          <a:xfrm>
            <a:off x="3758748" y="251520"/>
            <a:ext cx="247856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800" b="1" dirty="0">
                <a:latin typeface="+mj-lt"/>
              </a:rPr>
              <a:t>                               </a:t>
            </a:r>
            <a:r>
              <a:rPr lang="de-CH" sz="2000" b="1" dirty="0">
                <a:latin typeface="+mj-lt"/>
              </a:rPr>
              <a:t>Vorspeisen</a:t>
            </a:r>
            <a:br>
              <a:rPr lang="de-CH" sz="2000" b="1" dirty="0">
                <a:latin typeface="+mj-lt"/>
              </a:rPr>
            </a:br>
            <a:r>
              <a:rPr lang="de-CH" sz="2000" b="1" dirty="0">
                <a:latin typeface="+mj-lt"/>
              </a:rPr>
              <a:t>alles hausgemacht</a:t>
            </a:r>
          </a:p>
        </p:txBody>
      </p:sp>
      <p:sp>
        <p:nvSpPr>
          <p:cNvPr id="24" name="Textfeld 23"/>
          <p:cNvSpPr txBox="1"/>
          <p:nvPr/>
        </p:nvSpPr>
        <p:spPr>
          <a:xfrm>
            <a:off x="2132856" y="1693107"/>
            <a:ext cx="52450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1200" dirty="0">
                <a:solidFill>
                  <a:schemeClr val="bg1">
                    <a:lumMod val="50000"/>
                  </a:schemeClr>
                </a:solidFill>
                <a:latin typeface="+mj-lt"/>
              </a:rPr>
              <a:t>2002</a:t>
            </a:r>
          </a:p>
        </p:txBody>
      </p:sp>
      <p:sp>
        <p:nvSpPr>
          <p:cNvPr id="27" name="Textfeld 8"/>
          <p:cNvSpPr txBox="1"/>
          <p:nvPr/>
        </p:nvSpPr>
        <p:spPr>
          <a:xfrm>
            <a:off x="5589240" y="7516488"/>
            <a:ext cx="725613" cy="360040"/>
          </a:xfrm>
          <a:prstGeom prst="rect">
            <a:avLst/>
          </a:prstGeom>
          <a:solidFill>
            <a:schemeClr val="lt1"/>
          </a:solidFill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de-CH" sz="1100" dirty="0">
                <a:effectLst/>
                <a:ea typeface="Calibri"/>
                <a:cs typeface="Times New Roman"/>
              </a:rPr>
              <a:t> </a:t>
            </a:r>
            <a:r>
              <a:rPr lang="de-CH" sz="1200" b="1" dirty="0">
                <a:latin typeface="+mj-lt"/>
                <a:ea typeface="Calibri"/>
                <a:cs typeface="Times New Roman"/>
              </a:rPr>
              <a:t>10.50</a:t>
            </a:r>
            <a:endParaRPr lang="de-CH" sz="1200" dirty="0">
              <a:effectLst/>
              <a:latin typeface="+mj-lt"/>
              <a:ea typeface="Calibri"/>
              <a:cs typeface="Times New Roman"/>
            </a:endParaRPr>
          </a:p>
        </p:txBody>
      </p:sp>
      <p:sp>
        <p:nvSpPr>
          <p:cNvPr id="28" name="Textfeld 27"/>
          <p:cNvSpPr txBox="1"/>
          <p:nvPr/>
        </p:nvSpPr>
        <p:spPr>
          <a:xfrm>
            <a:off x="2132856" y="1344100"/>
            <a:ext cx="52450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1200" dirty="0">
                <a:solidFill>
                  <a:schemeClr val="bg1">
                    <a:lumMod val="50000"/>
                  </a:schemeClr>
                </a:solidFill>
                <a:latin typeface="+mj-lt"/>
              </a:rPr>
              <a:t>2001</a:t>
            </a:r>
          </a:p>
        </p:txBody>
      </p:sp>
      <p:sp>
        <p:nvSpPr>
          <p:cNvPr id="30" name="Textfeld 29"/>
          <p:cNvSpPr txBox="1"/>
          <p:nvPr/>
        </p:nvSpPr>
        <p:spPr>
          <a:xfrm>
            <a:off x="548680" y="8831505"/>
            <a:ext cx="183095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1000" dirty="0">
                <a:latin typeface="Arial" panose="020B0604020202020204" pitchFamily="34" charset="0"/>
                <a:cs typeface="Arial" panose="020B0604020202020204" pitchFamily="34" charset="0"/>
              </a:rPr>
              <a:t>alle  Preise  inkl. 8.1% MwSt.</a:t>
            </a:r>
          </a:p>
        </p:txBody>
      </p:sp>
      <p:sp>
        <p:nvSpPr>
          <p:cNvPr id="15" name="Textfeld 14"/>
          <p:cNvSpPr txBox="1"/>
          <p:nvPr/>
        </p:nvSpPr>
        <p:spPr>
          <a:xfrm>
            <a:off x="548680" y="1333067"/>
            <a:ext cx="122413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1200" b="1" dirty="0">
                <a:latin typeface="+mj-lt"/>
              </a:rPr>
              <a:t>Grüner Salat </a:t>
            </a:r>
            <a:endParaRPr lang="de-CH" sz="1200" dirty="0">
              <a:latin typeface="+mj-lt"/>
            </a:endParaRPr>
          </a:p>
        </p:txBody>
      </p:sp>
      <p:sp>
        <p:nvSpPr>
          <p:cNvPr id="34" name="Textfeld 33"/>
          <p:cNvSpPr txBox="1"/>
          <p:nvPr/>
        </p:nvSpPr>
        <p:spPr>
          <a:xfrm>
            <a:off x="548680" y="1704140"/>
            <a:ext cx="157714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1200" b="1" dirty="0">
                <a:latin typeface="+mj-lt"/>
              </a:rPr>
              <a:t>Gemischter  Salat </a:t>
            </a:r>
            <a:endParaRPr lang="de-CH" sz="1200" dirty="0">
              <a:latin typeface="+mj-lt"/>
            </a:endParaRPr>
          </a:p>
        </p:txBody>
      </p:sp>
      <p:sp>
        <p:nvSpPr>
          <p:cNvPr id="35" name="Textfeld 34"/>
          <p:cNvSpPr txBox="1"/>
          <p:nvPr/>
        </p:nvSpPr>
        <p:spPr>
          <a:xfrm>
            <a:off x="548680" y="1950942"/>
            <a:ext cx="331035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1000" dirty="0">
                <a:latin typeface="+mj-lt"/>
              </a:rPr>
              <a:t>mit französischer-,  italienischer- oder Balsamico Sauce</a:t>
            </a:r>
            <a:endParaRPr lang="de-CH" sz="1000" b="1" dirty="0">
              <a:latin typeface="+mj-lt"/>
            </a:endParaRPr>
          </a:p>
        </p:txBody>
      </p:sp>
      <p:sp>
        <p:nvSpPr>
          <p:cNvPr id="37" name="Textfeld 8"/>
          <p:cNvSpPr txBox="1"/>
          <p:nvPr/>
        </p:nvSpPr>
        <p:spPr>
          <a:xfrm>
            <a:off x="5581003" y="1619672"/>
            <a:ext cx="653605" cy="365557"/>
          </a:xfrm>
          <a:prstGeom prst="rect">
            <a:avLst/>
          </a:prstGeom>
          <a:solidFill>
            <a:schemeClr val="lt1"/>
          </a:solidFill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de-CH" sz="1100" dirty="0">
                <a:effectLst/>
                <a:ea typeface="Calibri"/>
                <a:cs typeface="Times New Roman"/>
              </a:rPr>
              <a:t>  </a:t>
            </a:r>
            <a:r>
              <a:rPr lang="de-CH" sz="1200" b="1" dirty="0">
                <a:effectLst/>
                <a:latin typeface="+mj-lt"/>
                <a:ea typeface="Calibri"/>
                <a:cs typeface="Times New Roman"/>
              </a:rPr>
              <a:t>9.90</a:t>
            </a:r>
            <a:br>
              <a:rPr lang="de-CH" sz="1200" b="1" dirty="0">
                <a:effectLst/>
                <a:latin typeface="+mj-lt"/>
                <a:ea typeface="Calibri"/>
                <a:cs typeface="Times New Roman"/>
              </a:rPr>
            </a:br>
            <a:br>
              <a:rPr lang="de-CH" sz="1200" b="1" dirty="0">
                <a:effectLst/>
                <a:latin typeface="+mj-lt"/>
                <a:ea typeface="Calibri"/>
                <a:cs typeface="Times New Roman"/>
              </a:rPr>
            </a:br>
            <a:br>
              <a:rPr lang="de-CH" sz="1100" b="1" dirty="0">
                <a:effectLst/>
                <a:latin typeface="+mj-lt"/>
                <a:ea typeface="Calibri"/>
                <a:cs typeface="Times New Roman"/>
              </a:rPr>
            </a:br>
            <a:br>
              <a:rPr lang="de-CH" sz="1100" b="1" dirty="0">
                <a:effectLst/>
                <a:latin typeface="+mj-lt"/>
                <a:ea typeface="Calibri"/>
                <a:cs typeface="Times New Roman"/>
              </a:rPr>
            </a:br>
            <a:endParaRPr lang="de-CH" sz="1200" dirty="0">
              <a:effectLst/>
              <a:latin typeface="+mj-lt"/>
              <a:ea typeface="Calibri"/>
              <a:cs typeface="Times New Roman"/>
            </a:endParaRPr>
          </a:p>
        </p:txBody>
      </p:sp>
      <p:sp>
        <p:nvSpPr>
          <p:cNvPr id="39" name="Textfeld 8"/>
          <p:cNvSpPr txBox="1"/>
          <p:nvPr/>
        </p:nvSpPr>
        <p:spPr>
          <a:xfrm>
            <a:off x="5583707" y="1333208"/>
            <a:ext cx="653605" cy="358472"/>
          </a:xfrm>
          <a:prstGeom prst="rect">
            <a:avLst/>
          </a:prstGeom>
          <a:solidFill>
            <a:schemeClr val="lt1"/>
          </a:solidFill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de-CH" sz="1100" dirty="0">
                <a:effectLst/>
                <a:ea typeface="Calibri"/>
                <a:cs typeface="Times New Roman"/>
              </a:rPr>
              <a:t>  </a:t>
            </a:r>
            <a:r>
              <a:rPr lang="de-CH" sz="1200" b="1" dirty="0">
                <a:latin typeface="+mj-lt"/>
                <a:ea typeface="Calibri"/>
                <a:cs typeface="Times New Roman"/>
              </a:rPr>
              <a:t>9</a:t>
            </a:r>
            <a:r>
              <a:rPr lang="de-CH" sz="1200" b="1" dirty="0">
                <a:effectLst/>
                <a:latin typeface="+mj-lt"/>
                <a:ea typeface="Calibri"/>
                <a:cs typeface="Times New Roman"/>
              </a:rPr>
              <a:t>.00</a:t>
            </a:r>
            <a:br>
              <a:rPr lang="de-CH" sz="1200" b="1" dirty="0">
                <a:effectLst/>
                <a:latin typeface="+mj-lt"/>
                <a:ea typeface="Calibri"/>
                <a:cs typeface="Times New Roman"/>
              </a:rPr>
            </a:br>
            <a:br>
              <a:rPr lang="de-CH" sz="1200" b="1" dirty="0">
                <a:effectLst/>
                <a:latin typeface="+mj-lt"/>
                <a:ea typeface="Calibri"/>
                <a:cs typeface="Times New Roman"/>
              </a:rPr>
            </a:br>
            <a:br>
              <a:rPr lang="de-CH" sz="1100" b="1" dirty="0">
                <a:effectLst/>
                <a:latin typeface="+mj-lt"/>
                <a:ea typeface="Calibri"/>
                <a:cs typeface="Times New Roman"/>
              </a:rPr>
            </a:br>
            <a:br>
              <a:rPr lang="de-CH" sz="1100" b="1" dirty="0">
                <a:effectLst/>
                <a:latin typeface="+mj-lt"/>
                <a:ea typeface="Calibri"/>
                <a:cs typeface="Times New Roman"/>
              </a:rPr>
            </a:br>
            <a:br>
              <a:rPr lang="de-CH" sz="1200" b="1" dirty="0">
                <a:effectLst/>
                <a:latin typeface="+mj-lt"/>
                <a:ea typeface="Calibri"/>
                <a:cs typeface="Times New Roman"/>
              </a:rPr>
            </a:br>
            <a:endParaRPr lang="de-CH" sz="1200" dirty="0">
              <a:effectLst/>
              <a:latin typeface="+mj-lt"/>
              <a:ea typeface="Calibri"/>
              <a:cs typeface="Times New Roman"/>
            </a:endParaRPr>
          </a:p>
        </p:txBody>
      </p:sp>
      <p:sp>
        <p:nvSpPr>
          <p:cNvPr id="41" name="Textfeld 8"/>
          <p:cNvSpPr txBox="1"/>
          <p:nvPr/>
        </p:nvSpPr>
        <p:spPr>
          <a:xfrm>
            <a:off x="5583707" y="5793813"/>
            <a:ext cx="653605" cy="358614"/>
          </a:xfrm>
          <a:prstGeom prst="rect">
            <a:avLst/>
          </a:prstGeom>
          <a:solidFill>
            <a:schemeClr val="lt1"/>
          </a:solidFill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de-CH" sz="1100" dirty="0">
                <a:effectLst/>
                <a:ea typeface="Calibri"/>
                <a:cs typeface="Times New Roman"/>
              </a:rPr>
              <a:t>  </a:t>
            </a:r>
            <a:br>
              <a:rPr lang="de-CH" sz="1200" b="1" dirty="0">
                <a:effectLst/>
                <a:latin typeface="+mj-lt"/>
                <a:ea typeface="Calibri"/>
                <a:cs typeface="Times New Roman"/>
              </a:rPr>
            </a:br>
            <a:br>
              <a:rPr lang="de-CH" sz="1200" b="1" dirty="0">
                <a:effectLst/>
                <a:latin typeface="+mj-lt"/>
                <a:ea typeface="Calibri"/>
                <a:cs typeface="Times New Roman"/>
              </a:rPr>
            </a:br>
            <a:endParaRPr lang="de-CH" sz="1200" dirty="0">
              <a:effectLst/>
              <a:latin typeface="+mj-lt"/>
              <a:ea typeface="Calibri"/>
              <a:cs typeface="Times New Roman"/>
            </a:endParaRPr>
          </a:p>
        </p:txBody>
      </p:sp>
      <p:sp>
        <p:nvSpPr>
          <p:cNvPr id="38" name="Textfeld 37"/>
          <p:cNvSpPr txBox="1"/>
          <p:nvPr/>
        </p:nvSpPr>
        <p:spPr>
          <a:xfrm>
            <a:off x="2204864" y="5063158"/>
            <a:ext cx="52450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1200" dirty="0">
                <a:solidFill>
                  <a:schemeClr val="bg1">
                    <a:lumMod val="50000"/>
                  </a:schemeClr>
                </a:solidFill>
                <a:latin typeface="+mj-lt"/>
              </a:rPr>
              <a:t>2107</a:t>
            </a:r>
          </a:p>
        </p:txBody>
      </p:sp>
      <p:sp>
        <p:nvSpPr>
          <p:cNvPr id="44" name="Textfeld 8"/>
          <p:cNvSpPr txBox="1"/>
          <p:nvPr/>
        </p:nvSpPr>
        <p:spPr>
          <a:xfrm>
            <a:off x="5609687" y="5064584"/>
            <a:ext cx="725613" cy="360040"/>
          </a:xfrm>
          <a:prstGeom prst="rect">
            <a:avLst/>
          </a:prstGeom>
          <a:solidFill>
            <a:schemeClr val="lt1"/>
          </a:solidFill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de-CH" sz="1200" b="1" dirty="0">
                <a:latin typeface="+mj-lt"/>
                <a:ea typeface="Calibri"/>
                <a:cs typeface="Times New Roman"/>
              </a:rPr>
              <a:t>14.50</a:t>
            </a:r>
            <a:endParaRPr lang="de-CH" sz="1200" b="1" dirty="0">
              <a:effectLst/>
              <a:latin typeface="+mj-lt"/>
              <a:ea typeface="Calibri"/>
              <a:cs typeface="Times New Roman"/>
            </a:endParaRPr>
          </a:p>
        </p:txBody>
      </p:sp>
      <p:sp>
        <p:nvSpPr>
          <p:cNvPr id="45" name="Textfeld 44"/>
          <p:cNvSpPr txBox="1"/>
          <p:nvPr/>
        </p:nvSpPr>
        <p:spPr>
          <a:xfrm>
            <a:off x="3429000" y="5066325"/>
            <a:ext cx="23042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1200" b="1" dirty="0">
                <a:latin typeface="+mj-lt"/>
              </a:rPr>
              <a:t>Pomelo Salat</a:t>
            </a:r>
            <a:br>
              <a:rPr lang="de-CH" sz="1200" b="1" dirty="0">
                <a:latin typeface="+mj-lt"/>
              </a:rPr>
            </a:br>
            <a:r>
              <a:rPr lang="de-CH" sz="1200" dirty="0">
                <a:latin typeface="+mj-lt"/>
              </a:rPr>
              <a:t>(je nach Saison und Qualität der Frucht erhältlich) mit Crevetten, Zwiebeln, Kräutern</a:t>
            </a:r>
          </a:p>
        </p:txBody>
      </p:sp>
      <p:pic>
        <p:nvPicPr>
          <p:cNvPr id="1026" name="Picture 2" descr="C:\Users\Roger\Pictures\Menues\Pomelosalat 2107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8072" y="5080199"/>
            <a:ext cx="1338474" cy="10039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850779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0648" y="35496"/>
            <a:ext cx="2861935" cy="524724"/>
          </a:xfrm>
          <a:prstGeom prst="rect">
            <a:avLst/>
          </a:prstGeom>
        </p:spPr>
      </p:pic>
      <p:sp>
        <p:nvSpPr>
          <p:cNvPr id="3" name="Textfeld 2"/>
          <p:cNvSpPr txBox="1"/>
          <p:nvPr/>
        </p:nvSpPr>
        <p:spPr>
          <a:xfrm>
            <a:off x="3861048" y="251520"/>
            <a:ext cx="231345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de-CH" b="1" dirty="0">
                <a:latin typeface="+mj-lt"/>
              </a:rPr>
              <a:t>Vorspeisen</a:t>
            </a:r>
            <a:br>
              <a:rPr lang="de-CH" b="1" dirty="0">
                <a:latin typeface="+mj-lt"/>
              </a:rPr>
            </a:br>
            <a:r>
              <a:rPr lang="de-CH" b="1" dirty="0">
                <a:latin typeface="+mj-lt"/>
              </a:rPr>
              <a:t>alles hausgemacht</a:t>
            </a:r>
          </a:p>
        </p:txBody>
      </p:sp>
      <p:sp>
        <p:nvSpPr>
          <p:cNvPr id="5" name="Textfeld 4"/>
          <p:cNvSpPr txBox="1"/>
          <p:nvPr/>
        </p:nvSpPr>
        <p:spPr>
          <a:xfrm>
            <a:off x="3356992" y="2465766"/>
            <a:ext cx="230425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1200" b="1" dirty="0">
                <a:latin typeface="+mj-lt"/>
              </a:rPr>
              <a:t>Wantan gebraten</a:t>
            </a:r>
            <a:br>
              <a:rPr lang="de-CH" sz="1200" b="1" dirty="0">
                <a:latin typeface="+mj-lt"/>
              </a:rPr>
            </a:br>
            <a:br>
              <a:rPr lang="de-CH" sz="1200" dirty="0">
                <a:latin typeface="+mj-lt"/>
              </a:rPr>
            </a:br>
            <a:r>
              <a:rPr lang="de-CH" sz="1200" dirty="0">
                <a:latin typeface="+mj-lt"/>
              </a:rPr>
              <a:t>Teigtaschen </a:t>
            </a:r>
            <a:r>
              <a:rPr lang="de-CH" sz="900" dirty="0">
                <a:latin typeface="+mj-lt"/>
              </a:rPr>
              <a:t>(enthält Gluten) </a:t>
            </a:r>
            <a:r>
              <a:rPr lang="de-CH" sz="1200" dirty="0">
                <a:latin typeface="+mj-lt"/>
              </a:rPr>
              <a:t>mit  Poulet und Crevetten Fleisch </a:t>
            </a:r>
            <a:br>
              <a:rPr lang="de-CH" sz="1200" b="1" dirty="0">
                <a:latin typeface="+mj-lt"/>
              </a:rPr>
            </a:br>
            <a:endParaRPr lang="de-CH" sz="1200" dirty="0">
              <a:latin typeface="+mj-lt"/>
            </a:endParaRPr>
          </a:p>
        </p:txBody>
      </p:sp>
      <p:sp>
        <p:nvSpPr>
          <p:cNvPr id="6" name="Textfeld 8"/>
          <p:cNvSpPr txBox="1"/>
          <p:nvPr/>
        </p:nvSpPr>
        <p:spPr>
          <a:xfrm>
            <a:off x="5589240" y="2609782"/>
            <a:ext cx="653604" cy="317649"/>
          </a:xfrm>
          <a:prstGeom prst="rect">
            <a:avLst/>
          </a:prstGeom>
          <a:solidFill>
            <a:schemeClr val="lt1"/>
          </a:solidFill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de-CH" sz="1200" b="1" dirty="0">
                <a:latin typeface="+mj-lt"/>
                <a:ea typeface="Calibri"/>
                <a:cs typeface="Times New Roman"/>
              </a:rPr>
              <a:t>9.90</a:t>
            </a:r>
            <a:endParaRPr lang="de-CH" sz="1200" dirty="0">
              <a:effectLst/>
              <a:latin typeface="+mj-lt"/>
              <a:ea typeface="Calibri"/>
              <a:cs typeface="Times New Roman"/>
            </a:endParaRPr>
          </a:p>
        </p:txBody>
      </p:sp>
      <p:sp>
        <p:nvSpPr>
          <p:cNvPr id="8" name="Textfeld 7"/>
          <p:cNvSpPr txBox="1"/>
          <p:nvPr/>
        </p:nvSpPr>
        <p:spPr>
          <a:xfrm>
            <a:off x="2140352" y="2465766"/>
            <a:ext cx="52450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1200" dirty="0">
                <a:solidFill>
                  <a:schemeClr val="bg1">
                    <a:lumMod val="50000"/>
                  </a:schemeClr>
                </a:solidFill>
                <a:latin typeface="+mj-lt"/>
              </a:rPr>
              <a:t>2102</a:t>
            </a:r>
          </a:p>
        </p:txBody>
      </p:sp>
      <p:sp>
        <p:nvSpPr>
          <p:cNvPr id="10" name="Textfeld 9"/>
          <p:cNvSpPr txBox="1"/>
          <p:nvPr/>
        </p:nvSpPr>
        <p:spPr>
          <a:xfrm>
            <a:off x="3356992" y="3836077"/>
            <a:ext cx="2160240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1200" b="1" dirty="0">
                <a:latin typeface="+mj-lt"/>
              </a:rPr>
              <a:t>Gai Sate</a:t>
            </a:r>
            <a:br>
              <a:rPr lang="de-CH" sz="1200" b="1" dirty="0">
                <a:latin typeface="+mj-lt"/>
              </a:rPr>
            </a:br>
            <a:br>
              <a:rPr lang="de-CH" sz="1200" dirty="0">
                <a:latin typeface="+mj-lt"/>
              </a:rPr>
            </a:br>
            <a:r>
              <a:rPr lang="de-CH" sz="1200" dirty="0">
                <a:latin typeface="+mj-lt"/>
              </a:rPr>
              <a:t>Pouletspiessli an Thaisauce</a:t>
            </a:r>
            <a:br>
              <a:rPr lang="de-CH" sz="1200" dirty="0">
                <a:latin typeface="+mj-lt"/>
              </a:rPr>
            </a:br>
            <a:r>
              <a:rPr lang="de-CH" sz="900" dirty="0">
                <a:latin typeface="+mj-lt"/>
              </a:rPr>
              <a:t>(enthält Erdnüsse)</a:t>
            </a:r>
            <a:endParaRPr lang="de-CH" sz="900" b="1" dirty="0">
              <a:latin typeface="+mj-lt"/>
            </a:endParaRPr>
          </a:p>
        </p:txBody>
      </p:sp>
      <p:sp>
        <p:nvSpPr>
          <p:cNvPr id="11" name="Textfeld 8"/>
          <p:cNvSpPr txBox="1"/>
          <p:nvPr/>
        </p:nvSpPr>
        <p:spPr>
          <a:xfrm>
            <a:off x="5517231" y="3767265"/>
            <a:ext cx="836611" cy="630070"/>
          </a:xfrm>
          <a:prstGeom prst="rect">
            <a:avLst/>
          </a:prstGeom>
          <a:solidFill>
            <a:schemeClr val="lt1"/>
          </a:solidFill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de-CH" sz="1100" dirty="0">
                <a:effectLst/>
                <a:ea typeface="Calibri"/>
                <a:cs typeface="Times New Roman"/>
              </a:rPr>
              <a:t> </a:t>
            </a:r>
            <a:r>
              <a:rPr lang="de-CH" sz="1200" b="1" dirty="0">
                <a:latin typeface="+mj-lt"/>
                <a:ea typeface="Calibri"/>
                <a:cs typeface="Times New Roman"/>
              </a:rPr>
              <a:t>9</a:t>
            </a:r>
            <a:r>
              <a:rPr lang="de-CH" sz="1200" b="1" dirty="0">
                <a:effectLst/>
                <a:latin typeface="+mj-lt"/>
                <a:ea typeface="Calibri"/>
                <a:cs typeface="Times New Roman"/>
              </a:rPr>
              <a:t>.90</a:t>
            </a:r>
            <a:br>
              <a:rPr lang="de-CH" sz="1100" dirty="0">
                <a:effectLst/>
                <a:ea typeface="Calibri"/>
                <a:cs typeface="Times New Roman"/>
              </a:rPr>
            </a:br>
            <a:endParaRPr lang="de-CH" sz="1200" dirty="0">
              <a:effectLst/>
              <a:latin typeface="+mj-lt"/>
              <a:ea typeface="Calibri"/>
              <a:cs typeface="Times New Roman"/>
            </a:endParaRPr>
          </a:p>
        </p:txBody>
      </p:sp>
      <p:sp>
        <p:nvSpPr>
          <p:cNvPr id="12" name="Textfeld 11"/>
          <p:cNvSpPr txBox="1"/>
          <p:nvPr/>
        </p:nvSpPr>
        <p:spPr>
          <a:xfrm>
            <a:off x="2132856" y="3832303"/>
            <a:ext cx="52450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1200" dirty="0">
                <a:solidFill>
                  <a:schemeClr val="bg1">
                    <a:lumMod val="50000"/>
                  </a:schemeClr>
                </a:solidFill>
                <a:latin typeface="+mj-lt"/>
              </a:rPr>
              <a:t>2103</a:t>
            </a:r>
          </a:p>
        </p:txBody>
      </p:sp>
      <p:sp>
        <p:nvSpPr>
          <p:cNvPr id="14" name="Textfeld 13"/>
          <p:cNvSpPr txBox="1"/>
          <p:nvPr/>
        </p:nvSpPr>
        <p:spPr>
          <a:xfrm>
            <a:off x="3356992" y="5019145"/>
            <a:ext cx="230425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1200" b="1" dirty="0">
                <a:latin typeface="+mj-lt"/>
              </a:rPr>
              <a:t>Dim Sum</a:t>
            </a:r>
            <a:br>
              <a:rPr lang="de-CH" sz="1200" b="1" dirty="0">
                <a:latin typeface="+mj-lt"/>
              </a:rPr>
            </a:br>
            <a:endParaRPr lang="de-CH" sz="1200" dirty="0">
              <a:latin typeface="+mj-lt"/>
            </a:endParaRPr>
          </a:p>
          <a:p>
            <a:r>
              <a:rPr lang="de-CH" sz="1200" dirty="0">
                <a:latin typeface="+mj-lt"/>
              </a:rPr>
              <a:t>Teigbeutel </a:t>
            </a:r>
            <a:r>
              <a:rPr lang="de-CH" sz="900" dirty="0">
                <a:latin typeface="+mj-lt"/>
              </a:rPr>
              <a:t>(enthält Gluten) </a:t>
            </a:r>
            <a:r>
              <a:rPr lang="de-CH" sz="1200" dirty="0">
                <a:latin typeface="+mj-lt"/>
              </a:rPr>
              <a:t>mit Crevetten/Poulet Mischung</a:t>
            </a:r>
            <a:br>
              <a:rPr lang="de-CH" sz="1200" dirty="0">
                <a:latin typeface="+mj-lt"/>
              </a:rPr>
            </a:br>
            <a:endParaRPr lang="de-CH" sz="1200" dirty="0">
              <a:latin typeface="+mj-lt"/>
            </a:endParaRPr>
          </a:p>
        </p:txBody>
      </p:sp>
      <p:sp>
        <p:nvSpPr>
          <p:cNvPr id="16" name="Textfeld 15"/>
          <p:cNvSpPr txBox="1"/>
          <p:nvPr/>
        </p:nvSpPr>
        <p:spPr>
          <a:xfrm>
            <a:off x="2140352" y="5040052"/>
            <a:ext cx="52450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1200" dirty="0">
                <a:solidFill>
                  <a:schemeClr val="bg1">
                    <a:lumMod val="50000"/>
                  </a:schemeClr>
                </a:solidFill>
                <a:latin typeface="+mj-lt"/>
              </a:rPr>
              <a:t>2104</a:t>
            </a:r>
          </a:p>
        </p:txBody>
      </p:sp>
      <p:sp>
        <p:nvSpPr>
          <p:cNvPr id="17" name="Textfeld 16"/>
          <p:cNvSpPr txBox="1"/>
          <p:nvPr/>
        </p:nvSpPr>
        <p:spPr>
          <a:xfrm>
            <a:off x="3356992" y="6311225"/>
            <a:ext cx="2304256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1200" b="1" dirty="0">
                <a:latin typeface="+mj-lt"/>
              </a:rPr>
              <a:t>Crevetten im Teig </a:t>
            </a:r>
            <a:r>
              <a:rPr lang="de-CH" sz="900" b="1" dirty="0">
                <a:latin typeface="+mj-lt"/>
              </a:rPr>
              <a:t> (</a:t>
            </a:r>
            <a:r>
              <a:rPr lang="de-CH" sz="900" dirty="0">
                <a:latin typeface="+mj-lt"/>
              </a:rPr>
              <a:t>enthält Gluten)</a:t>
            </a:r>
          </a:p>
        </p:txBody>
      </p:sp>
      <p:sp>
        <p:nvSpPr>
          <p:cNvPr id="18" name="Textfeld 8"/>
          <p:cNvSpPr txBox="1"/>
          <p:nvPr/>
        </p:nvSpPr>
        <p:spPr>
          <a:xfrm>
            <a:off x="5594002" y="6300192"/>
            <a:ext cx="782564" cy="360040"/>
          </a:xfrm>
          <a:prstGeom prst="rect">
            <a:avLst/>
          </a:prstGeom>
          <a:solidFill>
            <a:schemeClr val="lt1"/>
          </a:solidFill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de-CH" sz="1200" b="1" dirty="0">
                <a:effectLst/>
                <a:latin typeface="+mj-lt"/>
                <a:ea typeface="Calibri"/>
                <a:cs typeface="Times New Roman"/>
              </a:rPr>
              <a:t>13.30</a:t>
            </a:r>
          </a:p>
        </p:txBody>
      </p:sp>
      <p:sp>
        <p:nvSpPr>
          <p:cNvPr id="19" name="Textfeld 18"/>
          <p:cNvSpPr txBox="1"/>
          <p:nvPr/>
        </p:nvSpPr>
        <p:spPr>
          <a:xfrm>
            <a:off x="2150505" y="6300192"/>
            <a:ext cx="52450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1200" dirty="0">
                <a:solidFill>
                  <a:schemeClr val="bg1">
                    <a:lumMod val="50000"/>
                  </a:schemeClr>
                </a:solidFill>
                <a:latin typeface="+mj-lt"/>
              </a:rPr>
              <a:t>2105</a:t>
            </a:r>
          </a:p>
        </p:txBody>
      </p:sp>
      <p:pic>
        <p:nvPicPr>
          <p:cNvPr id="22" name="Grafik 2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0687" y="4986046"/>
            <a:ext cx="1362738" cy="1022053"/>
          </a:xfrm>
          <a:prstGeom prst="rect">
            <a:avLst/>
          </a:prstGeom>
        </p:spPr>
      </p:pic>
      <p:sp>
        <p:nvSpPr>
          <p:cNvPr id="27" name="Textfeld 8"/>
          <p:cNvSpPr txBox="1"/>
          <p:nvPr/>
        </p:nvSpPr>
        <p:spPr>
          <a:xfrm>
            <a:off x="5594002" y="4986047"/>
            <a:ext cx="715318" cy="415497"/>
          </a:xfrm>
          <a:prstGeom prst="rect">
            <a:avLst/>
          </a:prstGeom>
          <a:solidFill>
            <a:schemeClr val="lt1"/>
          </a:solidFill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de-CH" sz="1100" dirty="0">
                <a:effectLst/>
                <a:ea typeface="Calibri"/>
                <a:cs typeface="Times New Roman"/>
              </a:rPr>
              <a:t> </a:t>
            </a:r>
            <a:r>
              <a:rPr lang="de-CH" sz="1200" b="1" dirty="0">
                <a:latin typeface="+mj-lt"/>
                <a:ea typeface="Calibri"/>
                <a:cs typeface="Times New Roman"/>
              </a:rPr>
              <a:t>14</a:t>
            </a:r>
            <a:r>
              <a:rPr lang="de-CH" sz="1200" b="1" dirty="0">
                <a:effectLst/>
                <a:latin typeface="+mj-lt"/>
                <a:ea typeface="Calibri"/>
                <a:cs typeface="Times New Roman"/>
              </a:rPr>
              <a:t>.50</a:t>
            </a:r>
            <a:br>
              <a:rPr lang="de-CH" sz="1200" b="1" dirty="0">
                <a:effectLst/>
                <a:latin typeface="+mj-lt"/>
                <a:ea typeface="Calibri"/>
                <a:cs typeface="Times New Roman"/>
              </a:rPr>
            </a:br>
            <a:endParaRPr lang="de-CH" sz="1200" dirty="0">
              <a:effectLst/>
              <a:latin typeface="+mj-lt"/>
              <a:ea typeface="Calibri"/>
              <a:cs typeface="Times New Roman"/>
            </a:endParaRPr>
          </a:p>
        </p:txBody>
      </p:sp>
      <p:pic>
        <p:nvPicPr>
          <p:cNvPr id="24" name="Grafik 2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0688" y="7596337"/>
            <a:ext cx="1344149" cy="1008111"/>
          </a:xfrm>
          <a:prstGeom prst="rect">
            <a:avLst/>
          </a:prstGeom>
        </p:spPr>
      </p:pic>
      <p:sp>
        <p:nvSpPr>
          <p:cNvPr id="25" name="Textfeld 24"/>
          <p:cNvSpPr txBox="1"/>
          <p:nvPr/>
        </p:nvSpPr>
        <p:spPr>
          <a:xfrm>
            <a:off x="3356992" y="7574269"/>
            <a:ext cx="23042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1200" b="1" dirty="0">
                <a:latin typeface="+mj-lt"/>
              </a:rPr>
              <a:t>Crevetten im Nudelwickel</a:t>
            </a:r>
            <a:endParaRPr lang="de-CH" sz="1200" dirty="0">
              <a:latin typeface="+mj-lt"/>
            </a:endParaRPr>
          </a:p>
        </p:txBody>
      </p:sp>
      <p:sp>
        <p:nvSpPr>
          <p:cNvPr id="26" name="Textfeld 8"/>
          <p:cNvSpPr txBox="1"/>
          <p:nvPr/>
        </p:nvSpPr>
        <p:spPr>
          <a:xfrm>
            <a:off x="5577355" y="7596336"/>
            <a:ext cx="782564" cy="360040"/>
          </a:xfrm>
          <a:prstGeom prst="rect">
            <a:avLst/>
          </a:prstGeom>
          <a:solidFill>
            <a:schemeClr val="lt1"/>
          </a:solidFill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de-CH" sz="1100" dirty="0">
                <a:effectLst/>
                <a:ea typeface="Calibri"/>
                <a:cs typeface="Times New Roman"/>
              </a:rPr>
              <a:t> </a:t>
            </a:r>
            <a:r>
              <a:rPr lang="de-CH" sz="1200" b="1" dirty="0">
                <a:effectLst/>
                <a:latin typeface="+mj-lt"/>
                <a:ea typeface="Calibri"/>
                <a:cs typeface="Times New Roman"/>
              </a:rPr>
              <a:t>12</a:t>
            </a:r>
            <a:r>
              <a:rPr lang="de-CH" sz="1200" b="1" dirty="0">
                <a:latin typeface="+mj-lt"/>
                <a:ea typeface="Calibri"/>
                <a:cs typeface="Times New Roman"/>
              </a:rPr>
              <a:t>.30</a:t>
            </a:r>
            <a:endParaRPr lang="de-CH" sz="1200" dirty="0">
              <a:effectLst/>
              <a:latin typeface="+mj-lt"/>
              <a:ea typeface="Calibri"/>
              <a:cs typeface="Times New Roman"/>
            </a:endParaRPr>
          </a:p>
        </p:txBody>
      </p:sp>
      <p:sp>
        <p:nvSpPr>
          <p:cNvPr id="28" name="Textfeld 27"/>
          <p:cNvSpPr txBox="1"/>
          <p:nvPr/>
        </p:nvSpPr>
        <p:spPr>
          <a:xfrm>
            <a:off x="2150505" y="7574269"/>
            <a:ext cx="52450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1200" dirty="0">
                <a:solidFill>
                  <a:schemeClr val="bg1">
                    <a:lumMod val="50000"/>
                  </a:schemeClr>
                </a:solidFill>
                <a:latin typeface="+mj-lt"/>
              </a:rPr>
              <a:t>2106</a:t>
            </a:r>
          </a:p>
        </p:txBody>
      </p:sp>
      <p:sp>
        <p:nvSpPr>
          <p:cNvPr id="30" name="Textfeld 29"/>
          <p:cNvSpPr txBox="1"/>
          <p:nvPr/>
        </p:nvSpPr>
        <p:spPr>
          <a:xfrm>
            <a:off x="3356992" y="1148715"/>
            <a:ext cx="230425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1200" b="1" dirty="0">
                <a:latin typeface="+mj-lt"/>
              </a:rPr>
              <a:t>Frühlingsrollen  </a:t>
            </a:r>
            <a:br>
              <a:rPr lang="de-CH" sz="1200" b="1" dirty="0">
                <a:latin typeface="+mj-lt"/>
              </a:rPr>
            </a:br>
            <a:r>
              <a:rPr lang="de-CH" sz="800" b="1" dirty="0">
                <a:latin typeface="+mj-lt"/>
              </a:rPr>
              <a:t>(T</a:t>
            </a:r>
            <a:r>
              <a:rPr lang="de-CH" sz="800" dirty="0">
                <a:latin typeface="+mj-lt"/>
              </a:rPr>
              <a:t>eighülle enthält Gluten)</a:t>
            </a:r>
            <a:br>
              <a:rPr lang="de-CH" sz="1200" dirty="0">
                <a:latin typeface="+mj-lt"/>
              </a:rPr>
            </a:br>
            <a:r>
              <a:rPr lang="de-CH" sz="1200" dirty="0">
                <a:latin typeface="+mj-lt"/>
              </a:rPr>
              <a:t>Glasnudeln und Gemüse (Kabis, Karotten, Soja, Kräuter)</a:t>
            </a:r>
          </a:p>
        </p:txBody>
      </p:sp>
      <p:sp>
        <p:nvSpPr>
          <p:cNvPr id="31" name="Textfeld 8"/>
          <p:cNvSpPr txBox="1"/>
          <p:nvPr/>
        </p:nvSpPr>
        <p:spPr>
          <a:xfrm>
            <a:off x="5517232" y="1148714"/>
            <a:ext cx="725613" cy="360040"/>
          </a:xfrm>
          <a:prstGeom prst="rect">
            <a:avLst/>
          </a:prstGeom>
          <a:solidFill>
            <a:schemeClr val="lt1"/>
          </a:solidFill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de-CH" sz="1100" b="1" dirty="0">
                <a:effectLst/>
                <a:ea typeface="Calibri"/>
                <a:cs typeface="Times New Roman"/>
              </a:rPr>
              <a:t> </a:t>
            </a:r>
            <a:r>
              <a:rPr lang="de-CH" sz="1200" b="1" dirty="0">
                <a:effectLst/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10</a:t>
            </a:r>
            <a:r>
              <a:rPr lang="de-CH" sz="1200" b="1" dirty="0">
                <a:latin typeface="+mj-lt"/>
                <a:ea typeface="Calibri"/>
                <a:cs typeface="Times New Roman"/>
              </a:rPr>
              <a:t>.50</a:t>
            </a: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endParaRPr lang="de-CH" sz="1200" dirty="0">
              <a:effectLst/>
              <a:latin typeface="+mj-lt"/>
              <a:ea typeface="Calibri"/>
              <a:cs typeface="Times New Roman"/>
            </a:endParaRPr>
          </a:p>
        </p:txBody>
      </p:sp>
      <p:sp>
        <p:nvSpPr>
          <p:cNvPr id="32" name="Textfeld 31"/>
          <p:cNvSpPr txBox="1"/>
          <p:nvPr/>
        </p:nvSpPr>
        <p:spPr>
          <a:xfrm>
            <a:off x="2150505" y="1121133"/>
            <a:ext cx="52450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1200" dirty="0">
                <a:solidFill>
                  <a:schemeClr val="bg1">
                    <a:lumMod val="50000"/>
                  </a:schemeClr>
                </a:solidFill>
                <a:latin typeface="+mj-lt"/>
              </a:rPr>
              <a:t>2101</a:t>
            </a:r>
          </a:p>
        </p:txBody>
      </p:sp>
      <p:pic>
        <p:nvPicPr>
          <p:cNvPr id="13" name="Grafik 12">
            <a:extLst>
              <a:ext uri="{FF2B5EF4-FFF2-40B4-BE49-F238E27FC236}">
                <a16:creationId xmlns:a16="http://schemas.microsoft.com/office/drawing/2014/main" id="{B9AFFA3B-492F-4BF2-9F68-98A480575113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0689" y="1107516"/>
            <a:ext cx="1354950" cy="1016212"/>
          </a:xfrm>
          <a:prstGeom prst="rect">
            <a:avLst/>
          </a:prstGeom>
        </p:spPr>
      </p:pic>
      <p:pic>
        <p:nvPicPr>
          <p:cNvPr id="21" name="Grafik 20">
            <a:extLst>
              <a:ext uri="{FF2B5EF4-FFF2-40B4-BE49-F238E27FC236}">
                <a16:creationId xmlns:a16="http://schemas.microsoft.com/office/drawing/2014/main" id="{3123C502-03F2-4639-A34A-1EF02DE3F3E7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0687" y="2411760"/>
            <a:ext cx="1354952" cy="1016214"/>
          </a:xfrm>
          <a:prstGeom prst="rect">
            <a:avLst/>
          </a:prstGeom>
        </p:spPr>
      </p:pic>
      <p:pic>
        <p:nvPicPr>
          <p:cNvPr id="33" name="Grafik 32">
            <a:extLst>
              <a:ext uri="{FF2B5EF4-FFF2-40B4-BE49-F238E27FC236}">
                <a16:creationId xmlns:a16="http://schemas.microsoft.com/office/drawing/2014/main" id="{465A6025-5881-4B77-A5A6-9EBB427D8E85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0688" y="3712668"/>
            <a:ext cx="1362737" cy="1022053"/>
          </a:xfrm>
          <a:prstGeom prst="rect">
            <a:avLst/>
          </a:prstGeom>
        </p:spPr>
      </p:pic>
      <p:pic>
        <p:nvPicPr>
          <p:cNvPr id="35" name="Grafik 34">
            <a:extLst>
              <a:ext uri="{FF2B5EF4-FFF2-40B4-BE49-F238E27FC236}">
                <a16:creationId xmlns:a16="http://schemas.microsoft.com/office/drawing/2014/main" id="{60458BE0-D615-4E33-92B1-AD0FD6FB2603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0687" y="6279287"/>
            <a:ext cx="1344150" cy="1008113"/>
          </a:xfrm>
          <a:prstGeom prst="rect">
            <a:avLst/>
          </a:prstGeom>
        </p:spPr>
      </p:pic>
      <p:sp>
        <p:nvSpPr>
          <p:cNvPr id="4" name="Rechteck 3">
            <a:extLst>
              <a:ext uri="{FF2B5EF4-FFF2-40B4-BE49-F238E27FC236}">
                <a16:creationId xmlns:a16="http://schemas.microsoft.com/office/drawing/2014/main" id="{1A3D4C30-2D7E-4F0E-8701-ACC99C9B8DF2}"/>
              </a:ext>
            </a:extLst>
          </p:cNvPr>
          <p:cNvSpPr/>
          <p:nvPr/>
        </p:nvSpPr>
        <p:spPr>
          <a:xfrm>
            <a:off x="557497" y="8759497"/>
            <a:ext cx="1795684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CH" sz="1000" dirty="0">
                <a:latin typeface="Arial" panose="020B0604020202020204" pitchFamily="34" charset="0"/>
                <a:cs typeface="Arial" panose="020B0604020202020204" pitchFamily="34" charset="0"/>
              </a:rPr>
              <a:t>alle  Preise  inkl. 8.1% </a:t>
            </a:r>
            <a:r>
              <a:rPr lang="de-CH" sz="1000" dirty="0" err="1">
                <a:latin typeface="Arial" panose="020B0604020202020204" pitchFamily="34" charset="0"/>
                <a:cs typeface="Arial" panose="020B0604020202020204" pitchFamily="34" charset="0"/>
              </a:rPr>
              <a:t>MwSt</a:t>
            </a:r>
            <a:endParaRPr lang="de-CH" sz="1000" dirty="0"/>
          </a:p>
        </p:txBody>
      </p:sp>
    </p:spTree>
    <p:extLst>
      <p:ext uri="{BB962C8B-B14F-4D97-AF65-F5344CB8AC3E}">
        <p14:creationId xmlns:p14="http://schemas.microsoft.com/office/powerpoint/2010/main" val="4112550491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 Klassisch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238</Words>
  <Application>Microsoft Office PowerPoint</Application>
  <PresentationFormat>Bildschirmpräsentation (4:3)</PresentationFormat>
  <Paragraphs>48</Paragraphs>
  <Slides>2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6" baseType="lpstr">
      <vt:lpstr>Arial</vt:lpstr>
      <vt:lpstr>Calibri</vt:lpstr>
      <vt:lpstr>Times New Roman</vt:lpstr>
      <vt:lpstr>Larissa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Roger Hefti</dc:creator>
  <cp:lastModifiedBy>Roger Hefti</cp:lastModifiedBy>
  <cp:revision>134</cp:revision>
  <cp:lastPrinted>2018-02-27T16:58:41Z</cp:lastPrinted>
  <dcterms:created xsi:type="dcterms:W3CDTF">2013-10-05T17:14:27Z</dcterms:created>
  <dcterms:modified xsi:type="dcterms:W3CDTF">2025-09-10T17:37:34Z</dcterms:modified>
</cp:coreProperties>
</file>