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3" r:id="rId3"/>
    <p:sldId id="256" r:id="rId4"/>
    <p:sldId id="257" r:id="rId5"/>
    <p:sldId id="258" r:id="rId6"/>
    <p:sldId id="261" r:id="rId7"/>
    <p:sldId id="262" r:id="rId8"/>
  </p:sldIdLst>
  <p:sldSz cx="6858000" cy="9144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37" autoAdjust="0"/>
  </p:normalViewPr>
  <p:slideViewPr>
    <p:cSldViewPr>
      <p:cViewPr varScale="1">
        <p:scale>
          <a:sx n="90" d="100"/>
          <a:sy n="90" d="100"/>
        </p:scale>
        <p:origin x="3106" y="29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1" cy="500936"/>
          </a:xfrm>
          <a:prstGeom prst="rect">
            <a:avLst/>
          </a:prstGeom>
        </p:spPr>
        <p:txBody>
          <a:bodyPr vert="horz" lIns="96596" tIns="48300" rIns="96596" bIns="48300" rtlCol="0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1" cy="500936"/>
          </a:xfrm>
          <a:prstGeom prst="rect">
            <a:avLst/>
          </a:prstGeom>
        </p:spPr>
        <p:txBody>
          <a:bodyPr vert="horz" lIns="96596" tIns="48300" rIns="96596" bIns="48300" rtlCol="0"/>
          <a:lstStyle>
            <a:lvl1pPr algn="r">
              <a:defRPr sz="1300"/>
            </a:lvl1pPr>
          </a:lstStyle>
          <a:p>
            <a:fld id="{C2364568-35CA-4E90-879A-DA5C6803F500}" type="datetimeFigureOut">
              <a:rPr lang="de-CH" smtClean="0"/>
              <a:t>14.09.2025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300" rIns="96596" bIns="4830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92"/>
            <a:ext cx="5510530" cy="4508421"/>
          </a:xfrm>
          <a:prstGeom prst="rect">
            <a:avLst/>
          </a:prstGeom>
        </p:spPr>
        <p:txBody>
          <a:bodyPr vert="horz" lIns="96596" tIns="48300" rIns="96596" bIns="4830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516041"/>
            <a:ext cx="2984871" cy="500936"/>
          </a:xfrm>
          <a:prstGeom prst="rect">
            <a:avLst/>
          </a:prstGeom>
        </p:spPr>
        <p:txBody>
          <a:bodyPr vert="horz" lIns="96596" tIns="48300" rIns="96596" bIns="48300" rtlCol="0" anchor="b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701" y="9516041"/>
            <a:ext cx="2984871" cy="500936"/>
          </a:xfrm>
          <a:prstGeom prst="rect">
            <a:avLst/>
          </a:prstGeom>
        </p:spPr>
        <p:txBody>
          <a:bodyPr vert="horz" lIns="96596" tIns="48300" rIns="96596" bIns="48300" rtlCol="0" anchor="b"/>
          <a:lstStyle>
            <a:lvl1pPr algn="r">
              <a:defRPr sz="1300"/>
            </a:lvl1pPr>
          </a:lstStyle>
          <a:p>
            <a:fld id="{99A9FD0B-8A2F-4BE3-A1BD-F7549DE177C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62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FD0B-8A2F-4BE3-A1BD-F7549DE177C3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10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01FA-EF14-4685-80B0-3E6988B7E555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71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D94-A275-4BFC-BFB5-3B2D0ACB51F6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437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B8F8-44AF-48BD-A008-E2ECF3BDC27E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97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ED9D-BC6E-4B47-9BB0-A22A860AB5EB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423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1CE-2992-48BE-A243-2ABE26B7EF4F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69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379-7F3C-4426-805F-72051AE2B31C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459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491-101C-4C33-8350-DE4C53910B02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7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2-0B11-49B6-A4F5-401C0B495C5A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89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26ED-8CE6-43E0-BD3C-41120E1A1F5A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24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D02-B323-4EE8-8795-E2D126ED11BF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659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227-1D1B-4E1A-A5D9-13B4E2ACD787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Zu jedem Gericht gibt es Reis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12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7AF2-F0AF-4F1E-BED3-0B44CB3F552C}" type="datetime1">
              <a:rPr lang="de-CH" smtClean="0"/>
              <a:t>14.09.2025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Zu jedem Gericht gibt es Reis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C8D9-75D7-4651-8D66-D75DE4EF536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72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91680"/>
            <a:ext cx="5829300" cy="1152128"/>
          </a:xfrm>
        </p:spPr>
        <p:txBody>
          <a:bodyPr/>
          <a:lstStyle/>
          <a:p>
            <a:r>
              <a:rPr lang="de-CH" b="1" dirty="0"/>
              <a:t>Asiatische Küche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3203848"/>
            <a:ext cx="4800600" cy="4248472"/>
          </a:xfrm>
        </p:spPr>
        <p:txBody>
          <a:bodyPr>
            <a:noAutofit/>
          </a:bodyPr>
          <a:lstStyle/>
          <a:p>
            <a:r>
              <a:rPr lang="de-CH" sz="1400" dirty="0">
                <a:latin typeface="+mj-lt"/>
              </a:rPr>
              <a:t>Die asiatische Küche unterscheidet sich gegenüber der Europäischen durch ihre Bekömmlich- und Leichtigkeit.</a:t>
            </a:r>
          </a:p>
          <a:p>
            <a:endParaRPr lang="de-CH" sz="1400" dirty="0">
              <a:latin typeface="+mj-lt"/>
            </a:endParaRPr>
          </a:p>
          <a:p>
            <a:r>
              <a:rPr lang="de-CH" sz="1400" dirty="0">
                <a:latin typeface="+mj-lt"/>
              </a:rPr>
              <a:t>Chaweewan (Chawi, ausgesprochen Tschawi) unsere Köchin, kocht Ihnen mit Leidenschaft und Herzblut asiatische Mahlzeiten, speziell thailändische, die Sie in Zukunft mit Sicherheit nicht mehr vermissen möchten.</a:t>
            </a:r>
            <a:br>
              <a:rPr lang="de-CH" sz="1400" dirty="0">
                <a:latin typeface="+mj-lt"/>
              </a:rPr>
            </a:br>
            <a:r>
              <a:rPr lang="de-CH" sz="1400" dirty="0">
                <a:latin typeface="+mj-lt"/>
              </a:rPr>
              <a:t>Jedes Gericht wird </a:t>
            </a:r>
            <a:r>
              <a:rPr lang="de-CH" sz="1400" b="1" dirty="0">
                <a:latin typeface="+mj-lt"/>
              </a:rPr>
              <a:t>nur für Sie frisch </a:t>
            </a:r>
            <a:r>
              <a:rPr lang="de-CH" sz="1400" dirty="0">
                <a:latin typeface="+mj-lt"/>
              </a:rPr>
              <a:t>zubereitet!</a:t>
            </a:r>
          </a:p>
          <a:p>
            <a:endParaRPr lang="de-CH" sz="1400" dirty="0">
              <a:latin typeface="+mj-lt"/>
            </a:endParaRPr>
          </a:p>
          <a:p>
            <a:r>
              <a:rPr lang="de-CH" sz="1400" dirty="0">
                <a:latin typeface="+mj-lt"/>
              </a:rPr>
              <a:t>Machen Sie es wie die Thailänder!</a:t>
            </a:r>
          </a:p>
          <a:p>
            <a:r>
              <a:rPr lang="de-CH" sz="1400" dirty="0">
                <a:latin typeface="+mj-lt"/>
              </a:rPr>
              <a:t>Jeder bestellt, was er am liebsten essen möchte, aber Alle essen von Allem. (Tischteilete) So ist das Essen viel abwechslungsreicher.</a:t>
            </a:r>
          </a:p>
          <a:p>
            <a:r>
              <a:rPr lang="de-CH" sz="1400" dirty="0">
                <a:latin typeface="+mj-lt"/>
              </a:rPr>
              <a:t>Probieren Sie es aus!</a:t>
            </a:r>
            <a:br>
              <a:rPr lang="de-CH" sz="1400" dirty="0">
                <a:latin typeface="+mj-lt"/>
              </a:rPr>
            </a:br>
            <a:endParaRPr lang="de-CH" sz="1400" dirty="0">
              <a:latin typeface="+mj-lt"/>
            </a:endParaRPr>
          </a:p>
          <a:p>
            <a:r>
              <a:rPr lang="de-CH" sz="1400" dirty="0">
                <a:latin typeface="+mj-lt"/>
              </a:rPr>
              <a:t>Möchten Sie lieber zu Hause Essen?</a:t>
            </a:r>
            <a:br>
              <a:rPr lang="de-CH" sz="1400" dirty="0">
                <a:latin typeface="+mj-lt"/>
              </a:rPr>
            </a:br>
            <a:r>
              <a:rPr lang="de-CH" sz="1400" dirty="0">
                <a:latin typeface="+mj-lt"/>
              </a:rPr>
              <a:t>Dazu steht Ihnen unser Take Away Service zur Verfügung!</a:t>
            </a:r>
            <a:br>
              <a:rPr lang="de-CH" sz="1400" dirty="0">
                <a:latin typeface="+mj-lt"/>
              </a:rPr>
            </a:br>
            <a:r>
              <a:rPr lang="de-CH" sz="1400" dirty="0">
                <a:latin typeface="+mj-lt"/>
              </a:rPr>
              <a:t>081 322 40 61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8" y="107504"/>
            <a:ext cx="6283904" cy="11521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13FAE1-F174-46F0-BB6C-F167D0C61401}"/>
              </a:ext>
            </a:extLst>
          </p:cNvPr>
          <p:cNvSpPr txBox="1"/>
          <p:nvPr/>
        </p:nvSpPr>
        <p:spPr>
          <a:xfrm>
            <a:off x="1196752" y="75243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</a:rPr>
              <a:t>Lieber Gast </a:t>
            </a:r>
          </a:p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</a:rPr>
              <a:t>Für Informationen zu Allergenen in den einzelnen Gerichten wenden Sie sich an unser Personal</a:t>
            </a:r>
          </a:p>
        </p:txBody>
      </p:sp>
    </p:spTree>
    <p:extLst>
      <p:ext uri="{BB962C8B-B14F-4D97-AF65-F5344CB8AC3E}">
        <p14:creationId xmlns:p14="http://schemas.microsoft.com/office/powerpoint/2010/main" val="176894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41BC0A-2C88-4A5A-B8B3-CCC5A149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7668344"/>
            <a:ext cx="2171700" cy="486833"/>
          </a:xfrm>
        </p:spPr>
        <p:txBody>
          <a:bodyPr/>
          <a:lstStyle/>
          <a:p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*Zu diesem Gericht gibt es Reis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03B8E1-BE74-4B92-828B-2DF5DA197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2465766"/>
            <a:ext cx="4968551" cy="37624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1C5CA41-4625-44FE-AF42-302ED3AA2F2A}"/>
              </a:ext>
            </a:extLst>
          </p:cNvPr>
          <p:cNvSpPr txBox="1"/>
          <p:nvPr/>
        </p:nvSpPr>
        <p:spPr>
          <a:xfrm>
            <a:off x="734972" y="1676214"/>
            <a:ext cx="550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Grünes Curry mit Bällchen aus Fisch und Crevetten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434ED2-4187-4EA9-A6C4-21CB35907FA9}"/>
              </a:ext>
            </a:extLst>
          </p:cNvPr>
          <p:cNvSpPr txBox="1"/>
          <p:nvPr/>
        </p:nvSpPr>
        <p:spPr>
          <a:xfrm>
            <a:off x="3117061" y="867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NEU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526663-78CE-4944-969E-FDF8C649A174}"/>
              </a:ext>
            </a:extLst>
          </p:cNvPr>
          <p:cNvSpPr txBox="1"/>
          <p:nvPr/>
        </p:nvSpPr>
        <p:spPr>
          <a:xfrm>
            <a:off x="1623921" y="6948264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Grünes Curry mit Bällchen aus Fisch-Crevetten,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Thai Auberginen, Bohnen, Peperoni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EA2A57-F5D6-408D-804F-BA174C95B250}"/>
              </a:ext>
            </a:extLst>
          </p:cNvPr>
          <p:cNvSpPr txBox="1"/>
          <p:nvPr/>
        </p:nvSpPr>
        <p:spPr>
          <a:xfrm>
            <a:off x="5445224" y="7092280"/>
            <a:ext cx="68413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35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0CA74-9455-4A3B-AAC4-ACDD322920C8}"/>
              </a:ext>
            </a:extLst>
          </p:cNvPr>
          <p:cNvSpPr txBox="1"/>
          <p:nvPr/>
        </p:nvSpPr>
        <p:spPr>
          <a:xfrm>
            <a:off x="895324" y="699530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2456*</a:t>
            </a:r>
          </a:p>
        </p:txBody>
      </p:sp>
    </p:spTree>
    <p:extLst>
      <p:ext uri="{BB962C8B-B14F-4D97-AF65-F5344CB8AC3E}">
        <p14:creationId xmlns:p14="http://schemas.microsoft.com/office/powerpoint/2010/main" val="4258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12976" y="269979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Pad Pak      Gung         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Gemüse gebraten mit Pilzen und Crevetten  </a:t>
            </a:r>
          </a:p>
          <a:p>
            <a:r>
              <a:rPr lang="de-CH" sz="1200" dirty="0">
                <a:latin typeface="+mj-lt"/>
              </a:rPr>
              <a:t>Rindfleisch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Poulet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580112"/>
            <a:ext cx="1584176" cy="118813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413138" y="269979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2367*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00441" y="558011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12975" y="5580112"/>
            <a:ext cx="244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Gung ob Wunsen        </a:t>
            </a:r>
            <a:r>
              <a:rPr lang="de-CH" sz="1200" dirty="0">
                <a:latin typeface="+mj-lt"/>
              </a:rPr>
              <a:t>VEGI **</a:t>
            </a:r>
            <a:r>
              <a:rPr lang="de-CH" sz="1200" b="1" dirty="0">
                <a:latin typeface="+mj-lt"/>
              </a:rPr>
              <a:t>    </a:t>
            </a:r>
            <a:br>
              <a:rPr lang="de-CH" sz="1200" b="1" dirty="0">
                <a:latin typeface="+mj-lt"/>
              </a:rPr>
            </a:b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Gebackene Glasnudeln </a:t>
            </a:r>
            <a:r>
              <a:rPr lang="de-CH" sz="900" dirty="0">
                <a:latin typeface="+mj-lt"/>
              </a:rPr>
              <a:t>(Mungobohnen) </a:t>
            </a:r>
            <a:r>
              <a:rPr lang="de-CH" sz="1200" dirty="0">
                <a:latin typeface="+mj-lt"/>
              </a:rPr>
              <a:t>mit Crevetten, Ingwer, Koriander</a:t>
            </a:r>
          </a:p>
        </p:txBody>
      </p:sp>
      <p:sp>
        <p:nvSpPr>
          <p:cNvPr id="14" name="Textfeld 8"/>
          <p:cNvSpPr txBox="1"/>
          <p:nvPr/>
        </p:nvSpPr>
        <p:spPr>
          <a:xfrm>
            <a:off x="5661248" y="5580112"/>
            <a:ext cx="729079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00441" y="406794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12976" y="406794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Yam Wunsen        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Glasnudelsalat </a:t>
            </a:r>
            <a:r>
              <a:rPr lang="de-CH" sz="900" dirty="0">
                <a:latin typeface="+mj-lt"/>
              </a:rPr>
              <a:t>(Mungobohnen) </a:t>
            </a:r>
            <a:r>
              <a:rPr lang="de-CH" sz="1200" dirty="0">
                <a:latin typeface="+mj-lt"/>
              </a:rPr>
              <a:t>mit Crevetten, Poulet, Zwiebeln und Gewürzkräuter</a:t>
            </a:r>
          </a:p>
        </p:txBody>
      </p:sp>
      <p:sp>
        <p:nvSpPr>
          <p:cNvPr id="18" name="Textfeld 8"/>
          <p:cNvSpPr txBox="1"/>
          <p:nvPr/>
        </p:nvSpPr>
        <p:spPr>
          <a:xfrm>
            <a:off x="5661249" y="4067944"/>
            <a:ext cx="729078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29.50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5" y="4139952"/>
            <a:ext cx="1567529" cy="117564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95729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22583" y="8532440"/>
            <a:ext cx="361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*Zu diesen Gerichten servieren wir Reis</a:t>
            </a:r>
            <a:br>
              <a:rPr lang="de-CH" sz="1400" b="1" dirty="0">
                <a:latin typeface="+mj-lt"/>
              </a:rPr>
            </a:br>
            <a:r>
              <a:rPr lang="de-CH" sz="1400" b="1" dirty="0">
                <a:latin typeface="+mj-lt"/>
              </a:rPr>
              <a:t>** mit Tofu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8680" y="8846894"/>
            <a:ext cx="1993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+mj-lt"/>
              </a:rPr>
              <a:t>Alle Preise inkl. 8.1% </a:t>
            </a:r>
            <a:r>
              <a:rPr lang="de-CH" sz="1100" dirty="0" err="1">
                <a:latin typeface="+mj-lt"/>
              </a:rPr>
              <a:t>MwSt</a:t>
            </a:r>
            <a:endParaRPr lang="de-CH" sz="1100" dirty="0">
              <a:latin typeface="+mj-lt"/>
            </a:endParaRPr>
          </a:p>
        </p:txBody>
      </p:sp>
      <p:sp>
        <p:nvSpPr>
          <p:cNvPr id="24" name="Textfeld 8"/>
          <p:cNvSpPr txBox="1"/>
          <p:nvPr/>
        </p:nvSpPr>
        <p:spPr>
          <a:xfrm>
            <a:off x="5655715" y="2987825"/>
            <a:ext cx="653605" cy="78337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 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 32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 29.50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5" name="Textfeld 8"/>
          <p:cNvSpPr txBox="1"/>
          <p:nvPr/>
        </p:nvSpPr>
        <p:spPr>
          <a:xfrm>
            <a:off x="5661248" y="6156176"/>
            <a:ext cx="729079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34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6" name="Textfeld 8"/>
          <p:cNvSpPr txBox="1"/>
          <p:nvPr/>
        </p:nvSpPr>
        <p:spPr>
          <a:xfrm>
            <a:off x="5661248" y="4644008"/>
            <a:ext cx="729078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713117"/>
            <a:ext cx="1639536" cy="118813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4EFB778-7CC4-4144-8D76-193F3D812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5" y="1244536"/>
            <a:ext cx="1639537" cy="122965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86D0C52-62C1-475F-94A7-6B3D594C86CB}"/>
              </a:ext>
            </a:extLst>
          </p:cNvPr>
          <p:cNvSpPr txBox="1"/>
          <p:nvPr/>
        </p:nvSpPr>
        <p:spPr>
          <a:xfrm>
            <a:off x="3212976" y="113361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Gemüseplatte             </a:t>
            </a:r>
            <a:r>
              <a:rPr lang="de-CH" sz="1200" dirty="0">
                <a:latin typeface="+mj-lt"/>
              </a:rPr>
              <a:t>VEG</a:t>
            </a:r>
            <a:r>
              <a:rPr lang="de-CH" sz="1200" b="1" dirty="0">
                <a:latin typeface="+mj-lt"/>
              </a:rPr>
              <a:t>I </a:t>
            </a:r>
            <a:br>
              <a:rPr lang="de-CH" sz="1200" b="1" dirty="0">
                <a:latin typeface="+mj-lt"/>
              </a:rPr>
            </a:b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Frisches Gemüse nach thailändischer Art zubereitet mit Saisongemüse und Pilzen</a:t>
            </a:r>
          </a:p>
        </p:txBody>
      </p:sp>
      <p:sp>
        <p:nvSpPr>
          <p:cNvPr id="33" name="Textfeld 8">
            <a:extLst>
              <a:ext uri="{FF2B5EF4-FFF2-40B4-BE49-F238E27FC236}">
                <a16:creationId xmlns:a16="http://schemas.microsoft.com/office/drawing/2014/main" id="{B6CBB428-571C-49FC-9343-037FF651AF81}"/>
              </a:ext>
            </a:extLst>
          </p:cNvPr>
          <p:cNvSpPr txBox="1"/>
          <p:nvPr/>
        </p:nvSpPr>
        <p:spPr>
          <a:xfrm>
            <a:off x="5589240" y="1133618"/>
            <a:ext cx="819030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5D59B5D-36F6-4A30-9A39-CDC7AB8D4551}"/>
              </a:ext>
            </a:extLst>
          </p:cNvPr>
          <p:cNvSpPr txBox="1"/>
          <p:nvPr/>
        </p:nvSpPr>
        <p:spPr>
          <a:xfrm>
            <a:off x="2472449" y="111561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2501*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487EE69-109F-41E4-BE8E-A4066255326D}"/>
              </a:ext>
            </a:extLst>
          </p:cNvPr>
          <p:cNvSpPr txBox="1"/>
          <p:nvPr/>
        </p:nvSpPr>
        <p:spPr>
          <a:xfrm>
            <a:off x="5631139" y="7208814"/>
            <a:ext cx="750189" cy="46113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29.50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30.00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33.50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35.50</a:t>
            </a:r>
            <a:endParaRPr lang="de-CH" sz="1200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D930F4B-7070-444F-9A5E-768F8E582F8B}"/>
              </a:ext>
            </a:extLst>
          </p:cNvPr>
          <p:cNvSpPr txBox="1"/>
          <p:nvPr/>
        </p:nvSpPr>
        <p:spPr>
          <a:xfrm>
            <a:off x="2420888" y="708298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4CF3DC9-A06D-45A7-B442-F8201BA20DBC}"/>
              </a:ext>
            </a:extLst>
          </p:cNvPr>
          <p:cNvSpPr txBox="1"/>
          <p:nvPr/>
        </p:nvSpPr>
        <p:spPr>
          <a:xfrm>
            <a:off x="3212975" y="7147445"/>
            <a:ext cx="2418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Glasnudeln gebraten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r>
              <a:rPr lang="de-CH" sz="1200" b="1" dirty="0">
                <a:latin typeface="+mj-lt"/>
              </a:rPr>
              <a:t>mit Gemüse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Sojasprossen, Kabis, Karotten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Gai 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dirty="0">
                <a:latin typeface="+mj-lt"/>
              </a:rPr>
              <a:t>- Poulet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mit Rind</a:t>
            </a:r>
          </a:p>
          <a:p>
            <a:r>
              <a:rPr lang="de-CH" sz="1200" dirty="0">
                <a:latin typeface="+mj-lt"/>
              </a:rPr>
              <a:t>oder Gung   Crevetten</a:t>
            </a:r>
            <a:br>
              <a:rPr lang="de-CH" sz="1200" b="1" dirty="0">
                <a:latin typeface="+mj-lt"/>
              </a:rPr>
            </a:br>
            <a:endParaRPr lang="de-CH" sz="1200" b="1" dirty="0">
              <a:latin typeface="+mj-lt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81871B6D-A8DD-4DF7-B200-B7360D46EA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092280"/>
            <a:ext cx="1629737" cy="12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56992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" y="1028211"/>
            <a:ext cx="1652711" cy="12395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96952" y="98960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Udong Nudeln   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Asiatische Nudeln </a:t>
            </a:r>
            <a:r>
              <a:rPr lang="de-CH" sz="900" dirty="0">
                <a:latin typeface="+mj-lt"/>
              </a:rPr>
              <a:t>(mit Gluten)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mit Gemüse, </a:t>
            </a:r>
          </a:p>
        </p:txBody>
      </p:sp>
      <p:sp>
        <p:nvSpPr>
          <p:cNvPr id="6" name="Textfeld 8"/>
          <p:cNvSpPr txBox="1"/>
          <p:nvPr/>
        </p:nvSpPr>
        <p:spPr>
          <a:xfrm>
            <a:off x="5661248" y="1187624"/>
            <a:ext cx="65360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29.50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10735" y="9716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8960" y="414372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Grüner Curry             </a:t>
            </a:r>
            <a:r>
              <a:rPr lang="de-CH" sz="1200" dirty="0">
                <a:latin typeface="+mj-lt"/>
              </a:rPr>
              <a:t>VEG</a:t>
            </a:r>
            <a:r>
              <a:rPr lang="de-CH" sz="1200" b="1" dirty="0">
                <a:latin typeface="+mj-lt"/>
              </a:rPr>
              <a:t>I ** </a:t>
            </a:r>
          </a:p>
          <a:p>
            <a:r>
              <a:rPr lang="de-CH" sz="1200" dirty="0">
                <a:latin typeface="+mj-lt"/>
              </a:rPr>
              <a:t>Kokosmilch</a:t>
            </a:r>
            <a:r>
              <a:rPr lang="de-CH" sz="900" dirty="0">
                <a:latin typeface="+mj-lt"/>
              </a:rPr>
              <a:t> </a:t>
            </a:r>
            <a:r>
              <a:rPr lang="de-CH" sz="1200" dirty="0">
                <a:latin typeface="+mj-lt"/>
              </a:rPr>
              <a:t>mit Auberginen Bohnen und Basilikum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Poulet,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Rindfleisch</a:t>
            </a:r>
          </a:p>
          <a:p>
            <a:r>
              <a:rPr lang="de-CH" sz="1200" dirty="0">
                <a:latin typeface="+mj-lt"/>
              </a:rPr>
              <a:t>oder Crevetten</a:t>
            </a:r>
          </a:p>
        </p:txBody>
      </p:sp>
      <p:sp>
        <p:nvSpPr>
          <p:cNvPr id="11" name="Textfeld 8"/>
          <p:cNvSpPr txBox="1"/>
          <p:nvPr/>
        </p:nvSpPr>
        <p:spPr>
          <a:xfrm>
            <a:off x="5722962" y="4139952"/>
            <a:ext cx="658366" cy="156617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03239" y="406794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2355*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0686" y="4074912"/>
            <a:ext cx="1662209" cy="124665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996952" y="85324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*Zu diesen Gerichten servieren wir Reis</a:t>
            </a:r>
            <a:br>
              <a:rPr lang="de-CH" sz="1400" b="1" dirty="0">
                <a:latin typeface="+mj-lt"/>
              </a:rPr>
            </a:br>
            <a:r>
              <a:rPr lang="de-CH" sz="1400" b="1" dirty="0">
                <a:latin typeface="+mj-lt"/>
              </a:rPr>
              <a:t>** mit Tofu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2802" y="1619672"/>
            <a:ext cx="1234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mit  Poulet </a:t>
            </a:r>
            <a:b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oder Rindfleisch</a:t>
            </a:r>
          </a:p>
        </p:txBody>
      </p:sp>
      <p:sp>
        <p:nvSpPr>
          <p:cNvPr id="23" name="Textfeld 8"/>
          <p:cNvSpPr txBox="1"/>
          <p:nvPr/>
        </p:nvSpPr>
        <p:spPr>
          <a:xfrm>
            <a:off x="5661248" y="1619672"/>
            <a:ext cx="653604" cy="7200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33.00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 36.00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293096" y="207814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mit  Crevetten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636722"/>
            <a:ext cx="1652712" cy="1239534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2400441" y="573516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2362*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068960" y="5707285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Roter Curry                </a:t>
            </a:r>
            <a:r>
              <a:rPr lang="de-CH" sz="1200" dirty="0">
                <a:latin typeface="+mj-lt"/>
              </a:rPr>
              <a:t>VEGI **</a:t>
            </a:r>
          </a:p>
          <a:p>
            <a:r>
              <a:rPr lang="de-CH" sz="1200" dirty="0">
                <a:latin typeface="+mj-lt"/>
              </a:rPr>
              <a:t>mit Bambus, Basilikum,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Limettenblätter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und Poulet</a:t>
            </a:r>
          </a:p>
          <a:p>
            <a:r>
              <a:rPr lang="de-CH" sz="1200" dirty="0">
                <a:latin typeface="+mj-lt"/>
              </a:rPr>
              <a:t>oder Rindsfleisch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Crevetten</a:t>
            </a:r>
          </a:p>
          <a:p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feld 8"/>
          <p:cNvSpPr txBox="1"/>
          <p:nvPr/>
        </p:nvSpPr>
        <p:spPr>
          <a:xfrm>
            <a:off x="5634306" y="5658215"/>
            <a:ext cx="819030" cy="150607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endParaRPr lang="de-CH" sz="1200" b="1" dirty="0"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766" y="8676456"/>
            <a:ext cx="1835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Alle Preise inkl. 8.1%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MwSt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F13758CC-39BD-4372-BF68-2959B2CCD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" y="2540378"/>
            <a:ext cx="1652712" cy="1239533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EAFEA141-DF96-430C-BF5C-B7439B78B923}"/>
              </a:ext>
            </a:extLst>
          </p:cNvPr>
          <p:cNvSpPr txBox="1"/>
          <p:nvPr/>
        </p:nvSpPr>
        <p:spPr>
          <a:xfrm>
            <a:off x="3062608" y="2527897"/>
            <a:ext cx="2526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Pad Thai 	            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r>
              <a:rPr lang="de-CH" sz="1200" b="1" dirty="0">
                <a:latin typeface="+mj-lt"/>
              </a:rPr>
              <a:t>Reisn</a:t>
            </a:r>
            <a:r>
              <a:rPr lang="de-CH" sz="1200" dirty="0">
                <a:latin typeface="+mj-lt"/>
              </a:rPr>
              <a:t>udel Gericht mit Tofu und Sojasprossen, Eier + Nüsse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mit Poulet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mit Rindfleisch</a:t>
            </a:r>
            <a:br>
              <a:rPr lang="de-CH" sz="1200" dirty="0">
                <a:latin typeface="+mj-lt"/>
              </a:rPr>
            </a:br>
            <a:endParaRPr lang="de-CH" sz="1200" dirty="0">
              <a:latin typeface="+mj-lt"/>
            </a:endParaRPr>
          </a:p>
          <a:p>
            <a:r>
              <a:rPr lang="de-CH" sz="1200" dirty="0">
                <a:latin typeface="+mj-lt"/>
              </a:rPr>
              <a:t>oder Crevetten </a:t>
            </a:r>
          </a:p>
        </p:txBody>
      </p:sp>
      <p:sp>
        <p:nvSpPr>
          <p:cNvPr id="52" name="Textfeld 8">
            <a:extLst>
              <a:ext uri="{FF2B5EF4-FFF2-40B4-BE49-F238E27FC236}">
                <a16:creationId xmlns:a16="http://schemas.microsoft.com/office/drawing/2014/main" id="{E6974ADC-0BD4-46BB-B87D-3965EF2BE849}"/>
              </a:ext>
            </a:extLst>
          </p:cNvPr>
          <p:cNvSpPr txBox="1"/>
          <p:nvPr/>
        </p:nvSpPr>
        <p:spPr>
          <a:xfrm>
            <a:off x="5661248" y="2555776"/>
            <a:ext cx="747021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A27BDD2-B266-44F2-B5BF-54DEDBDFE633}"/>
              </a:ext>
            </a:extLst>
          </p:cNvPr>
          <p:cNvSpPr txBox="1"/>
          <p:nvPr/>
        </p:nvSpPr>
        <p:spPr>
          <a:xfrm>
            <a:off x="2400441" y="254473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2358</a:t>
            </a:r>
          </a:p>
        </p:txBody>
      </p:sp>
      <p:sp>
        <p:nvSpPr>
          <p:cNvPr id="56" name="Textfeld 8">
            <a:extLst>
              <a:ext uri="{FF2B5EF4-FFF2-40B4-BE49-F238E27FC236}">
                <a16:creationId xmlns:a16="http://schemas.microsoft.com/office/drawing/2014/main" id="{1DFA953B-076D-4CB0-A206-6509A964EE56}"/>
              </a:ext>
            </a:extLst>
          </p:cNvPr>
          <p:cNvSpPr txBox="1"/>
          <p:nvPr/>
        </p:nvSpPr>
        <p:spPr>
          <a:xfrm>
            <a:off x="5661248" y="3059832"/>
            <a:ext cx="730373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8" name="Textfeld 8">
            <a:extLst>
              <a:ext uri="{FF2B5EF4-FFF2-40B4-BE49-F238E27FC236}">
                <a16:creationId xmlns:a16="http://schemas.microsoft.com/office/drawing/2014/main" id="{D2AB5DD1-6E62-45EE-8D93-8A6EDA23356F}"/>
              </a:ext>
            </a:extLst>
          </p:cNvPr>
          <p:cNvSpPr txBox="1"/>
          <p:nvPr/>
        </p:nvSpPr>
        <p:spPr>
          <a:xfrm>
            <a:off x="5661248" y="3563888"/>
            <a:ext cx="730373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E412644A-4E52-4A70-A61C-0327D2750C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9" y="7184826"/>
            <a:ext cx="1649332" cy="1236999"/>
          </a:xfrm>
          <a:prstGeom prst="rect">
            <a:avLst/>
          </a:prstGeom>
        </p:spPr>
      </p:pic>
      <p:sp>
        <p:nvSpPr>
          <p:cNvPr id="62" name="Textfeld 8">
            <a:extLst>
              <a:ext uri="{FF2B5EF4-FFF2-40B4-BE49-F238E27FC236}">
                <a16:creationId xmlns:a16="http://schemas.microsoft.com/office/drawing/2014/main" id="{C7F0CD27-D494-46D3-949C-4541519FD7E2}"/>
              </a:ext>
            </a:extLst>
          </p:cNvPr>
          <p:cNvSpPr txBox="1"/>
          <p:nvPr/>
        </p:nvSpPr>
        <p:spPr>
          <a:xfrm>
            <a:off x="5722962" y="7256834"/>
            <a:ext cx="658366" cy="115212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EE1EB93-1C99-4B25-95F5-8D62F1EAEDF1}"/>
              </a:ext>
            </a:extLst>
          </p:cNvPr>
          <p:cNvSpPr txBox="1"/>
          <p:nvPr/>
        </p:nvSpPr>
        <p:spPr>
          <a:xfrm>
            <a:off x="2403239" y="725683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2364*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7AE6F22-EAB3-45E3-A2AF-AA1DC344F9E2}"/>
              </a:ext>
            </a:extLst>
          </p:cNvPr>
          <p:cNvSpPr txBox="1"/>
          <p:nvPr/>
        </p:nvSpPr>
        <p:spPr>
          <a:xfrm>
            <a:off x="3068960" y="728064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Gelber  Curry             </a:t>
            </a:r>
            <a:r>
              <a:rPr lang="de-CH" sz="1200" dirty="0">
                <a:latin typeface="+mj-lt"/>
              </a:rPr>
              <a:t>VEG</a:t>
            </a:r>
            <a:r>
              <a:rPr lang="de-CH" sz="1200" b="1" dirty="0">
                <a:latin typeface="+mj-lt"/>
              </a:rPr>
              <a:t>I **</a:t>
            </a:r>
          </a:p>
          <a:p>
            <a:r>
              <a:rPr lang="de-CH" sz="1200" dirty="0">
                <a:latin typeface="+mj-lt"/>
              </a:rPr>
              <a:t>Kartoffeln, Zwiebeln </a:t>
            </a:r>
          </a:p>
          <a:p>
            <a:r>
              <a:rPr lang="de-CH" sz="1200" dirty="0">
                <a:latin typeface="+mj-lt"/>
              </a:rPr>
              <a:t>Poulet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Rindfleisch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Crevetten</a:t>
            </a:r>
          </a:p>
        </p:txBody>
      </p:sp>
    </p:spTree>
    <p:extLst>
      <p:ext uri="{BB962C8B-B14F-4D97-AF65-F5344CB8AC3E}">
        <p14:creationId xmlns:p14="http://schemas.microsoft.com/office/powerpoint/2010/main" val="41125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56992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663154"/>
            <a:ext cx="1780835" cy="1285111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052314" y="5580113"/>
            <a:ext cx="253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Pad Priau Wan          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Süss/sauer, Tomaten, Peperoni, Zwiebeln, Gurken und Ananas </a:t>
            </a:r>
          </a:p>
          <a:p>
            <a:r>
              <a:rPr lang="de-CH" sz="1200" dirty="0">
                <a:latin typeface="+mj-lt"/>
              </a:rPr>
              <a:t>mit Poulet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mit Rind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Crevetten</a:t>
            </a:r>
          </a:p>
        </p:txBody>
      </p:sp>
      <p:sp>
        <p:nvSpPr>
          <p:cNvPr id="21" name="Textfeld 8"/>
          <p:cNvSpPr txBox="1"/>
          <p:nvPr/>
        </p:nvSpPr>
        <p:spPr>
          <a:xfrm>
            <a:off x="5661248" y="5580112"/>
            <a:ext cx="747286" cy="119579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72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 33.00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13138" y="566315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2359*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24944" y="85324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*Zu diesen Gerichten servieren wir Reis</a:t>
            </a:r>
            <a:br>
              <a:rPr lang="de-CH" sz="1400" b="1" dirty="0">
                <a:latin typeface="+mj-lt"/>
              </a:rPr>
            </a:br>
            <a:r>
              <a:rPr lang="de-CH" sz="1400" b="1" dirty="0">
                <a:latin typeface="+mj-lt"/>
              </a:rPr>
              <a:t>** mit Tofu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8680" y="8676456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Alle Preise inkl. 8.1%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MwSt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E4D20730-976A-447E-8E7B-77EB1210C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5" y="2483768"/>
            <a:ext cx="1796819" cy="1347614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3F271B6F-94F9-4A10-B717-165EB52496E9}"/>
              </a:ext>
            </a:extLst>
          </p:cNvPr>
          <p:cNvSpPr txBox="1"/>
          <p:nvPr/>
        </p:nvSpPr>
        <p:spPr>
          <a:xfrm>
            <a:off x="2413138" y="243699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2365*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055826E-C141-4D55-BFC2-DE9C48765803}"/>
              </a:ext>
            </a:extLst>
          </p:cNvPr>
          <p:cNvSpPr txBox="1"/>
          <p:nvPr/>
        </p:nvSpPr>
        <p:spPr>
          <a:xfrm>
            <a:off x="3045346" y="2411761"/>
            <a:ext cx="267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Curry </a:t>
            </a:r>
            <a:r>
              <a:rPr lang="de-CH" sz="1200" b="1" dirty="0" err="1">
                <a:latin typeface="+mj-lt"/>
              </a:rPr>
              <a:t>Panäng</a:t>
            </a:r>
            <a:r>
              <a:rPr lang="de-CH" sz="1200" b="1" dirty="0">
                <a:latin typeface="+mj-lt"/>
              </a:rPr>
              <a:t>              </a:t>
            </a:r>
            <a:r>
              <a:rPr lang="de-CH" sz="1200" dirty="0">
                <a:latin typeface="+mj-lt"/>
              </a:rPr>
              <a:t>VEGI **</a:t>
            </a:r>
            <a:r>
              <a:rPr lang="de-CH" sz="1200" b="1" dirty="0">
                <a:latin typeface="+mj-lt"/>
              </a:rPr>
              <a:t>	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mit Bohnen, Limettenblätter   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Gai </a:t>
            </a:r>
            <a:r>
              <a:rPr lang="de-CH" sz="1200" b="1" dirty="0">
                <a:latin typeface="+mj-lt"/>
              </a:rPr>
              <a:t>- </a:t>
            </a:r>
            <a:r>
              <a:rPr lang="de-CH" sz="1200" dirty="0">
                <a:latin typeface="+mj-lt"/>
              </a:rPr>
              <a:t>und Poulet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oder mit Rind</a:t>
            </a:r>
          </a:p>
          <a:p>
            <a:r>
              <a:rPr lang="de-CH" sz="1200" dirty="0">
                <a:latin typeface="+mj-lt"/>
              </a:rPr>
              <a:t>oder Gung  - Crevetten </a:t>
            </a:r>
          </a:p>
        </p:txBody>
      </p:sp>
      <p:sp>
        <p:nvSpPr>
          <p:cNvPr id="45" name="Textfeld 8">
            <a:extLst>
              <a:ext uri="{FF2B5EF4-FFF2-40B4-BE49-F238E27FC236}">
                <a16:creationId xmlns:a16="http://schemas.microsoft.com/office/drawing/2014/main" id="{3B226125-1C6E-4942-8D5B-B16AA5579A3A}"/>
              </a:ext>
            </a:extLst>
          </p:cNvPr>
          <p:cNvSpPr txBox="1"/>
          <p:nvPr/>
        </p:nvSpPr>
        <p:spPr>
          <a:xfrm>
            <a:off x="5661249" y="2411760"/>
            <a:ext cx="730374" cy="126969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30.50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33.00</a:t>
            </a:r>
            <a:br>
              <a:rPr lang="de-CH" sz="1200" b="1" dirty="0"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36.00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0D04E46C-3743-4E4B-B9C5-2406E74318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" y="848122"/>
            <a:ext cx="1796819" cy="1347614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66B6086D-3A33-4991-A5D1-F55D976BA8F6}"/>
              </a:ext>
            </a:extLst>
          </p:cNvPr>
          <p:cNvSpPr txBox="1"/>
          <p:nvPr/>
        </p:nvSpPr>
        <p:spPr>
          <a:xfrm>
            <a:off x="2413138" y="82758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2368*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4D0B7C3-47BE-454D-BCB8-9406C5ED7FFE}"/>
              </a:ext>
            </a:extLst>
          </p:cNvPr>
          <p:cNvSpPr txBox="1"/>
          <p:nvPr/>
        </p:nvSpPr>
        <p:spPr>
          <a:xfrm>
            <a:off x="3068960" y="842681"/>
            <a:ext cx="249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Massaman Curry  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Mit Kartoffeln, Zwiebeln, span.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Nüssli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mit Poulet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mit Rindfleisch</a:t>
            </a:r>
          </a:p>
          <a:p>
            <a:r>
              <a:rPr lang="de-CH" sz="1200" dirty="0">
                <a:latin typeface="+mj-lt"/>
              </a:rPr>
              <a:t>Oder Crevetten</a:t>
            </a:r>
          </a:p>
        </p:txBody>
      </p:sp>
      <p:sp>
        <p:nvSpPr>
          <p:cNvPr id="53" name="Textfeld 8">
            <a:extLst>
              <a:ext uri="{FF2B5EF4-FFF2-40B4-BE49-F238E27FC236}">
                <a16:creationId xmlns:a16="http://schemas.microsoft.com/office/drawing/2014/main" id="{2F95039F-AAB5-4375-9126-95B23F3EC49F}"/>
              </a:ext>
            </a:extLst>
          </p:cNvPr>
          <p:cNvSpPr txBox="1"/>
          <p:nvPr/>
        </p:nvSpPr>
        <p:spPr>
          <a:xfrm>
            <a:off x="5722962" y="827584"/>
            <a:ext cx="658366" cy="134761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33.00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36.00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F61FA3EA-FC68-447F-9733-36DFAC4AA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093982"/>
            <a:ext cx="1789486" cy="1270110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EB200559-4CBC-4FB8-924A-6EACEE1E89C6}"/>
              </a:ext>
            </a:extLst>
          </p:cNvPr>
          <p:cNvSpPr txBox="1"/>
          <p:nvPr/>
        </p:nvSpPr>
        <p:spPr>
          <a:xfrm>
            <a:off x="3068960" y="40603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latin typeface="+mj-lt"/>
              </a:rPr>
              <a:t>Kaeng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dirty="0" err="1">
                <a:latin typeface="+mj-lt"/>
              </a:rPr>
              <a:t>Phed</a:t>
            </a:r>
            <a:r>
              <a:rPr lang="de-CH" sz="1200" b="1" dirty="0">
                <a:latin typeface="+mj-lt"/>
              </a:rPr>
              <a:t> Ped Jang </a:t>
            </a:r>
          </a:p>
          <a:p>
            <a:r>
              <a:rPr lang="de-CH" sz="1200" b="1" dirty="0">
                <a:latin typeface="+mj-lt"/>
              </a:rPr>
              <a:t> </a:t>
            </a:r>
          </a:p>
          <a:p>
            <a:r>
              <a:rPr lang="de-CH" sz="1200" dirty="0">
                <a:latin typeface="+mj-lt"/>
              </a:rPr>
              <a:t>Rotes Curry mit Ente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Peperoni, kleine Auberginen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Tomaten und Ananas</a:t>
            </a:r>
          </a:p>
        </p:txBody>
      </p:sp>
      <p:sp>
        <p:nvSpPr>
          <p:cNvPr id="61" name="Textfeld 8">
            <a:extLst>
              <a:ext uri="{FF2B5EF4-FFF2-40B4-BE49-F238E27FC236}">
                <a16:creationId xmlns:a16="http://schemas.microsoft.com/office/drawing/2014/main" id="{C0B760BA-AF42-4980-AE28-6A3F129CC69C}"/>
              </a:ext>
            </a:extLst>
          </p:cNvPr>
          <p:cNvSpPr txBox="1"/>
          <p:nvPr/>
        </p:nvSpPr>
        <p:spPr>
          <a:xfrm>
            <a:off x="5661248" y="4211959"/>
            <a:ext cx="658366" cy="3600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5D216D1A-1156-4FB0-AAB7-4C714A9B4432}"/>
              </a:ext>
            </a:extLst>
          </p:cNvPr>
          <p:cNvSpPr txBox="1"/>
          <p:nvPr/>
        </p:nvSpPr>
        <p:spPr>
          <a:xfrm>
            <a:off x="2420888" y="406794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2374*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49C57BF-63F5-4BB1-B167-CE424E95E035}"/>
              </a:ext>
            </a:extLst>
          </p:cNvPr>
          <p:cNvSpPr txBox="1"/>
          <p:nvPr/>
        </p:nvSpPr>
        <p:spPr>
          <a:xfrm>
            <a:off x="3068960" y="7278231"/>
            <a:ext cx="249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Tom Kha 	</a:t>
            </a:r>
            <a:r>
              <a:rPr lang="de-CH" sz="1200" dirty="0">
                <a:latin typeface="+mj-lt"/>
              </a:rPr>
              <a:t>       </a:t>
            </a:r>
            <a:r>
              <a:rPr lang="de-CH" sz="1200" b="1" dirty="0">
                <a:latin typeface="+mj-lt"/>
              </a:rPr>
              <a:t>       </a:t>
            </a:r>
            <a:r>
              <a:rPr lang="de-CH" sz="1200" dirty="0">
                <a:latin typeface="+mj-lt"/>
              </a:rPr>
              <a:t>VEGI **</a:t>
            </a:r>
            <a:br>
              <a:rPr lang="de-CH" sz="1200" b="1" dirty="0">
                <a:latin typeface="+mj-lt"/>
              </a:rPr>
            </a:br>
            <a:r>
              <a:rPr lang="de-CH" sz="1200" b="1" dirty="0">
                <a:latin typeface="+mj-lt"/>
              </a:rPr>
              <a:t>Tom Kha 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de-CH" sz="1200" b="1" dirty="0"/>
              <a:t> - </a:t>
            </a:r>
            <a:r>
              <a:rPr lang="de-CH" sz="1200" dirty="0">
                <a:latin typeface="+mj-lt"/>
              </a:rPr>
              <a:t>Poulet an Kokosnussmilch, Galangawurzel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(Thai Ingwer), Tomaten, Pilzen,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Zitronensaft</a:t>
            </a:r>
            <a:br>
              <a:rPr lang="de-CH" sz="1200" dirty="0">
                <a:latin typeface="+mj-lt"/>
              </a:rPr>
            </a:br>
            <a:r>
              <a:rPr lang="de-CH" sz="1200" b="1" dirty="0">
                <a:latin typeface="+mj-lt"/>
              </a:rPr>
              <a:t>Tom Kha Gung </a:t>
            </a:r>
            <a:r>
              <a:rPr lang="de-CH" sz="1200" dirty="0">
                <a:latin typeface="+mj-lt"/>
              </a:rPr>
              <a:t>mit Crevetten </a:t>
            </a:r>
          </a:p>
        </p:txBody>
      </p:sp>
      <p:sp>
        <p:nvSpPr>
          <p:cNvPr id="67" name="Textfeld 8">
            <a:extLst>
              <a:ext uri="{FF2B5EF4-FFF2-40B4-BE49-F238E27FC236}">
                <a16:creationId xmlns:a16="http://schemas.microsoft.com/office/drawing/2014/main" id="{ACAB7F2E-0B84-4DA8-AAC8-89742ACC5287}"/>
              </a:ext>
            </a:extLst>
          </p:cNvPr>
          <p:cNvSpPr txBox="1"/>
          <p:nvPr/>
        </p:nvSpPr>
        <p:spPr>
          <a:xfrm>
            <a:off x="5733256" y="7260229"/>
            <a:ext cx="648072" cy="61816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A40680D-B175-4355-B0FD-019F1EFDD88D}"/>
              </a:ext>
            </a:extLst>
          </p:cNvPr>
          <p:cNvSpPr txBox="1"/>
          <p:nvPr/>
        </p:nvSpPr>
        <p:spPr>
          <a:xfrm>
            <a:off x="2410735" y="726022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2356*</a:t>
            </a: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3E35403A-B367-452D-8D8B-18D4E8A92D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5" y="7261612"/>
            <a:ext cx="1790447" cy="1342836"/>
          </a:xfrm>
          <a:prstGeom prst="rect">
            <a:avLst/>
          </a:prstGeom>
        </p:spPr>
      </p:pic>
      <p:sp>
        <p:nvSpPr>
          <p:cNvPr id="73" name="Textfeld 8">
            <a:extLst>
              <a:ext uri="{FF2B5EF4-FFF2-40B4-BE49-F238E27FC236}">
                <a16:creationId xmlns:a16="http://schemas.microsoft.com/office/drawing/2014/main" id="{0BF6C469-243E-4220-A03D-6216DB801EAD}"/>
              </a:ext>
            </a:extLst>
          </p:cNvPr>
          <p:cNvSpPr txBox="1"/>
          <p:nvPr/>
        </p:nvSpPr>
        <p:spPr>
          <a:xfrm>
            <a:off x="5733256" y="8164849"/>
            <a:ext cx="648072" cy="5116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2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56992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56992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033268" y="8460432"/>
            <a:ext cx="357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*Zu diesen Gerichten servieren wir Reis</a:t>
            </a:r>
            <a:br>
              <a:rPr lang="de-CH" sz="1400" b="1" dirty="0">
                <a:latin typeface="+mj-lt"/>
              </a:rPr>
            </a:br>
            <a:r>
              <a:rPr lang="de-CH" sz="1400" b="1" dirty="0">
                <a:latin typeface="+mj-lt"/>
              </a:rPr>
              <a:t>** mit Tofu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" y="2422460"/>
            <a:ext cx="1803001" cy="1352251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2420888" y="2494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2369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068960" y="254822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Gebratener Reis         </a:t>
            </a:r>
            <a:r>
              <a:rPr lang="de-CH" sz="1200" dirty="0">
                <a:latin typeface="+mj-lt"/>
              </a:rPr>
              <a:t>VEGI **</a:t>
            </a:r>
          </a:p>
          <a:p>
            <a:r>
              <a:rPr lang="de-CH" sz="1200" dirty="0">
                <a:latin typeface="+mj-lt"/>
              </a:rPr>
              <a:t>Eier, Frühlingszwiebeln</a:t>
            </a:r>
          </a:p>
          <a:p>
            <a:endParaRPr lang="de-CH" sz="1200" dirty="0">
              <a:latin typeface="+mj-lt"/>
            </a:endParaRPr>
          </a:p>
          <a:p>
            <a:r>
              <a:rPr lang="de-CH" sz="1200" dirty="0">
                <a:latin typeface="+mj-lt"/>
              </a:rPr>
              <a:t>Poulet </a:t>
            </a:r>
          </a:p>
          <a:p>
            <a:r>
              <a:rPr lang="de-CH" sz="1200" dirty="0">
                <a:latin typeface="+mj-lt"/>
              </a:rPr>
              <a:t>Crevetten</a:t>
            </a:r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feld 8"/>
          <p:cNvSpPr txBox="1"/>
          <p:nvPr/>
        </p:nvSpPr>
        <p:spPr>
          <a:xfrm>
            <a:off x="5661248" y="2555776"/>
            <a:ext cx="658366" cy="122413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28.00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9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900" b="1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100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11BE78C-860C-4458-9C8C-6D6505E8590C}"/>
              </a:ext>
            </a:extLst>
          </p:cNvPr>
          <p:cNvSpPr txBox="1"/>
          <p:nvPr/>
        </p:nvSpPr>
        <p:spPr>
          <a:xfrm>
            <a:off x="3068960" y="5580112"/>
            <a:ext cx="2581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Lab – Hackfleisch    </a:t>
            </a:r>
            <a:r>
              <a:rPr lang="de-CH" sz="1200" dirty="0">
                <a:latin typeface="+mj-lt"/>
              </a:rPr>
              <a:t>kalt-lauwarm</a:t>
            </a:r>
            <a:endParaRPr lang="de-CH" sz="1200" b="1" dirty="0">
              <a:latin typeface="+mj-lt"/>
            </a:endParaRPr>
          </a:p>
          <a:p>
            <a:r>
              <a:rPr lang="de-CH" sz="1200" dirty="0">
                <a:latin typeface="+mj-lt"/>
              </a:rPr>
              <a:t>mit Gewürzen, Kräutern, gem. Reis</a:t>
            </a:r>
          </a:p>
          <a:p>
            <a:r>
              <a:rPr lang="de-CH" sz="1200" dirty="0">
                <a:latin typeface="+mj-lt"/>
              </a:rPr>
              <a:t>Poulet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Schweinefleisch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Rindfleisch</a:t>
            </a:r>
            <a:endParaRPr lang="de-CH" sz="1200" dirty="0">
              <a:solidFill>
                <a:srgbClr val="FF0000"/>
              </a:solidFill>
              <a:latin typeface="+mj-lt"/>
            </a:endParaRPr>
          </a:p>
          <a:p>
            <a:endParaRPr lang="de-CH" sz="1200" dirty="0">
              <a:solidFill>
                <a:srgbClr val="FF0000"/>
              </a:solidFill>
              <a:latin typeface="+mj-lt"/>
            </a:endParaRPr>
          </a:p>
          <a:p>
            <a:r>
              <a:rPr lang="de-CH" sz="1200" b="1" dirty="0">
                <a:latin typeface="+mj-lt"/>
              </a:rPr>
              <a:t>Rindfleisch Streifen         </a:t>
            </a:r>
            <a:r>
              <a:rPr lang="de-CH" sz="1200" dirty="0">
                <a:latin typeface="+mj-lt"/>
              </a:rPr>
              <a:t>250gr.</a:t>
            </a:r>
            <a:endParaRPr lang="de-CH" sz="1200" b="1" dirty="0">
              <a:latin typeface="+mj-lt"/>
            </a:endParaRPr>
          </a:p>
        </p:txBody>
      </p:sp>
      <p:sp>
        <p:nvSpPr>
          <p:cNvPr id="25" name="Textfeld 8">
            <a:extLst>
              <a:ext uri="{FF2B5EF4-FFF2-40B4-BE49-F238E27FC236}">
                <a16:creationId xmlns:a16="http://schemas.microsoft.com/office/drawing/2014/main" id="{809AD1BA-324E-4142-89D1-A869EA8D2A5E}"/>
              </a:ext>
            </a:extLst>
          </p:cNvPr>
          <p:cNvSpPr txBox="1"/>
          <p:nvPr/>
        </p:nvSpPr>
        <p:spPr>
          <a:xfrm>
            <a:off x="5661248" y="5940152"/>
            <a:ext cx="658366" cy="7200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27.00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900" b="1" dirty="0"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29.00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100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33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0F7BEDE2-45F4-4EE1-9784-BE3AC421D261}"/>
              </a:ext>
            </a:extLst>
          </p:cNvPr>
          <p:cNvSpPr txBox="1"/>
          <p:nvPr/>
        </p:nvSpPr>
        <p:spPr>
          <a:xfrm>
            <a:off x="5661248" y="6660231"/>
            <a:ext cx="658366" cy="3600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2589F6D-F3A0-4B2F-AEF8-AD58D4954F28}"/>
              </a:ext>
            </a:extLst>
          </p:cNvPr>
          <p:cNvSpPr txBox="1"/>
          <p:nvPr/>
        </p:nvSpPr>
        <p:spPr>
          <a:xfrm>
            <a:off x="2420888" y="667126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2373*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05D03C-7D9C-45B2-8B2F-6F814ED8B776}"/>
              </a:ext>
            </a:extLst>
          </p:cNvPr>
          <p:cNvSpPr txBox="1"/>
          <p:nvPr/>
        </p:nvSpPr>
        <p:spPr>
          <a:xfrm>
            <a:off x="2420888" y="558011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2372*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266491-4B67-43DB-8086-60D6982C1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" y="5658294"/>
            <a:ext cx="1815970" cy="1361978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FFAFAD96-739B-481F-B5D6-D902D2290F84}"/>
              </a:ext>
            </a:extLst>
          </p:cNvPr>
          <p:cNvSpPr txBox="1"/>
          <p:nvPr/>
        </p:nvSpPr>
        <p:spPr>
          <a:xfrm>
            <a:off x="548680" y="8805664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Alle Preise inkl. 8.1%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MwSt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DF63DCE-527E-4CAC-AFB8-738AE3B0BD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77068"/>
            <a:ext cx="1780836" cy="1335627"/>
          </a:xfrm>
          <a:prstGeom prst="rect">
            <a:avLst/>
          </a:prstGeom>
        </p:spPr>
      </p:pic>
      <p:sp>
        <p:nvSpPr>
          <p:cNvPr id="15" name="Textfeld 8">
            <a:extLst>
              <a:ext uri="{FF2B5EF4-FFF2-40B4-BE49-F238E27FC236}">
                <a16:creationId xmlns:a16="http://schemas.microsoft.com/office/drawing/2014/main" id="{0580ED02-AB2E-4F07-9609-7D15FFC35D5F}"/>
              </a:ext>
            </a:extLst>
          </p:cNvPr>
          <p:cNvSpPr txBox="1"/>
          <p:nvPr/>
        </p:nvSpPr>
        <p:spPr>
          <a:xfrm>
            <a:off x="5634306" y="683568"/>
            <a:ext cx="835942" cy="79208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endParaRPr lang="de-CH" sz="1200" b="1" dirty="0"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7DF5F4-F64D-4AFD-83F8-C2163BB37C83}"/>
              </a:ext>
            </a:extLst>
          </p:cNvPr>
          <p:cNvSpPr txBox="1"/>
          <p:nvPr/>
        </p:nvSpPr>
        <p:spPr>
          <a:xfrm>
            <a:off x="3007246" y="716667"/>
            <a:ext cx="2627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Pad Med Mamuang        </a:t>
            </a:r>
            <a:r>
              <a:rPr lang="de-CH" sz="1200" dirty="0">
                <a:latin typeface="+mj-lt"/>
              </a:rPr>
              <a:t>VEGI**</a:t>
            </a:r>
            <a:r>
              <a:rPr lang="de-CH" sz="1200" b="1" dirty="0">
                <a:latin typeface="+mj-lt"/>
              </a:rPr>
              <a:t> Himmapan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Peperoni, Zwiebeln, Judasohren, Frühlingszwiebeln, Cashew-Nuss</a:t>
            </a:r>
          </a:p>
          <a:p>
            <a:endParaRPr lang="de-CH" sz="1200" dirty="0">
              <a:latin typeface="+mj-lt"/>
            </a:endParaRPr>
          </a:p>
          <a:p>
            <a:r>
              <a:rPr lang="de-CH" sz="1200" dirty="0">
                <a:latin typeface="+mj-lt"/>
              </a:rPr>
              <a:t>mit gebratenem Poulet 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mit Rindfleisch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15C118-A65B-416A-BC53-395E6F9DB496}"/>
              </a:ext>
            </a:extLst>
          </p:cNvPr>
          <p:cNvSpPr txBox="1"/>
          <p:nvPr/>
        </p:nvSpPr>
        <p:spPr>
          <a:xfrm>
            <a:off x="2413138" y="74454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2360*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537D73F5-764C-4515-9021-21E0D39986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052776"/>
            <a:ext cx="1782551" cy="1336913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8CAE5085-F73A-4592-871F-896917E577D0}"/>
              </a:ext>
            </a:extLst>
          </p:cNvPr>
          <p:cNvSpPr txBox="1"/>
          <p:nvPr/>
        </p:nvSpPr>
        <p:spPr>
          <a:xfrm>
            <a:off x="3068960" y="401974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latin typeface="+mj-lt"/>
              </a:rPr>
              <a:t>Phat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dirty="0" err="1">
                <a:latin typeface="+mj-lt"/>
              </a:rPr>
              <a:t>Kaphrao</a:t>
            </a:r>
            <a:endParaRPr lang="de-CH" sz="1200" b="1" dirty="0">
              <a:latin typeface="+mj-lt"/>
            </a:endParaRPr>
          </a:p>
          <a:p>
            <a:r>
              <a:rPr lang="de-CH" sz="1200" dirty="0">
                <a:latin typeface="+mj-lt"/>
              </a:rPr>
              <a:t>Mit Auberginen, Bohnen, Pilze</a:t>
            </a:r>
          </a:p>
          <a:p>
            <a:r>
              <a:rPr lang="de-CH" sz="1200" dirty="0">
                <a:latin typeface="+mj-lt"/>
              </a:rPr>
              <a:t>Basilikum</a:t>
            </a:r>
          </a:p>
          <a:p>
            <a:r>
              <a:rPr lang="de-CH" sz="1200" dirty="0">
                <a:latin typeface="+mj-lt"/>
              </a:rPr>
              <a:t>Poulet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Rindfleisch</a:t>
            </a:r>
          </a:p>
          <a:p>
            <a:r>
              <a:rPr lang="de-CH" sz="1200" dirty="0">
                <a:latin typeface="+mj-lt"/>
              </a:rPr>
              <a:t>Crevetten</a:t>
            </a:r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feld 8">
            <a:extLst>
              <a:ext uri="{FF2B5EF4-FFF2-40B4-BE49-F238E27FC236}">
                <a16:creationId xmlns:a16="http://schemas.microsoft.com/office/drawing/2014/main" id="{7619AB05-C827-45E5-A62A-606AE3A93445}"/>
              </a:ext>
            </a:extLst>
          </p:cNvPr>
          <p:cNvSpPr txBox="1"/>
          <p:nvPr/>
        </p:nvSpPr>
        <p:spPr>
          <a:xfrm>
            <a:off x="5661248" y="4499992"/>
            <a:ext cx="658366" cy="79208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b="1" dirty="0"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1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900" b="1" dirty="0"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32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br>
              <a:rPr lang="de-CH" sz="1100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100" dirty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46DABE1-143E-4FAC-932E-FDFF4C85FA62}"/>
              </a:ext>
            </a:extLst>
          </p:cNvPr>
          <p:cNvSpPr txBox="1"/>
          <p:nvPr/>
        </p:nvSpPr>
        <p:spPr>
          <a:xfrm>
            <a:off x="2420888" y="399593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2375*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912C0F7-3608-43E2-959A-BEEDE4338DCC}"/>
              </a:ext>
            </a:extLst>
          </p:cNvPr>
          <p:cNvSpPr txBox="1"/>
          <p:nvPr/>
        </p:nvSpPr>
        <p:spPr>
          <a:xfrm>
            <a:off x="2413138" y="728478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2361*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E0F76B9-53B0-4C0D-A70C-52A30DA438B4}"/>
              </a:ext>
            </a:extLst>
          </p:cNvPr>
          <p:cNvSpPr txBox="1"/>
          <p:nvPr/>
        </p:nvSpPr>
        <p:spPr>
          <a:xfrm>
            <a:off x="3068960" y="728478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Gai Sate</a:t>
            </a:r>
            <a:br>
              <a:rPr lang="de-CH" sz="1200" b="1" dirty="0">
                <a:latin typeface="+mj-lt"/>
              </a:rPr>
            </a:b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Pouletspiessli mit  feiner Thaisauce </a:t>
            </a:r>
            <a:r>
              <a:rPr lang="de-CH" sz="900" dirty="0">
                <a:latin typeface="+mj-lt"/>
              </a:rPr>
              <a:t>(Sauce mit Erdnüssen)</a:t>
            </a:r>
            <a:endParaRPr lang="de-CH" sz="1200" dirty="0">
              <a:latin typeface="+mj-lt"/>
            </a:endParaRPr>
          </a:p>
        </p:txBody>
      </p:sp>
      <p:sp>
        <p:nvSpPr>
          <p:cNvPr id="59" name="Textfeld 8">
            <a:extLst>
              <a:ext uri="{FF2B5EF4-FFF2-40B4-BE49-F238E27FC236}">
                <a16:creationId xmlns:a16="http://schemas.microsoft.com/office/drawing/2014/main" id="{96A79B8E-A2B3-4F5A-B014-AF5756B8D71E}"/>
              </a:ext>
            </a:extLst>
          </p:cNvPr>
          <p:cNvSpPr txBox="1"/>
          <p:nvPr/>
        </p:nvSpPr>
        <p:spPr>
          <a:xfrm>
            <a:off x="5661248" y="7284785"/>
            <a:ext cx="653606" cy="5783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32.00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4944BBE2-EB31-4C3F-8D32-7C1BB4B97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5" y="7308304"/>
            <a:ext cx="1764189" cy="1323142"/>
          </a:xfrm>
          <a:prstGeom prst="rect">
            <a:avLst/>
          </a:prstGeom>
        </p:spPr>
      </p:pic>
      <p:sp>
        <p:nvSpPr>
          <p:cNvPr id="30" name="Textfeld 8">
            <a:extLst>
              <a:ext uri="{FF2B5EF4-FFF2-40B4-BE49-F238E27FC236}">
                <a16:creationId xmlns:a16="http://schemas.microsoft.com/office/drawing/2014/main" id="{AB6826A2-F403-4584-83DA-A28B3A29DA49}"/>
              </a:ext>
            </a:extLst>
          </p:cNvPr>
          <p:cNvSpPr txBox="1"/>
          <p:nvPr/>
        </p:nvSpPr>
        <p:spPr>
          <a:xfrm>
            <a:off x="5589240" y="1619672"/>
            <a:ext cx="835942" cy="51189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200" b="1" dirty="0">
                <a:latin typeface="+mj-lt"/>
                <a:ea typeface="Calibri"/>
                <a:cs typeface="Times New Roman"/>
              </a:rPr>
              <a:t>31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.50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33.00</a:t>
            </a:r>
            <a:br>
              <a:rPr lang="de-CH" sz="1200" b="1" dirty="0">
                <a:effectLst/>
                <a:latin typeface="+mj-lt"/>
                <a:ea typeface="Calibri"/>
                <a:cs typeface="Times New Roman"/>
              </a:rPr>
            </a:b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 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8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496"/>
            <a:ext cx="2861935" cy="5247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356992" y="251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</a:rPr>
              <a:t>Asiatische Spezialitäten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72449" y="242296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2376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376669F-9034-4919-A634-1E3DF5768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" y="5724128"/>
            <a:ext cx="1800200" cy="13501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82063B1-08C0-4E61-B03C-249513932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326305"/>
            <a:ext cx="1800201" cy="135015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B4C0F0E-F628-4309-A90C-0193BE59D702}"/>
              </a:ext>
            </a:extLst>
          </p:cNvPr>
          <p:cNvSpPr txBox="1"/>
          <p:nvPr/>
        </p:nvSpPr>
        <p:spPr>
          <a:xfrm>
            <a:off x="3311691" y="565212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Pla Rad Prik</a:t>
            </a:r>
          </a:p>
          <a:p>
            <a:r>
              <a:rPr lang="de-CH" sz="1200" dirty="0">
                <a:latin typeface="+mj-lt"/>
              </a:rPr>
              <a:t>Goldbrasse frittiert  an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Chili Sauce </a:t>
            </a:r>
          </a:p>
          <a:p>
            <a:endParaRPr lang="de-CH" sz="1200" dirty="0">
              <a:latin typeface="+mj-lt"/>
            </a:endParaRPr>
          </a:p>
          <a:p>
            <a:br>
              <a:rPr lang="de-CH" sz="1200" dirty="0">
                <a:latin typeface="+mj-lt"/>
              </a:rPr>
            </a:br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BA2724D-14D5-4C7A-9777-34726CCB63F0}"/>
              </a:ext>
            </a:extLst>
          </p:cNvPr>
          <p:cNvSpPr txBox="1"/>
          <p:nvPr/>
        </p:nvSpPr>
        <p:spPr>
          <a:xfrm>
            <a:off x="3284984" y="723629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Pla Tood Piew Wan</a:t>
            </a:r>
          </a:p>
          <a:p>
            <a:r>
              <a:rPr lang="de-CH" sz="1200" dirty="0">
                <a:latin typeface="+mj-lt"/>
              </a:rPr>
              <a:t>Goldbrasse frittiert  an süss/saurer Sauce</a:t>
            </a:r>
          </a:p>
          <a:p>
            <a:br>
              <a:rPr lang="de-CH" sz="1200" dirty="0">
                <a:latin typeface="+mj-lt"/>
              </a:rPr>
            </a:br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0C9DB0-3E34-417F-80D0-221BB5D0C79B}"/>
              </a:ext>
            </a:extLst>
          </p:cNvPr>
          <p:cNvSpPr txBox="1"/>
          <p:nvPr/>
        </p:nvSpPr>
        <p:spPr>
          <a:xfrm>
            <a:off x="2420888" y="723629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2453*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7636DFF-9F2F-40A9-A74E-1E69E9A02B58}"/>
              </a:ext>
            </a:extLst>
          </p:cNvPr>
          <p:cNvSpPr txBox="1"/>
          <p:nvPr/>
        </p:nvSpPr>
        <p:spPr>
          <a:xfrm>
            <a:off x="2447595" y="566315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2452*</a:t>
            </a:r>
          </a:p>
        </p:txBody>
      </p:sp>
      <p:sp>
        <p:nvSpPr>
          <p:cNvPr id="26" name="Textfeld 8">
            <a:extLst>
              <a:ext uri="{FF2B5EF4-FFF2-40B4-BE49-F238E27FC236}">
                <a16:creationId xmlns:a16="http://schemas.microsoft.com/office/drawing/2014/main" id="{FB2774D0-8829-4382-9398-71F4AC89AD20}"/>
              </a:ext>
            </a:extLst>
          </p:cNvPr>
          <p:cNvSpPr txBox="1"/>
          <p:nvPr/>
        </p:nvSpPr>
        <p:spPr>
          <a:xfrm>
            <a:off x="5661248" y="7236296"/>
            <a:ext cx="68413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223BA711-4127-400C-A634-B7EC3CB23BF4}"/>
              </a:ext>
            </a:extLst>
          </p:cNvPr>
          <p:cNvSpPr txBox="1"/>
          <p:nvPr/>
        </p:nvSpPr>
        <p:spPr>
          <a:xfrm>
            <a:off x="5687955" y="5652120"/>
            <a:ext cx="68413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1" name="Textfeld 8">
            <a:extLst>
              <a:ext uri="{FF2B5EF4-FFF2-40B4-BE49-F238E27FC236}">
                <a16:creationId xmlns:a16="http://schemas.microsoft.com/office/drawing/2014/main" id="{8ABCB3E1-5DDB-4709-8F31-DFA98973845B}"/>
              </a:ext>
            </a:extLst>
          </p:cNvPr>
          <p:cNvSpPr txBox="1"/>
          <p:nvPr/>
        </p:nvSpPr>
        <p:spPr>
          <a:xfrm>
            <a:off x="5661248" y="-8584908"/>
            <a:ext cx="68413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31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.50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9C71760-BB84-4233-98B6-3C1820D7A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-8473666"/>
            <a:ext cx="1800200" cy="135015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25339990-8544-4D9B-8FB8-1E5D8CDE8CBF}"/>
              </a:ext>
            </a:extLst>
          </p:cNvPr>
          <p:cNvSpPr txBox="1"/>
          <p:nvPr/>
        </p:nvSpPr>
        <p:spPr>
          <a:xfrm>
            <a:off x="2420888" y="-856367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2451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73E0ADB-2DCB-40E5-8039-290552084D3F}"/>
              </a:ext>
            </a:extLst>
          </p:cNvPr>
          <p:cNvSpPr txBox="1"/>
          <p:nvPr/>
        </p:nvSpPr>
        <p:spPr>
          <a:xfrm>
            <a:off x="3284984" y="-856367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Pla Nueng Manau</a:t>
            </a:r>
          </a:p>
          <a:p>
            <a:r>
              <a:rPr lang="de-CH" sz="1200" dirty="0">
                <a:latin typeface="+mj-lt"/>
              </a:rPr>
              <a:t>Fisch Dorado</a:t>
            </a:r>
          </a:p>
          <a:p>
            <a:r>
              <a:rPr lang="de-CH" sz="1200" dirty="0">
                <a:latin typeface="+mj-lt"/>
              </a:rPr>
              <a:t>Goldbrasse gedämpft an Zitronensauce, Knoblauch,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Chili (nicht scharf)</a:t>
            </a:r>
          </a:p>
          <a:p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feld 8">
            <a:extLst>
              <a:ext uri="{FF2B5EF4-FFF2-40B4-BE49-F238E27FC236}">
                <a16:creationId xmlns:a16="http://schemas.microsoft.com/office/drawing/2014/main" id="{02141F43-2C0C-4A86-8A63-14DDDA819A03}"/>
              </a:ext>
            </a:extLst>
          </p:cNvPr>
          <p:cNvSpPr txBox="1"/>
          <p:nvPr/>
        </p:nvSpPr>
        <p:spPr>
          <a:xfrm>
            <a:off x="5661248" y="3995936"/>
            <a:ext cx="68413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36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9EF2FC04-42E5-4E4B-9F48-1C91D38B3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6" y="4067944"/>
            <a:ext cx="1812429" cy="135135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08487D28-44DE-4417-8EB5-E5429A931DD6}"/>
              </a:ext>
            </a:extLst>
          </p:cNvPr>
          <p:cNvSpPr txBox="1"/>
          <p:nvPr/>
        </p:nvSpPr>
        <p:spPr>
          <a:xfrm>
            <a:off x="2472449" y="401974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2451*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DC63B15-7435-4E45-BED8-763BFC7DBA85}"/>
              </a:ext>
            </a:extLst>
          </p:cNvPr>
          <p:cNvSpPr txBox="1"/>
          <p:nvPr/>
        </p:nvSpPr>
        <p:spPr>
          <a:xfrm>
            <a:off x="3284984" y="401974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Pla Nueng Manau</a:t>
            </a:r>
          </a:p>
          <a:p>
            <a:r>
              <a:rPr lang="de-CH" sz="1200" dirty="0">
                <a:latin typeface="+mj-lt"/>
              </a:rPr>
              <a:t>Fisch Dorado</a:t>
            </a:r>
          </a:p>
          <a:p>
            <a:r>
              <a:rPr lang="de-CH" sz="1200" dirty="0">
                <a:latin typeface="+mj-lt"/>
              </a:rPr>
              <a:t>Goldbrasse gedämpft an Zitronensauce, Knoblauch,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Chili (nicht scharf)</a:t>
            </a:r>
          </a:p>
          <a:p>
            <a:endParaRPr lang="de-CH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0667B1F-5203-47E1-B6D7-9572E318771E}"/>
              </a:ext>
            </a:extLst>
          </p:cNvPr>
          <p:cNvSpPr txBox="1"/>
          <p:nvPr/>
        </p:nvSpPr>
        <p:spPr>
          <a:xfrm>
            <a:off x="3089406" y="8532440"/>
            <a:ext cx="357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*Zu diesen Gerichten servieren wir Reis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A2950F5-3BEF-4C83-A241-027CB1BAD5DE}"/>
              </a:ext>
            </a:extLst>
          </p:cNvPr>
          <p:cNvSpPr txBox="1"/>
          <p:nvPr/>
        </p:nvSpPr>
        <p:spPr>
          <a:xfrm>
            <a:off x="548680" y="8805664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Alle Preise inkl. 8.1%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MwSt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8">
            <a:extLst>
              <a:ext uri="{FF2B5EF4-FFF2-40B4-BE49-F238E27FC236}">
                <a16:creationId xmlns:a16="http://schemas.microsoft.com/office/drawing/2014/main" id="{9EF8FF7F-7502-4AD1-BC2B-FDE5B1586CC9}"/>
              </a:ext>
            </a:extLst>
          </p:cNvPr>
          <p:cNvSpPr txBox="1"/>
          <p:nvPr/>
        </p:nvSpPr>
        <p:spPr>
          <a:xfrm>
            <a:off x="5589240" y="2424982"/>
            <a:ext cx="80238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31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999C1FBF-1F31-458D-AA49-EAC1BA2503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411760"/>
            <a:ext cx="1839137" cy="1379353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1C4BE44-884F-4558-B3AA-CB30923B51F3}"/>
              </a:ext>
            </a:extLst>
          </p:cNvPr>
          <p:cNvSpPr txBox="1"/>
          <p:nvPr/>
        </p:nvSpPr>
        <p:spPr>
          <a:xfrm>
            <a:off x="3284984" y="242498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Kuai-Tiao /Thai Suppe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Rindfleischballen, Rindfleischstreifen mit Reisnudeln, Gemüse und Gewürzen</a:t>
            </a:r>
          </a:p>
          <a:p>
            <a:endParaRPr lang="de-CH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D74450-7313-4A14-97B3-CF1323DD8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5" y="827584"/>
            <a:ext cx="1802026" cy="13515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119715-AAF7-4E77-813E-FB5454E557C9}"/>
              </a:ext>
            </a:extLst>
          </p:cNvPr>
          <p:cNvSpPr txBox="1"/>
          <p:nvPr/>
        </p:nvSpPr>
        <p:spPr>
          <a:xfrm>
            <a:off x="3284984" y="8275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Pet Paro</a:t>
            </a:r>
            <a:br>
              <a:rPr lang="de-CH" sz="1200" b="1" dirty="0">
                <a:latin typeface="+mj-lt"/>
              </a:rPr>
            </a:br>
            <a:r>
              <a:rPr lang="de-CH" sz="1200" dirty="0">
                <a:latin typeface="+mj-lt"/>
              </a:rPr>
              <a:t>Geschmorte Ente auf frischem Gemüse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B4D80695-BDD8-44B2-A268-28667DD5AF62}"/>
              </a:ext>
            </a:extLst>
          </p:cNvPr>
          <p:cNvSpPr txBox="1"/>
          <p:nvPr/>
        </p:nvSpPr>
        <p:spPr>
          <a:xfrm>
            <a:off x="5661248" y="899592"/>
            <a:ext cx="665806" cy="49643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latin typeface="+mj-lt"/>
                <a:ea typeface="Calibri"/>
                <a:cs typeface="Times New Roman"/>
              </a:rPr>
              <a:t>36.0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B68C9F-BF2C-4971-88DA-E6449DAFBE9B}"/>
              </a:ext>
            </a:extLst>
          </p:cNvPr>
          <p:cNvSpPr txBox="1"/>
          <p:nvPr/>
        </p:nvSpPr>
        <p:spPr>
          <a:xfrm>
            <a:off x="2485146" y="82758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2357*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F89A42-DC3B-48F2-A6B6-DB9385144570}"/>
              </a:ext>
            </a:extLst>
          </p:cNvPr>
          <p:cNvSpPr txBox="1"/>
          <p:nvPr/>
        </p:nvSpPr>
        <p:spPr>
          <a:xfrm>
            <a:off x="3284984" y="1497069"/>
            <a:ext cx="22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Pet Paro Tood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Knusprige Ente auf frischem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Gemüse süss/sauer </a:t>
            </a:r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5449258E-C407-42E8-9F4E-7CF721452883}"/>
              </a:ext>
            </a:extLst>
          </p:cNvPr>
          <p:cNvSpPr txBox="1"/>
          <p:nvPr/>
        </p:nvSpPr>
        <p:spPr>
          <a:xfrm>
            <a:off x="5671542" y="1475656"/>
            <a:ext cx="65836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CH" sz="1100" dirty="0">
                <a:effectLst/>
                <a:ea typeface="Calibri"/>
                <a:cs typeface="Times New Roman"/>
              </a:rPr>
              <a:t> </a:t>
            </a:r>
            <a:r>
              <a:rPr lang="de-CH" sz="1200" b="1" dirty="0">
                <a:effectLst/>
                <a:latin typeface="+mj-lt"/>
                <a:ea typeface="Calibri"/>
                <a:cs typeface="Times New Roman"/>
              </a:rPr>
              <a:t>36.00</a:t>
            </a:r>
            <a:endParaRPr lang="de-CH" sz="12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0062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Bildschirmpräsentation (4:3)</PresentationFormat>
  <Paragraphs>166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Larissa</vt:lpstr>
      <vt:lpstr>Asiatische Küche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Roger Hefti</dc:creator>
  <cp:lastModifiedBy>Roger Hefti</cp:lastModifiedBy>
  <cp:revision>232</cp:revision>
  <cp:lastPrinted>2025-09-14T14:36:23Z</cp:lastPrinted>
  <dcterms:created xsi:type="dcterms:W3CDTF">2013-10-05T17:14:27Z</dcterms:created>
  <dcterms:modified xsi:type="dcterms:W3CDTF">2025-09-14T18:49:40Z</dcterms:modified>
</cp:coreProperties>
</file>