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6858000" cy="9144000" type="screen4x3"/>
  <p:notesSz cx="6888163" cy="100203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737" autoAdjust="0"/>
  </p:normalViewPr>
  <p:slideViewPr>
    <p:cSldViewPr>
      <p:cViewPr varScale="1">
        <p:scale>
          <a:sx n="90" d="100"/>
          <a:sy n="90" d="100"/>
        </p:scale>
        <p:origin x="3154" y="293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1015"/>
          </a:xfrm>
          <a:prstGeom prst="rect">
            <a:avLst/>
          </a:prstGeom>
        </p:spPr>
        <p:txBody>
          <a:bodyPr vert="horz" lIns="96606" tIns="48304" rIns="96606" bIns="48304" rtlCol="0"/>
          <a:lstStyle>
            <a:lvl1pPr algn="l">
              <a:defRPr sz="13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1" cy="501015"/>
          </a:xfrm>
          <a:prstGeom prst="rect">
            <a:avLst/>
          </a:prstGeom>
        </p:spPr>
        <p:txBody>
          <a:bodyPr vert="horz" lIns="96606" tIns="48304" rIns="96606" bIns="48304" rtlCol="0"/>
          <a:lstStyle>
            <a:lvl1pPr algn="r">
              <a:defRPr sz="1300"/>
            </a:lvl1pPr>
          </a:lstStyle>
          <a:p>
            <a:fld id="{C2364568-35CA-4E90-879A-DA5C6803F500}" type="datetimeFigureOut">
              <a:rPr lang="de-CH" smtClean="0"/>
              <a:t>09.09.2025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78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4" rIns="96606" bIns="48304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817" y="4759644"/>
            <a:ext cx="5510530" cy="4509135"/>
          </a:xfrm>
          <a:prstGeom prst="rect">
            <a:avLst/>
          </a:prstGeom>
        </p:spPr>
        <p:txBody>
          <a:bodyPr vert="horz" lIns="96606" tIns="48304" rIns="96606" bIns="4830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1" cy="501015"/>
          </a:xfrm>
          <a:prstGeom prst="rect">
            <a:avLst/>
          </a:prstGeom>
        </p:spPr>
        <p:txBody>
          <a:bodyPr vert="horz" lIns="96606" tIns="48304" rIns="96606" bIns="48304" rtlCol="0" anchor="b"/>
          <a:lstStyle>
            <a:lvl1pPr algn="l">
              <a:defRPr sz="13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1" cy="501015"/>
          </a:xfrm>
          <a:prstGeom prst="rect">
            <a:avLst/>
          </a:prstGeom>
        </p:spPr>
        <p:txBody>
          <a:bodyPr vert="horz" lIns="96606" tIns="48304" rIns="96606" bIns="48304" rtlCol="0" anchor="b"/>
          <a:lstStyle>
            <a:lvl1pPr algn="r">
              <a:defRPr sz="1300"/>
            </a:lvl1pPr>
          </a:lstStyle>
          <a:p>
            <a:fld id="{99A9FD0B-8A2F-4BE3-A1BD-F7549DE177C3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34627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9FD0B-8A2F-4BE3-A1BD-F7549DE177C3}" type="slidenum">
              <a:rPr lang="de-CH" smtClean="0"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1101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01FA-EF14-4685-80B0-3E6988B7E555}" type="datetime1">
              <a:rPr lang="de-CH" smtClean="0"/>
              <a:t>09.09.2025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Zu jedem Gericht gibt es Reis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8D9-75D7-4651-8D66-D75DE4EF536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7199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3D94-A275-4BFC-BFB5-3B2D0ACB51F6}" type="datetime1">
              <a:rPr lang="de-CH" smtClean="0"/>
              <a:t>09.09.2025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Zu jedem Gericht gibt es Reis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8D9-75D7-4651-8D66-D75DE4EF536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24377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4B8F8-44AF-48BD-A008-E2ECF3BDC27E}" type="datetime1">
              <a:rPr lang="de-CH" smtClean="0"/>
              <a:t>09.09.2025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Zu jedem Gericht gibt es Reis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8D9-75D7-4651-8D66-D75DE4EF536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9974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ED9D-BC6E-4B47-9BB0-A22A860AB5EB}" type="datetime1">
              <a:rPr lang="de-CH" smtClean="0"/>
              <a:t>09.09.2025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Zu jedem Gericht gibt es Reis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8D9-75D7-4651-8D66-D75DE4EF536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8423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81CE-2992-48BE-A243-2ABE26B7EF4F}" type="datetime1">
              <a:rPr lang="de-CH" smtClean="0"/>
              <a:t>09.09.2025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Zu jedem Gericht gibt es Reis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8D9-75D7-4651-8D66-D75DE4EF536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7269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F379-7F3C-4426-805F-72051AE2B31C}" type="datetime1">
              <a:rPr lang="de-CH" smtClean="0"/>
              <a:t>09.09.2025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Zu jedem Gericht gibt es Reis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8D9-75D7-4651-8D66-D75DE4EF536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4459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F491-101C-4C33-8350-DE4C53910B02}" type="datetime1">
              <a:rPr lang="de-CH" smtClean="0"/>
              <a:t>09.09.2025</a:t>
            </a:fld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Zu jedem Gericht gibt es Reis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8D9-75D7-4651-8D66-D75DE4EF536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677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D5F2-0B11-49B6-A4F5-401C0B495C5A}" type="datetime1">
              <a:rPr lang="de-CH" smtClean="0"/>
              <a:t>09.09.2025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Zu jedem Gericht gibt es Reis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8D9-75D7-4651-8D66-D75DE4EF536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68992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26ED-8CE6-43E0-BD3C-41120E1A1F5A}" type="datetime1">
              <a:rPr lang="de-CH" smtClean="0"/>
              <a:t>09.09.2025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Zu jedem Gericht gibt es Reis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8D9-75D7-4651-8D66-D75DE4EF536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62469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7D02-B323-4EE8-8795-E2D126ED11BF}" type="datetime1">
              <a:rPr lang="de-CH" smtClean="0"/>
              <a:t>09.09.2025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Zu jedem Gericht gibt es Reis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8D9-75D7-4651-8D66-D75DE4EF536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86595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3B227-1D1B-4E1A-A5D9-13B4E2ACD787}" type="datetime1">
              <a:rPr lang="de-CH" smtClean="0"/>
              <a:t>09.09.2025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Zu jedem Gericht gibt es Reis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8D9-75D7-4651-8D66-D75DE4EF536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7127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B7AF2-F0AF-4F1E-BED3-0B44CB3F552C}" type="datetime1">
              <a:rPr lang="de-CH" smtClean="0"/>
              <a:t>09.09.2025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dirty="0"/>
              <a:t>Zu jedem Gericht gibt es Reis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BC8D9-75D7-4651-8D66-D75DE4EF536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772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8"/>
          <p:cNvSpPr txBox="1"/>
          <p:nvPr/>
        </p:nvSpPr>
        <p:spPr>
          <a:xfrm>
            <a:off x="5580620" y="1907704"/>
            <a:ext cx="937109" cy="1177099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CH" sz="1100" dirty="0">
                <a:effectLst/>
                <a:ea typeface="Calibri"/>
                <a:cs typeface="Times New Roman"/>
              </a:rPr>
              <a:t>  </a:t>
            </a:r>
            <a:r>
              <a:rPr lang="de-CH" sz="1200" b="1" dirty="0">
                <a:effectLst/>
                <a:latin typeface="+mj-lt"/>
                <a:ea typeface="Calibri"/>
                <a:cs typeface="Times New Roman"/>
              </a:rPr>
              <a:t>13.50</a:t>
            </a:r>
            <a:br>
              <a:rPr lang="de-CH" sz="1200" b="1" dirty="0">
                <a:effectLst/>
                <a:latin typeface="+mj-lt"/>
                <a:ea typeface="Calibri"/>
                <a:cs typeface="Times New Roman"/>
              </a:rPr>
            </a:br>
            <a:endParaRPr lang="de-CH" sz="1200" dirty="0">
              <a:effectLst/>
              <a:latin typeface="+mj-lt"/>
              <a:ea typeface="Calibri"/>
              <a:cs typeface="Times New Roman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91" y="1979712"/>
            <a:ext cx="1237715" cy="92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35496"/>
            <a:ext cx="2861935" cy="52472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356992" y="1940805"/>
            <a:ext cx="1611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>
                <a:latin typeface="+mj-lt"/>
              </a:rPr>
              <a:t>Mango mit süssem </a:t>
            </a:r>
            <a:br>
              <a:rPr lang="de-CH" sz="1200" b="1" dirty="0">
                <a:latin typeface="+mj-lt"/>
              </a:rPr>
            </a:br>
            <a:r>
              <a:rPr lang="de-CH" sz="1200" b="1" dirty="0">
                <a:latin typeface="+mj-lt"/>
              </a:rPr>
              <a:t>Klebreis</a:t>
            </a:r>
            <a:br>
              <a:rPr lang="de-CH" sz="1200" b="1" dirty="0">
                <a:latin typeface="+mj-lt"/>
              </a:rPr>
            </a:br>
            <a:br>
              <a:rPr lang="de-CH" sz="1200" dirty="0">
                <a:latin typeface="+mj-lt"/>
              </a:rPr>
            </a:br>
            <a:endParaRPr lang="de-CH" sz="1200" dirty="0">
              <a:latin typeface="+mj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420888" y="195010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2654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420888" y="5344633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2657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429000" y="5330768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>
                <a:latin typeface="+mj-lt"/>
              </a:rPr>
              <a:t>Chawi’s Delight*</a:t>
            </a:r>
            <a:br>
              <a:rPr lang="de-CH" sz="1200" dirty="0">
                <a:latin typeface="+mj-lt"/>
              </a:rPr>
            </a:br>
            <a:r>
              <a:rPr lang="de-CH" sz="1200" dirty="0">
                <a:latin typeface="+mj-lt"/>
              </a:rPr>
              <a:t>Eiweisshülle mit Mangocrème- Füllung und garniert mit Früchten</a:t>
            </a:r>
          </a:p>
        </p:txBody>
      </p:sp>
      <p:sp>
        <p:nvSpPr>
          <p:cNvPr id="18" name="Textfeld 8"/>
          <p:cNvSpPr txBox="1"/>
          <p:nvPr/>
        </p:nvSpPr>
        <p:spPr>
          <a:xfrm>
            <a:off x="5722086" y="5292080"/>
            <a:ext cx="659242" cy="60589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CH" sz="1100" dirty="0">
                <a:effectLst/>
                <a:ea typeface="Calibri"/>
                <a:cs typeface="Times New Roman"/>
              </a:rPr>
              <a:t> </a:t>
            </a:r>
            <a:r>
              <a:rPr lang="de-CH" sz="1200" b="1" dirty="0">
                <a:effectLst/>
                <a:latin typeface="+mj-lt"/>
                <a:ea typeface="Calibri"/>
                <a:cs typeface="Times New Roman"/>
              </a:rPr>
              <a:t>9</a:t>
            </a:r>
            <a:r>
              <a:rPr lang="de-CH" sz="1200" b="1" dirty="0">
                <a:latin typeface="+mj-lt"/>
                <a:ea typeface="Calibri"/>
                <a:cs typeface="Times New Roman"/>
              </a:rPr>
              <a:t>.00</a:t>
            </a:r>
            <a:endParaRPr lang="de-CH" sz="1200" dirty="0">
              <a:effectLst/>
              <a:latin typeface="+mj-lt"/>
              <a:ea typeface="Calibri"/>
              <a:cs typeface="Times New Roman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420888" y="6403626"/>
            <a:ext cx="524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2652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429000" y="6390270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>
                <a:latin typeface="+mj-lt"/>
              </a:rPr>
              <a:t>Tiramisu*</a:t>
            </a:r>
            <a:endParaRPr lang="de-CH" sz="1200" dirty="0">
              <a:latin typeface="+mj-lt"/>
            </a:endParaRPr>
          </a:p>
        </p:txBody>
      </p:sp>
      <p:sp>
        <p:nvSpPr>
          <p:cNvPr id="22" name="Textfeld 8"/>
          <p:cNvSpPr txBox="1"/>
          <p:nvPr/>
        </p:nvSpPr>
        <p:spPr>
          <a:xfrm>
            <a:off x="5733255" y="6390268"/>
            <a:ext cx="708912" cy="532227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CH" sz="1100" dirty="0">
                <a:effectLst/>
                <a:ea typeface="Calibri"/>
                <a:cs typeface="Times New Roman"/>
              </a:rPr>
              <a:t> </a:t>
            </a:r>
            <a:r>
              <a:rPr lang="de-CH" sz="1200" b="1" dirty="0">
                <a:latin typeface="+mj-lt"/>
                <a:ea typeface="Calibri"/>
                <a:cs typeface="Times New Roman"/>
              </a:rPr>
              <a:t>9.50</a:t>
            </a:r>
            <a:endParaRPr lang="de-CH" sz="1200" dirty="0">
              <a:effectLst/>
              <a:latin typeface="+mj-lt"/>
              <a:ea typeface="Calibri"/>
              <a:cs typeface="Times New Roman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36" y="5336629"/>
            <a:ext cx="1250392" cy="9377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67" y="6475955"/>
            <a:ext cx="1267461" cy="95059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356992" y="251520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800" b="1" dirty="0">
                <a:latin typeface="+mj-lt"/>
              </a:rPr>
              <a:t> </a:t>
            </a:r>
            <a:r>
              <a:rPr lang="de-CH" b="1" dirty="0">
                <a:latin typeface="+mj-lt"/>
              </a:rPr>
              <a:t>Dessertkarte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284984" y="8102133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>
                <a:latin typeface="+mj-lt"/>
              </a:rPr>
              <a:t>* Diese Angebote werden frisch zubereitet. Daher sind sie nicht immer verfügbar und nur so lange Vorrat.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420888" y="82758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2651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356992" y="8275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>
                <a:latin typeface="+mj-lt"/>
              </a:rPr>
              <a:t>Frische Früchte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5791111" y="827584"/>
            <a:ext cx="937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>
                <a:latin typeface="+mj-lt"/>
              </a:rPr>
              <a:t> 9.00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68" y="827584"/>
            <a:ext cx="124813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feld 23"/>
          <p:cNvSpPr txBox="1"/>
          <p:nvPr/>
        </p:nvSpPr>
        <p:spPr>
          <a:xfrm>
            <a:off x="548680" y="8748464"/>
            <a:ext cx="1722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Alle Preise inkl. 8.1% MwSt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3131840"/>
            <a:ext cx="1204973" cy="903730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2420888" y="308480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2659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3356992" y="3084802"/>
            <a:ext cx="1611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>
                <a:latin typeface="+mj-lt"/>
              </a:rPr>
              <a:t>Süsser  Klebreis</a:t>
            </a:r>
            <a:br>
              <a:rPr lang="de-CH" sz="1200" b="1" dirty="0">
                <a:latin typeface="+mj-lt"/>
              </a:rPr>
            </a:br>
            <a:r>
              <a:rPr lang="de-CH" sz="1200" b="1" dirty="0">
                <a:latin typeface="+mj-lt"/>
              </a:rPr>
              <a:t>mit Eiscreme</a:t>
            </a:r>
            <a:endParaRPr lang="de-CH" sz="1200" dirty="0">
              <a:latin typeface="+mj-lt"/>
            </a:endParaRPr>
          </a:p>
        </p:txBody>
      </p:sp>
      <p:sp>
        <p:nvSpPr>
          <p:cNvPr id="31" name="Textfeld 8"/>
          <p:cNvSpPr txBox="1"/>
          <p:nvPr/>
        </p:nvSpPr>
        <p:spPr>
          <a:xfrm>
            <a:off x="5589240" y="3059832"/>
            <a:ext cx="937109" cy="48663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CH" sz="1100" dirty="0">
                <a:effectLst/>
                <a:ea typeface="Calibri"/>
                <a:cs typeface="Times New Roman"/>
              </a:rPr>
              <a:t>  </a:t>
            </a:r>
            <a:r>
              <a:rPr lang="de-CH" sz="1200" b="1" dirty="0">
                <a:effectLst/>
                <a:latin typeface="+mj-lt"/>
                <a:ea typeface="Calibri"/>
                <a:cs typeface="Times New Roman"/>
              </a:rPr>
              <a:t>10.50</a:t>
            </a:r>
            <a:br>
              <a:rPr lang="de-CH" sz="1200" b="1" dirty="0">
                <a:effectLst/>
                <a:latin typeface="+mj-lt"/>
                <a:ea typeface="Calibri"/>
                <a:cs typeface="Times New Roman"/>
              </a:rPr>
            </a:br>
            <a:endParaRPr lang="de-CH" sz="1200" dirty="0">
              <a:effectLst/>
              <a:latin typeface="+mj-lt"/>
              <a:ea typeface="Calibri"/>
              <a:cs typeface="Times New Roman"/>
            </a:endParaRPr>
          </a:p>
        </p:txBody>
      </p:sp>
      <p:sp>
        <p:nvSpPr>
          <p:cNvPr id="34" name="Textfeld 8"/>
          <p:cNvSpPr txBox="1"/>
          <p:nvPr/>
        </p:nvSpPr>
        <p:spPr>
          <a:xfrm>
            <a:off x="5589240" y="4301389"/>
            <a:ext cx="937109" cy="48663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CH" sz="1100" dirty="0">
                <a:effectLst/>
                <a:ea typeface="Calibri"/>
                <a:cs typeface="Times New Roman"/>
              </a:rPr>
              <a:t>  </a:t>
            </a:r>
            <a:r>
              <a:rPr lang="de-CH" sz="1200" b="1" dirty="0">
                <a:effectLst/>
                <a:latin typeface="+mj-lt"/>
                <a:ea typeface="Calibri"/>
                <a:cs typeface="Times New Roman"/>
              </a:rPr>
              <a:t>10.00</a:t>
            </a:r>
            <a:br>
              <a:rPr lang="de-CH" sz="1200" b="1" dirty="0">
                <a:effectLst/>
                <a:latin typeface="+mj-lt"/>
                <a:ea typeface="Calibri"/>
                <a:cs typeface="Times New Roman"/>
              </a:rPr>
            </a:br>
            <a:endParaRPr lang="de-CH" sz="1200" dirty="0">
              <a:effectLst/>
              <a:latin typeface="+mj-lt"/>
              <a:ea typeface="Calibri"/>
              <a:cs typeface="Times New Roman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3356992" y="4211960"/>
            <a:ext cx="1611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>
                <a:latin typeface="+mj-lt"/>
              </a:rPr>
              <a:t>Gloy Buatschii</a:t>
            </a:r>
            <a:br>
              <a:rPr lang="de-CH" sz="1200" b="1" dirty="0">
                <a:latin typeface="+mj-lt"/>
              </a:rPr>
            </a:br>
            <a:r>
              <a:rPr lang="de-CH" sz="1200" b="1" dirty="0">
                <a:latin typeface="+mj-lt"/>
              </a:rPr>
              <a:t>Banane mit Kokos-</a:t>
            </a:r>
            <a:br>
              <a:rPr lang="de-CH" sz="1200" b="1" dirty="0">
                <a:latin typeface="+mj-lt"/>
              </a:rPr>
            </a:br>
            <a:r>
              <a:rPr lang="de-CH" sz="1200" b="1" dirty="0">
                <a:latin typeface="+mj-lt"/>
              </a:rPr>
              <a:t>nussmilch</a:t>
            </a:r>
            <a:endParaRPr lang="de-CH" sz="1200" dirty="0">
              <a:latin typeface="+mj-lt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2420888" y="4222993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2661</a:t>
            </a:r>
          </a:p>
          <a:p>
            <a:endParaRPr lang="de-CH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EE6169E-2245-B7EE-3E1E-8D2A488CC8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080" y="4257812"/>
            <a:ext cx="1211517" cy="90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77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32656" y="1639986"/>
            <a:ext cx="3096344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600" b="1" dirty="0">
                <a:solidFill>
                  <a:srgbClr val="000000"/>
                </a:solidFill>
                <a:latin typeface="Arial" panose="020B0604020202020204" pitchFamily="34" charset="0"/>
              </a:rPr>
              <a:t>Glace Sorten        Kugel 4.50</a:t>
            </a:r>
            <a:br>
              <a:rPr lang="de-CH" sz="16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sz="1600" b="1" dirty="0">
                <a:solidFill>
                  <a:srgbClr val="000000"/>
                </a:solidFill>
                <a:latin typeface="Arial" panose="020B0604020202020204" pitchFamily="34" charset="0"/>
              </a:rPr>
              <a:t>Frappé/Milchshake         7.50</a:t>
            </a:r>
            <a:r>
              <a:rPr lang="de-CH" sz="20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b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3351    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Erdbeeren </a:t>
            </a:r>
            <a:b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b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3352    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Vanille</a:t>
            </a:r>
            <a:b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			</a:t>
            </a:r>
          </a:p>
          <a:p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3353    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Schokolade</a:t>
            </a:r>
            <a:b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			</a:t>
            </a:r>
          </a:p>
          <a:p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3354    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Banane</a:t>
            </a:r>
            <a:b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			</a:t>
            </a:r>
          </a:p>
          <a:p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3355    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Kaffee (Mocca)			</a:t>
            </a:r>
            <a:b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3356    </a:t>
            </a:r>
            <a:r>
              <a:rPr lang="de-CH" sz="1200" dirty="0">
                <a:latin typeface="Arial" panose="020B0604020202020204" pitchFamily="34" charset="0"/>
              </a:rPr>
              <a:t>Mango 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	Sorbet				</a:t>
            </a:r>
          </a:p>
          <a:p>
            <a:r>
              <a:rPr lang="it-IT" sz="1200" dirty="0">
                <a:solidFill>
                  <a:srgbClr val="969696"/>
                </a:solidFill>
                <a:latin typeface="Arial" panose="020B0604020202020204" pitchFamily="34" charset="0"/>
              </a:rPr>
              <a:t>3357    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</a:rPr>
              <a:t>Citro 		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Sorbet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	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3358    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Blutorange	Sorbet		</a:t>
            </a:r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	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 	</a:t>
            </a:r>
          </a:p>
          <a:p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3359    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Pistache			</a:t>
            </a:r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	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 	</a:t>
            </a:r>
          </a:p>
          <a:p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3370    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Caramel</a:t>
            </a:r>
            <a:b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			</a:t>
            </a:r>
          </a:p>
          <a:p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3371    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Kokosnuss					</a:t>
            </a:r>
          </a:p>
          <a:p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3373    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Himbeer	Sorbet				</a:t>
            </a:r>
          </a:p>
          <a:p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3374    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Birne Williams	Sorbet				</a:t>
            </a:r>
          </a:p>
          <a:p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3375    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Jamaiqua					</a:t>
            </a:r>
          </a:p>
          <a:p>
            <a:r>
              <a:rPr lang="de-CH" sz="1200" dirty="0">
                <a:solidFill>
                  <a:srgbClr val="969696"/>
                </a:solidFill>
                <a:latin typeface="Arial" panose="020B0604020202020204" pitchFamily="34" charset="0"/>
              </a:rPr>
              <a:t>3376    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Baumnuss					</a:t>
            </a:r>
          </a:p>
          <a:p>
            <a:r>
              <a:rPr lang="de-CH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2710</a:t>
            </a: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    Rahmzuschlag    1.-, </a:t>
            </a:r>
            <a:b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            Schoko flüssig warm 1.-    </a:t>
            </a:r>
            <a:b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CH" sz="12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de-CH" sz="2000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lang="de-CH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291" y="395536"/>
            <a:ext cx="1479029" cy="113378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302860"/>
            <a:ext cx="3647423" cy="66874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48680" y="8893060"/>
            <a:ext cx="1722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Alle Preise inkl. 8.1% MwSt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BF93DA-0655-433F-BCF5-00354A0DDFDA}"/>
              </a:ext>
            </a:extLst>
          </p:cNvPr>
          <p:cNvSpPr txBox="1"/>
          <p:nvPr/>
        </p:nvSpPr>
        <p:spPr>
          <a:xfrm>
            <a:off x="3703274" y="1679475"/>
            <a:ext cx="280831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>
                <a:latin typeface="+mj-lt"/>
              </a:rPr>
              <a:t>Glacé </a:t>
            </a:r>
            <a:r>
              <a:rPr lang="de-CH" sz="1600" b="1" dirty="0" err="1">
                <a:latin typeface="+mj-lt"/>
              </a:rPr>
              <a:t>Coup’s</a:t>
            </a:r>
            <a:endParaRPr lang="de-CH" sz="1600" b="1" dirty="0">
              <a:latin typeface="+mj-lt"/>
            </a:endParaRPr>
          </a:p>
          <a:p>
            <a:endParaRPr lang="de-CH" sz="1600" b="1" dirty="0">
              <a:latin typeface="+mj-lt"/>
            </a:endParaRPr>
          </a:p>
          <a:p>
            <a:endParaRPr lang="de-CH" sz="1400" b="1" dirty="0">
              <a:latin typeface="+mj-lt"/>
            </a:endParaRPr>
          </a:p>
          <a:p>
            <a:endParaRPr lang="de-CH" sz="1400" b="1" dirty="0">
              <a:latin typeface="+mj-lt"/>
            </a:endParaRPr>
          </a:p>
          <a:p>
            <a:r>
              <a:rPr lang="de-CH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2754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Romanoff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**	        12.50</a:t>
            </a: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2x Erdbeer- 1x Vanille Glace mit </a:t>
            </a: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Erdbeeren und Rahm</a:t>
            </a:r>
          </a:p>
          <a:p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2755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Dänemark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	         11.50</a:t>
            </a: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1x Vanille-, 1x Schoggi Glace und</a:t>
            </a: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heisse Schoggi</a:t>
            </a: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2765 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Kaffee-Glace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10.50</a:t>
            </a: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2 Kugeln Kaffee Glacé + Espresso + Rahm</a:t>
            </a: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2758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Banane-Split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	         12.50</a:t>
            </a: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1 Banane, 2 Kugeln Vanille-Glacé + heisse Schoggi + Rahm</a:t>
            </a: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2759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Hot Berry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	         10.50</a:t>
            </a: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1 Kugel Vanille, 1 Kugel Erdbeere + Rahm sowie Waldbeeren</a:t>
            </a: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2762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Bailey’s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 Coupe                  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12.50</a:t>
            </a: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Vanille- und Schoggi-Glacé, Caramel und </a:t>
            </a:r>
            <a:r>
              <a:rPr lang="de-CH" sz="1200" dirty="0" err="1">
                <a:latin typeface="Arial" panose="020B0604020202020204" pitchFamily="34" charset="0"/>
                <a:cs typeface="Arial" panose="020B0604020202020204" pitchFamily="34" charset="0"/>
              </a:rPr>
              <a:t>Bailey’s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+ Rahm*</a:t>
            </a: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2763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Bündner-Feuer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	          9.50</a:t>
            </a: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1x Vanille-Glacé mit </a:t>
            </a:r>
            <a:r>
              <a:rPr lang="de-CH" sz="1200" dirty="0" err="1">
                <a:latin typeface="Arial" panose="020B0604020202020204" pitchFamily="34" charset="0"/>
                <a:cs typeface="Arial" panose="020B0604020202020204" pitchFamily="34" charset="0"/>
              </a:rPr>
              <a:t>Röteli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2cl+ Rahm*</a:t>
            </a: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2764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Meringuen Glacé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	         10.50</a:t>
            </a:r>
            <a:b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Schoggi-, Erdbeer-Glacé mit Meringuen und Rahm </a:t>
            </a:r>
          </a:p>
          <a:p>
            <a:endParaRPr lang="de-CH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1443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</Words>
  <Application>Microsoft Office PowerPoint</Application>
  <PresentationFormat>Bildschirmpräsentation (4:3)</PresentationFormat>
  <Paragraphs>44</Paragraphs>
  <Slides>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Times New Roman</vt:lpstr>
      <vt:lpstr>Larissa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Roger Hefti</dc:creator>
  <cp:lastModifiedBy>Roger Hefti</cp:lastModifiedBy>
  <cp:revision>115</cp:revision>
  <cp:lastPrinted>2025-09-09T20:13:50Z</cp:lastPrinted>
  <dcterms:created xsi:type="dcterms:W3CDTF">2013-10-05T17:14:27Z</dcterms:created>
  <dcterms:modified xsi:type="dcterms:W3CDTF">2025-09-09T20:16:55Z</dcterms:modified>
</cp:coreProperties>
</file>