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4"/>
  </p:notesMasterIdLst>
  <p:sldIdLst>
    <p:sldId id="262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F9F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0"/>
  </p:normalViewPr>
  <p:slideViewPr>
    <p:cSldViewPr>
      <p:cViewPr varScale="1">
        <p:scale>
          <a:sx n="112" d="100"/>
          <a:sy n="112" d="100"/>
        </p:scale>
        <p:origin x="4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ABA2-0353-9449-AD3B-890A9FD0814B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CFCF5-749C-184C-963D-A88B51D14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5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/>
              <a:t>Mise en place du SL en février 2023</a:t>
            </a:r>
          </a:p>
          <a:p>
            <a:r>
              <a:rPr lang="fr-FR" b="1"/>
              <a:t>Sources </a:t>
            </a:r>
            <a:r>
              <a:rPr lang="fr-FR"/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b="1"/>
              <a:t># sessions </a:t>
            </a:r>
            <a:r>
              <a:rPr lang="fr-FR"/>
              <a:t>: ancienne success case =&gt;j’ai vérifié et de février 2024 à juillet 2024 j’ai bien +60% sessions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b="1"/>
              <a:t>Trafic organique </a:t>
            </a:r>
            <a:r>
              <a:rPr lang="fr-FR"/>
              <a:t>: ancienne success case (impossible d’avoir les infos d’avant)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b="1"/>
              <a:t>Clics prendre rendez-vous </a:t>
            </a:r>
            <a:r>
              <a:rPr lang="fr-FR"/>
              <a:t>: https://lookerstudio.google.com/reporting/6710ff91-dc6a-4153-8441-9104f6424164/page/p_em4itzv7xc =&gt; 01/07/2024 – 31/12/24 vs. 01/07/2023 – 31/12/23 </a:t>
            </a:r>
          </a:p>
          <a:p>
            <a:pPr marL="171450" indent="-171450">
              <a:buFont typeface="Arial" pitchFamily="34" charset="0"/>
              <a:buChar char="•"/>
            </a:pP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lang="en-GB" sz="1200" b="0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Trafic organique ou session sur nos dash :  Combien de fois des utilisateurs ont visité le SL . Chaque session démarre quand un utilisateur arrive sur ton site et se termine après 30 minutes d'inactivité. ça veut dire que si un utilisateur visite ton site 3 fois dans la journée, alors tu as 3 sessions d'enregistrées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CDC3A-043B-CD4F-BCF7-309BE583008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80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A539A4-67FD-48B1-8013-17370000C997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F54E67-50E5-4546-8B85-47E7127E8CF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F92BF5-7431-45EC-8411-D2E11ADED5F5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27456C-8307-B2E8-9FE6-0A90B503F9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7348" y="-334067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024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C772B6D-5B9A-D429-C2E7-DDEE9A3D3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7348" y="-27827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839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50D9BC-4EB8-E233-234B-7B91372AD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210" y="-235887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45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4377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ackground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05AE33-05B9-9A51-80BE-B5712B06E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635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90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rr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EDDF858-9C71-1FBC-2119-B884F5740550}"/>
              </a:ext>
            </a:extLst>
          </p:cNvPr>
          <p:cNvSpPr/>
          <p:nvPr userDrawn="1"/>
        </p:nvSpPr>
        <p:spPr>
          <a:xfrm>
            <a:off x="3251405" y="549275"/>
            <a:ext cx="2165358" cy="2165358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52900E-6F4D-74CC-13E3-DD38CF525E1E}"/>
              </a:ext>
            </a:extLst>
          </p:cNvPr>
          <p:cNvSpPr/>
          <p:nvPr userDrawn="1"/>
        </p:nvSpPr>
        <p:spPr>
          <a:xfrm>
            <a:off x="6807010" y="2410052"/>
            <a:ext cx="1211473" cy="1211473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32E44-D708-E695-1D7A-40241BC994F3}"/>
              </a:ext>
            </a:extLst>
          </p:cNvPr>
          <p:cNvSpPr/>
          <p:nvPr userDrawn="1"/>
        </p:nvSpPr>
        <p:spPr>
          <a:xfrm>
            <a:off x="1017416" y="2667712"/>
            <a:ext cx="1363834" cy="1363834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58624D-DDC3-948E-5911-F31E3123531C}"/>
              </a:ext>
            </a:extLst>
          </p:cNvPr>
          <p:cNvSpPr/>
          <p:nvPr userDrawn="1"/>
        </p:nvSpPr>
        <p:spPr>
          <a:xfrm>
            <a:off x="3707290" y="3621525"/>
            <a:ext cx="1253588" cy="125358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848F9F-D02F-E335-5F06-C3A78E5299A3}"/>
              </a:ext>
            </a:extLst>
          </p:cNvPr>
          <p:cNvSpPr/>
          <p:nvPr userDrawn="1"/>
        </p:nvSpPr>
        <p:spPr>
          <a:xfrm>
            <a:off x="5493628" y="5226046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DD2C2F-7084-0994-DD4F-F3DB65B6CB49}"/>
              </a:ext>
            </a:extLst>
          </p:cNvPr>
          <p:cNvSpPr/>
          <p:nvPr userDrawn="1"/>
        </p:nvSpPr>
        <p:spPr>
          <a:xfrm>
            <a:off x="9331317" y="3349629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457239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Mobil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5BBD014-F316-48C2-818A-2AB38CB587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20382980">
            <a:off x="8942857" y="121205"/>
            <a:ext cx="1702383" cy="1702383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noFill/>
          </a:ln>
          <a:effectLst>
            <a:softEdge rad="362128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5ED259C-BB56-E6E3-62B9-6818CE9AE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20382980">
            <a:off x="6474447" y="3840011"/>
            <a:ext cx="2658979" cy="2658979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noFill/>
          </a:ln>
          <a:effectLst>
            <a:softEdge rad="362128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3" name="Image 2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5CD125A8-BDD0-1221-0440-965CFE5AF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760" y="545281"/>
            <a:ext cx="3041867" cy="5702312"/>
          </a:xfrm>
          <a:prstGeom prst="rect">
            <a:avLst/>
          </a:prstGeom>
        </p:spPr>
      </p:pic>
      <p:pic>
        <p:nvPicPr>
          <p:cNvPr id="4" name="Image 3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097BA4E-DE66-2F2B-D6FD-79E3604A9A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911" y="1498507"/>
            <a:ext cx="2513133" cy="4711143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DBEFEFF-7AE2-D59F-6E47-3E84B3D853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/>
          </p:nvPr>
        </p:nvSpPr>
        <p:spPr>
          <a:xfrm>
            <a:off x="7303967" y="757492"/>
            <a:ext cx="2435205" cy="5269974"/>
          </a:xfrm>
          <a:custGeom>
            <a:avLst/>
            <a:gdLst>
              <a:gd name="connsiteX0" fmla="*/ 930293 w 2435205"/>
              <a:gd name="connsiteY0" fmla="*/ 69867 h 5269974"/>
              <a:gd name="connsiteX1" fmla="*/ 815335 w 2435205"/>
              <a:gd name="connsiteY1" fmla="*/ 184825 h 5269974"/>
              <a:gd name="connsiteX2" fmla="*/ 930293 w 2435205"/>
              <a:gd name="connsiteY2" fmla="*/ 299783 h 5269974"/>
              <a:gd name="connsiteX3" fmla="*/ 1486690 w 2435205"/>
              <a:gd name="connsiteY3" fmla="*/ 299783 h 5269974"/>
              <a:gd name="connsiteX4" fmla="*/ 1601648 w 2435205"/>
              <a:gd name="connsiteY4" fmla="*/ 184825 h 5269974"/>
              <a:gd name="connsiteX5" fmla="*/ 1486690 w 2435205"/>
              <a:gd name="connsiteY5" fmla="*/ 69867 h 5269974"/>
              <a:gd name="connsiteX6" fmla="*/ 319304 w 2435205"/>
              <a:gd name="connsiteY6" fmla="*/ 0 h 5269974"/>
              <a:gd name="connsiteX7" fmla="*/ 2115901 w 2435205"/>
              <a:gd name="connsiteY7" fmla="*/ 0 h 5269974"/>
              <a:gd name="connsiteX8" fmla="*/ 2435205 w 2435205"/>
              <a:gd name="connsiteY8" fmla="*/ 319304 h 5269974"/>
              <a:gd name="connsiteX9" fmla="*/ 2435205 w 2435205"/>
              <a:gd name="connsiteY9" fmla="*/ 4950670 h 5269974"/>
              <a:gd name="connsiteX10" fmla="*/ 2115901 w 2435205"/>
              <a:gd name="connsiteY10" fmla="*/ 5269974 h 5269974"/>
              <a:gd name="connsiteX11" fmla="*/ 319304 w 2435205"/>
              <a:gd name="connsiteY11" fmla="*/ 5269974 h 5269974"/>
              <a:gd name="connsiteX12" fmla="*/ 0 w 2435205"/>
              <a:gd name="connsiteY12" fmla="*/ 4950670 h 5269974"/>
              <a:gd name="connsiteX13" fmla="*/ 0 w 2435205"/>
              <a:gd name="connsiteY13" fmla="*/ 319304 h 5269974"/>
              <a:gd name="connsiteX14" fmla="*/ 319304 w 2435205"/>
              <a:gd name="connsiteY14" fmla="*/ 0 h 526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35205" h="5269974">
                <a:moveTo>
                  <a:pt x="930293" y="69867"/>
                </a:moveTo>
                <a:cubicBezTo>
                  <a:pt x="866803" y="69867"/>
                  <a:pt x="815335" y="121335"/>
                  <a:pt x="815335" y="184825"/>
                </a:cubicBezTo>
                <a:cubicBezTo>
                  <a:pt x="815335" y="248315"/>
                  <a:pt x="866803" y="299783"/>
                  <a:pt x="930293" y="299783"/>
                </a:cubicBezTo>
                <a:lnTo>
                  <a:pt x="1486690" y="299783"/>
                </a:lnTo>
                <a:cubicBezTo>
                  <a:pt x="1550180" y="299783"/>
                  <a:pt x="1601648" y="248315"/>
                  <a:pt x="1601648" y="184825"/>
                </a:cubicBezTo>
                <a:cubicBezTo>
                  <a:pt x="1601648" y="121335"/>
                  <a:pt x="1550180" y="69867"/>
                  <a:pt x="1486690" y="69867"/>
                </a:cubicBezTo>
                <a:close/>
                <a:moveTo>
                  <a:pt x="319304" y="0"/>
                </a:moveTo>
                <a:lnTo>
                  <a:pt x="2115901" y="0"/>
                </a:lnTo>
                <a:cubicBezTo>
                  <a:pt x="2292248" y="0"/>
                  <a:pt x="2435205" y="142957"/>
                  <a:pt x="2435205" y="319304"/>
                </a:cubicBezTo>
                <a:lnTo>
                  <a:pt x="2435205" y="4950670"/>
                </a:lnTo>
                <a:cubicBezTo>
                  <a:pt x="2435205" y="5127017"/>
                  <a:pt x="2292248" y="5269974"/>
                  <a:pt x="2115901" y="5269974"/>
                </a:cubicBezTo>
                <a:lnTo>
                  <a:pt x="319304" y="5269974"/>
                </a:lnTo>
                <a:cubicBezTo>
                  <a:pt x="142957" y="5269974"/>
                  <a:pt x="0" y="5127017"/>
                  <a:pt x="0" y="4950670"/>
                </a:cubicBezTo>
                <a:lnTo>
                  <a:pt x="0" y="319304"/>
                </a:lnTo>
                <a:cubicBezTo>
                  <a:pt x="0" y="142957"/>
                  <a:pt x="142957" y="0"/>
                  <a:pt x="3193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266586-E13B-7733-1832-3AE00C4E8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9715500" y="1670858"/>
            <a:ext cx="2026927" cy="4356880"/>
          </a:xfrm>
          <a:custGeom>
            <a:avLst/>
            <a:gdLst>
              <a:gd name="connsiteX0" fmla="*/ 779463 w 2026927"/>
              <a:gd name="connsiteY0" fmla="*/ 53166 h 4356880"/>
              <a:gd name="connsiteX1" fmla="*/ 687310 w 2026927"/>
              <a:gd name="connsiteY1" fmla="*/ 114249 h 4356880"/>
              <a:gd name="connsiteX2" fmla="*/ 679450 w 2026927"/>
              <a:gd name="connsiteY2" fmla="*/ 153179 h 4356880"/>
              <a:gd name="connsiteX3" fmla="*/ 679450 w 2026927"/>
              <a:gd name="connsiteY3" fmla="*/ 153178 h 4356880"/>
              <a:gd name="connsiteX4" fmla="*/ 679450 w 2026927"/>
              <a:gd name="connsiteY4" fmla="*/ 153179 h 4356880"/>
              <a:gd name="connsiteX5" fmla="*/ 679450 w 2026927"/>
              <a:gd name="connsiteY5" fmla="*/ 153179 h 4356880"/>
              <a:gd name="connsiteX6" fmla="*/ 687310 w 2026927"/>
              <a:gd name="connsiteY6" fmla="*/ 192108 h 4356880"/>
              <a:gd name="connsiteX7" fmla="*/ 779463 w 2026927"/>
              <a:gd name="connsiteY7" fmla="*/ 253191 h 4356880"/>
              <a:gd name="connsiteX8" fmla="*/ 1233487 w 2026927"/>
              <a:gd name="connsiteY8" fmla="*/ 253192 h 4356880"/>
              <a:gd name="connsiteX9" fmla="*/ 1333500 w 2026927"/>
              <a:gd name="connsiteY9" fmla="*/ 153179 h 4356880"/>
              <a:gd name="connsiteX10" fmla="*/ 1333501 w 2026927"/>
              <a:gd name="connsiteY10" fmla="*/ 153179 h 4356880"/>
              <a:gd name="connsiteX11" fmla="*/ 1233488 w 2026927"/>
              <a:gd name="connsiteY11" fmla="*/ 53166 h 4356880"/>
              <a:gd name="connsiteX12" fmla="*/ 287033 w 2026927"/>
              <a:gd name="connsiteY12" fmla="*/ 0 h 4356880"/>
              <a:gd name="connsiteX13" fmla="*/ 1739894 w 2026927"/>
              <a:gd name="connsiteY13" fmla="*/ 0 h 4356880"/>
              <a:gd name="connsiteX14" fmla="*/ 2026927 w 2026927"/>
              <a:gd name="connsiteY14" fmla="*/ 287033 h 4356880"/>
              <a:gd name="connsiteX15" fmla="*/ 2026927 w 2026927"/>
              <a:gd name="connsiteY15" fmla="*/ 4069847 h 4356880"/>
              <a:gd name="connsiteX16" fmla="*/ 1739894 w 2026927"/>
              <a:gd name="connsiteY16" fmla="*/ 4356880 h 4356880"/>
              <a:gd name="connsiteX17" fmla="*/ 287033 w 2026927"/>
              <a:gd name="connsiteY17" fmla="*/ 4356880 h 4356880"/>
              <a:gd name="connsiteX18" fmla="*/ 0 w 2026927"/>
              <a:gd name="connsiteY18" fmla="*/ 4069847 h 4356880"/>
              <a:gd name="connsiteX19" fmla="*/ 0 w 2026927"/>
              <a:gd name="connsiteY19" fmla="*/ 287033 h 4356880"/>
              <a:gd name="connsiteX20" fmla="*/ 287033 w 2026927"/>
              <a:gd name="connsiteY20" fmla="*/ 0 h 435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26927" h="4356880">
                <a:moveTo>
                  <a:pt x="779463" y="53166"/>
                </a:moveTo>
                <a:cubicBezTo>
                  <a:pt x="738036" y="53166"/>
                  <a:pt x="702492" y="78353"/>
                  <a:pt x="687310" y="114249"/>
                </a:cubicBezTo>
                <a:lnTo>
                  <a:pt x="679450" y="153179"/>
                </a:lnTo>
                <a:lnTo>
                  <a:pt x="679450" y="153178"/>
                </a:lnTo>
                <a:lnTo>
                  <a:pt x="679450" y="153179"/>
                </a:lnTo>
                <a:lnTo>
                  <a:pt x="679450" y="153179"/>
                </a:lnTo>
                <a:lnTo>
                  <a:pt x="687310" y="192108"/>
                </a:lnTo>
                <a:cubicBezTo>
                  <a:pt x="702492" y="228004"/>
                  <a:pt x="738036" y="253191"/>
                  <a:pt x="779463" y="253191"/>
                </a:cubicBezTo>
                <a:lnTo>
                  <a:pt x="1233487" y="253192"/>
                </a:lnTo>
                <a:cubicBezTo>
                  <a:pt x="1288723" y="253192"/>
                  <a:pt x="1333500" y="208415"/>
                  <a:pt x="1333500" y="153179"/>
                </a:cubicBezTo>
                <a:lnTo>
                  <a:pt x="1333501" y="153179"/>
                </a:lnTo>
                <a:cubicBezTo>
                  <a:pt x="1333501" y="97943"/>
                  <a:pt x="1288724" y="53166"/>
                  <a:pt x="1233488" y="53166"/>
                </a:cubicBezTo>
                <a:close/>
                <a:moveTo>
                  <a:pt x="287033" y="0"/>
                </a:moveTo>
                <a:lnTo>
                  <a:pt x="1739894" y="0"/>
                </a:lnTo>
                <a:cubicBezTo>
                  <a:pt x="1898418" y="0"/>
                  <a:pt x="2026927" y="128509"/>
                  <a:pt x="2026927" y="287033"/>
                </a:cubicBezTo>
                <a:lnTo>
                  <a:pt x="2026927" y="4069847"/>
                </a:lnTo>
                <a:cubicBezTo>
                  <a:pt x="2026927" y="4228371"/>
                  <a:pt x="1898418" y="4356880"/>
                  <a:pt x="1739894" y="4356880"/>
                </a:cubicBezTo>
                <a:lnTo>
                  <a:pt x="287033" y="4356880"/>
                </a:lnTo>
                <a:cubicBezTo>
                  <a:pt x="128509" y="4356880"/>
                  <a:pt x="0" y="4228371"/>
                  <a:pt x="0" y="4069847"/>
                </a:cubicBezTo>
                <a:lnTo>
                  <a:pt x="0" y="287033"/>
                </a:lnTo>
                <a:cubicBezTo>
                  <a:pt x="0" y="128509"/>
                  <a:pt x="128509" y="0"/>
                  <a:pt x="2870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3B7E20B-7001-1032-867F-CE879202D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7348" y="-334067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69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em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50D9BC-4EB8-E233-234B-7B91372AD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51210" y="-2358877"/>
            <a:ext cx="6858000" cy="6858000"/>
          </a:xfrm>
          <a:prstGeom prst="rect">
            <a:avLst/>
          </a:prstGeom>
        </p:spPr>
      </p:pic>
      <p:pic>
        <p:nvPicPr>
          <p:cNvPr id="4" name="Mockup tablette">
            <a:extLst>
              <a:ext uri="{FF2B5EF4-FFF2-40B4-BE49-F238E27FC236}">
                <a16:creationId xmlns:a16="http://schemas.microsoft.com/office/drawing/2014/main" id="{44C2ABE6-8A1B-FA1F-4E2B-67AC313B9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655" y="-42188"/>
            <a:ext cx="10252148" cy="82678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AA5FCD7-28D2-03E3-2F4C-62E3277EAE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93" y="2532954"/>
            <a:ext cx="3090070" cy="464362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0D713D9-D097-1541-FAC2-3DA9047CFC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50" y="981075"/>
            <a:ext cx="4270375" cy="6195506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7CB1EFF-1154-3C8F-B4D1-EF252695B3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49" y="2779986"/>
            <a:ext cx="1739901" cy="3750989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0878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EBA597-3581-414F-910F-0D461D8ED9DF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3251405" y="549275"/>
            <a:ext cx="2165358" cy="2165358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6807010" y="2410052"/>
            <a:ext cx="1211473" cy="1211473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1017416" y="2667712"/>
            <a:ext cx="1363834" cy="1363834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3707290" y="3621525"/>
            <a:ext cx="1253588" cy="125358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5493628" y="5226046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9331317" y="3349629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15" name="Image 14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3656F38-6BC1-111B-7466-8C318E9AE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512" y="731104"/>
            <a:ext cx="3636137" cy="7139010"/>
          </a:xfrm>
          <a:prstGeom prst="rect">
            <a:avLst/>
          </a:prstGeom>
        </p:spPr>
      </p:pic>
      <p:sp>
        <p:nvSpPr>
          <p:cNvPr id="28" name="Espace réservé pour une image  27">
            <a:extLst>
              <a:ext uri="{FF2B5EF4-FFF2-40B4-BE49-F238E27FC236}">
                <a16:creationId xmlns:a16="http://schemas.microsoft.com/office/drawing/2014/main" id="{BC4C3808-75AF-48AB-5C31-E16976366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6050" y="937726"/>
            <a:ext cx="3064329" cy="6643396"/>
          </a:xfrm>
          <a:custGeom>
            <a:avLst/>
            <a:gdLst>
              <a:gd name="connsiteX0" fmla="*/ 1192512 w 3064329"/>
              <a:gd name="connsiteY0" fmla="*/ 105624 h 6643396"/>
              <a:gd name="connsiteX1" fmla="*/ 1059042 w 3064329"/>
              <a:gd name="connsiteY1" fmla="*/ 239094 h 6643396"/>
              <a:gd name="connsiteX2" fmla="*/ 1192512 w 3064329"/>
              <a:gd name="connsiteY2" fmla="*/ 372564 h 6643396"/>
              <a:gd name="connsiteX3" fmla="*/ 1871504 w 3064329"/>
              <a:gd name="connsiteY3" fmla="*/ 372564 h 6643396"/>
              <a:gd name="connsiteX4" fmla="*/ 2004974 w 3064329"/>
              <a:gd name="connsiteY4" fmla="*/ 239094 h 6643396"/>
              <a:gd name="connsiteX5" fmla="*/ 1871504 w 3064329"/>
              <a:gd name="connsiteY5" fmla="*/ 105624 h 6643396"/>
              <a:gd name="connsiteX6" fmla="*/ 422081 w 3064329"/>
              <a:gd name="connsiteY6" fmla="*/ 0 h 6643396"/>
              <a:gd name="connsiteX7" fmla="*/ 2642248 w 3064329"/>
              <a:gd name="connsiteY7" fmla="*/ 0 h 6643396"/>
              <a:gd name="connsiteX8" fmla="*/ 3064329 w 3064329"/>
              <a:gd name="connsiteY8" fmla="*/ 422081 h 6643396"/>
              <a:gd name="connsiteX9" fmla="*/ 3064329 w 3064329"/>
              <a:gd name="connsiteY9" fmla="*/ 6221315 h 6643396"/>
              <a:gd name="connsiteX10" fmla="*/ 2642248 w 3064329"/>
              <a:gd name="connsiteY10" fmla="*/ 6643396 h 6643396"/>
              <a:gd name="connsiteX11" fmla="*/ 422081 w 3064329"/>
              <a:gd name="connsiteY11" fmla="*/ 6643396 h 6643396"/>
              <a:gd name="connsiteX12" fmla="*/ 0 w 3064329"/>
              <a:gd name="connsiteY12" fmla="*/ 6221315 h 6643396"/>
              <a:gd name="connsiteX13" fmla="*/ 0 w 3064329"/>
              <a:gd name="connsiteY13" fmla="*/ 422081 h 6643396"/>
              <a:gd name="connsiteX14" fmla="*/ 422081 w 3064329"/>
              <a:gd name="connsiteY14" fmla="*/ 0 h 664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64329" h="6643396">
                <a:moveTo>
                  <a:pt x="1192512" y="105624"/>
                </a:moveTo>
                <a:cubicBezTo>
                  <a:pt x="1118799" y="105624"/>
                  <a:pt x="1059042" y="165381"/>
                  <a:pt x="1059042" y="239094"/>
                </a:cubicBezTo>
                <a:cubicBezTo>
                  <a:pt x="1059042" y="312807"/>
                  <a:pt x="1118799" y="372564"/>
                  <a:pt x="1192512" y="372564"/>
                </a:cubicBezTo>
                <a:lnTo>
                  <a:pt x="1871504" y="372564"/>
                </a:lnTo>
                <a:cubicBezTo>
                  <a:pt x="1945217" y="372564"/>
                  <a:pt x="2004974" y="312807"/>
                  <a:pt x="2004974" y="239094"/>
                </a:cubicBezTo>
                <a:cubicBezTo>
                  <a:pt x="2004974" y="165381"/>
                  <a:pt x="1945217" y="105624"/>
                  <a:pt x="1871504" y="105624"/>
                </a:cubicBezTo>
                <a:close/>
                <a:moveTo>
                  <a:pt x="422081" y="0"/>
                </a:moveTo>
                <a:lnTo>
                  <a:pt x="2642248" y="0"/>
                </a:lnTo>
                <a:cubicBezTo>
                  <a:pt x="2875357" y="0"/>
                  <a:pt x="3064329" y="188972"/>
                  <a:pt x="3064329" y="422081"/>
                </a:cubicBezTo>
                <a:lnTo>
                  <a:pt x="3064329" y="6221315"/>
                </a:lnTo>
                <a:cubicBezTo>
                  <a:pt x="3064329" y="6454424"/>
                  <a:pt x="2875357" y="6643396"/>
                  <a:pt x="2642248" y="6643396"/>
                </a:cubicBezTo>
                <a:lnTo>
                  <a:pt x="422081" y="6643396"/>
                </a:lnTo>
                <a:cubicBezTo>
                  <a:pt x="188972" y="6643396"/>
                  <a:pt x="0" y="6454424"/>
                  <a:pt x="0" y="6221315"/>
                </a:cubicBezTo>
                <a:lnTo>
                  <a:pt x="0" y="422081"/>
                </a:lnTo>
                <a:cubicBezTo>
                  <a:pt x="0" y="188972"/>
                  <a:pt x="188972" y="0"/>
                  <a:pt x="4220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607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3251405" y="549275"/>
            <a:ext cx="2165358" cy="2165358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6807010" y="2410052"/>
            <a:ext cx="1211473" cy="1211473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1017416" y="2667712"/>
            <a:ext cx="1363834" cy="1363834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3707290" y="3621525"/>
            <a:ext cx="1253588" cy="125358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5493628" y="5226046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9331317" y="3349629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15" name="Image 14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43656F38-6BC1-111B-7466-8C318E9AE6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93" y="765261"/>
            <a:ext cx="2736985" cy="53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13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tle Mocku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">
            <a:extLst>
              <a:ext uri="{FF2B5EF4-FFF2-40B4-BE49-F238E27FC236}">
                <a16:creationId xmlns:a16="http://schemas.microsoft.com/office/drawing/2014/main" id="{564D97CA-D000-FFB9-6CCD-E855C7DA06F6}"/>
              </a:ext>
            </a:extLst>
          </p:cNvPr>
          <p:cNvSpPr/>
          <p:nvPr userDrawn="1"/>
        </p:nvSpPr>
        <p:spPr>
          <a:xfrm>
            <a:off x="3251405" y="549275"/>
            <a:ext cx="2165358" cy="2165358"/>
          </a:xfrm>
          <a:prstGeom prst="ellipse">
            <a:avLst/>
          </a:prstGeom>
          <a:solidFill>
            <a:schemeClr val="accent4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0" name="Oval 3">
            <a:extLst>
              <a:ext uri="{FF2B5EF4-FFF2-40B4-BE49-F238E27FC236}">
                <a16:creationId xmlns:a16="http://schemas.microsoft.com/office/drawing/2014/main" id="{F925372B-3C91-678D-00DD-E71CFC9C6F14}"/>
              </a:ext>
            </a:extLst>
          </p:cNvPr>
          <p:cNvSpPr/>
          <p:nvPr userDrawn="1"/>
        </p:nvSpPr>
        <p:spPr>
          <a:xfrm>
            <a:off x="6807010" y="2410052"/>
            <a:ext cx="1211473" cy="1211473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id="{7DD88D75-E202-95E3-2D8E-1CA7D85867C4}"/>
              </a:ext>
            </a:extLst>
          </p:cNvPr>
          <p:cNvSpPr/>
          <p:nvPr userDrawn="1"/>
        </p:nvSpPr>
        <p:spPr>
          <a:xfrm>
            <a:off x="1017416" y="2667712"/>
            <a:ext cx="1363834" cy="1363834"/>
          </a:xfrm>
          <a:prstGeom prst="ellipse">
            <a:avLst/>
          </a:prstGeom>
          <a:solidFill>
            <a:schemeClr val="accent2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2" name="Oval 5">
            <a:extLst>
              <a:ext uri="{FF2B5EF4-FFF2-40B4-BE49-F238E27FC236}">
                <a16:creationId xmlns:a16="http://schemas.microsoft.com/office/drawing/2014/main" id="{3F2244A7-CC59-7562-5FC0-AAF9238721DC}"/>
              </a:ext>
            </a:extLst>
          </p:cNvPr>
          <p:cNvSpPr/>
          <p:nvPr userDrawn="1"/>
        </p:nvSpPr>
        <p:spPr>
          <a:xfrm>
            <a:off x="3707290" y="3621525"/>
            <a:ext cx="1253588" cy="125358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8281CF21-0787-F9A5-C1E6-32810CD7FE8A}"/>
              </a:ext>
            </a:extLst>
          </p:cNvPr>
          <p:cNvSpPr/>
          <p:nvPr userDrawn="1"/>
        </p:nvSpPr>
        <p:spPr>
          <a:xfrm>
            <a:off x="5493628" y="5226046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43DA63B3-8703-9CBA-7EF2-D2D3F9C34C66}"/>
              </a:ext>
            </a:extLst>
          </p:cNvPr>
          <p:cNvSpPr/>
          <p:nvPr userDrawn="1"/>
        </p:nvSpPr>
        <p:spPr>
          <a:xfrm>
            <a:off x="9331317" y="3349629"/>
            <a:ext cx="2165358" cy="2165358"/>
          </a:xfrm>
          <a:prstGeom prst="ellipse">
            <a:avLst/>
          </a:prstGeom>
          <a:solidFill>
            <a:schemeClr val="accent1">
              <a:alpha val="1000"/>
            </a:schemeClr>
          </a:solidFill>
          <a:effectLst>
            <a:glow rad="1905000">
              <a:schemeClr val="accent1">
                <a:alpha val="11000"/>
              </a:schemeClr>
            </a:glow>
            <a:softEdge rad="457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732DCE-0FE1-0A91-9833-9F7F89A7B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8002" y="-2766256"/>
            <a:ext cx="6858000" cy="6858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C89C1387-C4DB-9AE5-CDF1-9B2B87C6A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655" y="-42188"/>
            <a:ext cx="10252148" cy="82678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B4BC3E-9D99-C166-9A88-39C3438C5E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93" y="2532954"/>
            <a:ext cx="3090070" cy="4643627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9ED978A0-333D-94E6-FBC9-DEEFDDBBFE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50" y="981075"/>
            <a:ext cx="4270375" cy="6195506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7DE62065-D96E-E8D7-BB7D-E73963486C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49" y="2779986"/>
            <a:ext cx="1739901" cy="3750989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495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A467EC96-4F75-1479-A12B-2CFAA90D4254}"/>
              </a:ext>
            </a:extLst>
          </p:cNvPr>
          <p:cNvSpPr/>
          <p:nvPr userDrawn="1"/>
        </p:nvSpPr>
        <p:spPr>
          <a:xfrm>
            <a:off x="4483100" y="-1181531"/>
            <a:ext cx="10384971" cy="9166203"/>
          </a:xfrm>
          <a:prstGeom prst="ellipse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01FBB73-B2CA-8B19-7D40-B5FBDEB0B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27348" y="-3340677"/>
            <a:ext cx="6858000" cy="6858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1FF520DF-8667-B899-1145-9264B9197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5655" y="-42188"/>
            <a:ext cx="10252148" cy="82678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282874-957A-EA09-EDCB-B2D9141C3E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993" y="2532954"/>
            <a:ext cx="3090070" cy="4643627"/>
          </a:xfrm>
          <a:prstGeom prst="rect">
            <a:avLst/>
          </a:prstGeom>
        </p:spPr>
      </p:pic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9F1EFD56-D9BD-D162-7B00-8825D449BD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50" y="981075"/>
            <a:ext cx="4270375" cy="6195506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644D4538-9198-FDFB-740F-0C950196D4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2249" y="2779986"/>
            <a:ext cx="1739901" cy="3750989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2705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lted Mocku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éléphone mobile, gadget, Appareil de communications portable, Appareil électronique&#10;&#10;Description générée automatiquement">
            <a:extLst>
              <a:ext uri="{FF2B5EF4-FFF2-40B4-BE49-F238E27FC236}">
                <a16:creationId xmlns:a16="http://schemas.microsoft.com/office/drawing/2014/main" id="{FE7FFC68-2994-B0B5-A461-AFD34FD16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83" y="536163"/>
            <a:ext cx="3219923" cy="63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132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tilted Mocku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7043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1017416" y="549275"/>
            <a:ext cx="10479259" cy="6842129"/>
            <a:chOff x="1017416" y="549275"/>
            <a:chExt cx="10479259" cy="6842129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3251405" y="549275"/>
              <a:ext cx="2165358" cy="2165358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6807010" y="2410052"/>
              <a:ext cx="1211473" cy="1211473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1017416" y="2667712"/>
              <a:ext cx="1363834" cy="1363834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3707290" y="3621525"/>
              <a:ext cx="1253588" cy="125358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5493628" y="5226046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9331317" y="3349629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D83E7A9-78F3-5FFF-4CD0-6AF120946D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051" y="-27827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935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1017416" y="549275"/>
            <a:ext cx="10479259" cy="6842129"/>
            <a:chOff x="1017416" y="549275"/>
            <a:chExt cx="10479259" cy="6842129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3251405" y="549275"/>
              <a:ext cx="2165358" cy="2165358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6807010" y="2410052"/>
              <a:ext cx="1211473" cy="1211473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1017416" y="2667712"/>
              <a:ext cx="1363834" cy="1363834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3707290" y="3621525"/>
              <a:ext cx="1253588" cy="125358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5493628" y="5226046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9331317" y="3349629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462A0F47-2C9C-F3F7-2129-F3DB0AB97079}"/>
              </a:ext>
            </a:extLst>
          </p:cNvPr>
          <p:cNvPicPr/>
          <p:nvPr userDrawn="1"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909" y="-2386084"/>
            <a:ext cx="6858000" cy="6858000"/>
          </a:xfrm>
          <a:prstGeom prst="rect">
            <a:avLst/>
          </a:prstGeom>
        </p:spPr>
      </p:pic>
      <p:pic>
        <p:nvPicPr>
          <p:cNvPr id="3" name="Mockup tablette">
            <a:extLst>
              <a:ext uri="{FF2B5EF4-FFF2-40B4-BE49-F238E27FC236}">
                <a16:creationId xmlns:a16="http://schemas.microsoft.com/office/drawing/2014/main" id="{4962659C-6732-9890-3649-D230B0F72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36384" y="-42188"/>
            <a:ext cx="10252147" cy="82678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1C72122-44CD-68F2-66F9-11E8DE09C4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283" y="2532954"/>
            <a:ext cx="3090069" cy="4643626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B30C2BD-BF41-E343-2AC1-536573E6A8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7040" y="971744"/>
            <a:ext cx="4270375" cy="6195506"/>
          </a:xfrm>
          <a:custGeom>
            <a:avLst/>
            <a:gdLst>
              <a:gd name="connsiteX0" fmla="*/ 162488 w 4270375"/>
              <a:gd name="connsiteY0" fmla="*/ 0 h 6195506"/>
              <a:gd name="connsiteX1" fmla="*/ 1638300 w 4270375"/>
              <a:gd name="connsiteY1" fmla="*/ 0 h 6195506"/>
              <a:gd name="connsiteX2" fmla="*/ 1638300 w 4270375"/>
              <a:gd name="connsiteY2" fmla="*/ 55460 h 6195506"/>
              <a:gd name="connsiteX3" fmla="*/ 1738416 w 4270375"/>
              <a:gd name="connsiteY3" fmla="*/ 155576 h 6195506"/>
              <a:gd name="connsiteX4" fmla="*/ 2519259 w 4270375"/>
              <a:gd name="connsiteY4" fmla="*/ 155576 h 6195506"/>
              <a:gd name="connsiteX5" fmla="*/ 2619375 w 4270375"/>
              <a:gd name="connsiteY5" fmla="*/ 55460 h 6195506"/>
              <a:gd name="connsiteX6" fmla="*/ 2619375 w 4270375"/>
              <a:gd name="connsiteY6" fmla="*/ 0 h 6195506"/>
              <a:gd name="connsiteX7" fmla="*/ 4107887 w 4270375"/>
              <a:gd name="connsiteY7" fmla="*/ 0 h 6195506"/>
              <a:gd name="connsiteX8" fmla="*/ 4270375 w 4270375"/>
              <a:gd name="connsiteY8" fmla="*/ 162488 h 6195506"/>
              <a:gd name="connsiteX9" fmla="*/ 4270375 w 4270375"/>
              <a:gd name="connsiteY9" fmla="*/ 6033018 h 6195506"/>
              <a:gd name="connsiteX10" fmla="*/ 4107887 w 4270375"/>
              <a:gd name="connsiteY10" fmla="*/ 6195506 h 6195506"/>
              <a:gd name="connsiteX11" fmla="*/ 162488 w 4270375"/>
              <a:gd name="connsiteY11" fmla="*/ 6195506 h 6195506"/>
              <a:gd name="connsiteX12" fmla="*/ 0 w 4270375"/>
              <a:gd name="connsiteY12" fmla="*/ 6033018 h 6195506"/>
              <a:gd name="connsiteX13" fmla="*/ 0 w 4270375"/>
              <a:gd name="connsiteY13" fmla="*/ 162488 h 6195506"/>
              <a:gd name="connsiteX14" fmla="*/ 162488 w 4270375"/>
              <a:gd name="connsiteY14" fmla="*/ 0 h 619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0375" h="6195506">
                <a:moveTo>
                  <a:pt x="162488" y="0"/>
                </a:moveTo>
                <a:lnTo>
                  <a:pt x="1638300" y="0"/>
                </a:lnTo>
                <a:lnTo>
                  <a:pt x="1638300" y="55460"/>
                </a:lnTo>
                <a:cubicBezTo>
                  <a:pt x="1638300" y="110753"/>
                  <a:pt x="1683123" y="155576"/>
                  <a:pt x="1738416" y="155576"/>
                </a:cubicBezTo>
                <a:lnTo>
                  <a:pt x="2519259" y="155576"/>
                </a:lnTo>
                <a:cubicBezTo>
                  <a:pt x="2574552" y="155576"/>
                  <a:pt x="2619375" y="110753"/>
                  <a:pt x="2619375" y="55460"/>
                </a:cubicBezTo>
                <a:lnTo>
                  <a:pt x="2619375" y="0"/>
                </a:lnTo>
                <a:lnTo>
                  <a:pt x="4107887" y="0"/>
                </a:lnTo>
                <a:cubicBezTo>
                  <a:pt x="4197627" y="0"/>
                  <a:pt x="4270375" y="72748"/>
                  <a:pt x="4270375" y="162488"/>
                </a:cubicBezTo>
                <a:lnTo>
                  <a:pt x="4270375" y="6033018"/>
                </a:lnTo>
                <a:cubicBezTo>
                  <a:pt x="4270375" y="6122758"/>
                  <a:pt x="4197627" y="6195506"/>
                  <a:pt x="4107887" y="6195506"/>
                </a:cubicBezTo>
                <a:lnTo>
                  <a:pt x="162488" y="6195506"/>
                </a:lnTo>
                <a:cubicBezTo>
                  <a:pt x="72748" y="6195506"/>
                  <a:pt x="0" y="6122758"/>
                  <a:pt x="0" y="6033018"/>
                </a:cubicBezTo>
                <a:lnTo>
                  <a:pt x="0" y="162488"/>
                </a:lnTo>
                <a:cubicBezTo>
                  <a:pt x="0" y="72748"/>
                  <a:pt x="72748" y="0"/>
                  <a:pt x="1624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2469CC7-727E-9829-D252-1BA9CD601C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4683" y="2779985"/>
            <a:ext cx="1739901" cy="3750989"/>
          </a:xfrm>
          <a:custGeom>
            <a:avLst/>
            <a:gdLst>
              <a:gd name="connsiteX0" fmla="*/ 676276 w 1739901"/>
              <a:gd name="connsiteY0" fmla="*/ 61639 h 3750989"/>
              <a:gd name="connsiteX1" fmla="*/ 603251 w 1739901"/>
              <a:gd name="connsiteY1" fmla="*/ 134664 h 3750989"/>
              <a:gd name="connsiteX2" fmla="*/ 676276 w 1739901"/>
              <a:gd name="connsiteY2" fmla="*/ 207689 h 3750989"/>
              <a:gd name="connsiteX3" fmla="*/ 1060451 w 1739901"/>
              <a:gd name="connsiteY3" fmla="*/ 207689 h 3750989"/>
              <a:gd name="connsiteX4" fmla="*/ 1133476 w 1739901"/>
              <a:gd name="connsiteY4" fmla="*/ 134664 h 3750989"/>
              <a:gd name="connsiteX5" fmla="*/ 1060451 w 1739901"/>
              <a:gd name="connsiteY5" fmla="*/ 61639 h 3750989"/>
              <a:gd name="connsiteX6" fmla="*/ 242368 w 1739901"/>
              <a:gd name="connsiteY6" fmla="*/ 0 h 3750989"/>
              <a:gd name="connsiteX7" fmla="*/ 1497533 w 1739901"/>
              <a:gd name="connsiteY7" fmla="*/ 0 h 3750989"/>
              <a:gd name="connsiteX8" fmla="*/ 1739901 w 1739901"/>
              <a:gd name="connsiteY8" fmla="*/ 242368 h 3750989"/>
              <a:gd name="connsiteX9" fmla="*/ 1739901 w 1739901"/>
              <a:gd name="connsiteY9" fmla="*/ 3508621 h 3750989"/>
              <a:gd name="connsiteX10" fmla="*/ 1497533 w 1739901"/>
              <a:gd name="connsiteY10" fmla="*/ 3750989 h 3750989"/>
              <a:gd name="connsiteX11" fmla="*/ 242368 w 1739901"/>
              <a:gd name="connsiteY11" fmla="*/ 3750989 h 3750989"/>
              <a:gd name="connsiteX12" fmla="*/ 0 w 1739901"/>
              <a:gd name="connsiteY12" fmla="*/ 3508621 h 3750989"/>
              <a:gd name="connsiteX13" fmla="*/ 0 w 1739901"/>
              <a:gd name="connsiteY13" fmla="*/ 242368 h 3750989"/>
              <a:gd name="connsiteX14" fmla="*/ 242368 w 1739901"/>
              <a:gd name="connsiteY14" fmla="*/ 0 h 37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9901" h="3750989">
                <a:moveTo>
                  <a:pt x="676276" y="61639"/>
                </a:moveTo>
                <a:cubicBezTo>
                  <a:pt x="635945" y="61639"/>
                  <a:pt x="603251" y="94333"/>
                  <a:pt x="603251" y="134664"/>
                </a:cubicBezTo>
                <a:cubicBezTo>
                  <a:pt x="603251" y="174995"/>
                  <a:pt x="635945" y="207689"/>
                  <a:pt x="676276" y="207689"/>
                </a:cubicBezTo>
                <a:lnTo>
                  <a:pt x="1060451" y="207689"/>
                </a:lnTo>
                <a:cubicBezTo>
                  <a:pt x="1100782" y="207689"/>
                  <a:pt x="1133476" y="174995"/>
                  <a:pt x="1133476" y="134664"/>
                </a:cubicBezTo>
                <a:cubicBezTo>
                  <a:pt x="1133476" y="94333"/>
                  <a:pt x="1100782" y="61639"/>
                  <a:pt x="1060451" y="61639"/>
                </a:cubicBezTo>
                <a:close/>
                <a:moveTo>
                  <a:pt x="242368" y="0"/>
                </a:moveTo>
                <a:lnTo>
                  <a:pt x="1497533" y="0"/>
                </a:lnTo>
                <a:cubicBezTo>
                  <a:pt x="1631389" y="0"/>
                  <a:pt x="1739901" y="108512"/>
                  <a:pt x="1739901" y="242368"/>
                </a:cubicBezTo>
                <a:lnTo>
                  <a:pt x="1739901" y="3508621"/>
                </a:lnTo>
                <a:cubicBezTo>
                  <a:pt x="1739901" y="3642477"/>
                  <a:pt x="1631389" y="3750989"/>
                  <a:pt x="1497533" y="3750989"/>
                </a:cubicBezTo>
                <a:lnTo>
                  <a:pt x="242368" y="3750989"/>
                </a:lnTo>
                <a:cubicBezTo>
                  <a:pt x="108512" y="3750989"/>
                  <a:pt x="0" y="3642477"/>
                  <a:pt x="0" y="3508621"/>
                </a:cubicBezTo>
                <a:lnTo>
                  <a:pt x="0" y="242368"/>
                </a:lnTo>
                <a:cubicBezTo>
                  <a:pt x="0" y="108512"/>
                  <a:pt x="108512" y="0"/>
                  <a:pt x="2423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7301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utation_Produc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Lueur background" hidden="1">
            <a:extLst>
              <a:ext uri="{FF2B5EF4-FFF2-40B4-BE49-F238E27FC236}">
                <a16:creationId xmlns:a16="http://schemas.microsoft.com/office/drawing/2014/main" id="{E7447308-A9D9-19AF-0305-D6F495C90DC5}"/>
              </a:ext>
            </a:extLst>
          </p:cNvPr>
          <p:cNvGrpSpPr/>
          <p:nvPr userDrawn="1"/>
        </p:nvGrpSpPr>
        <p:grpSpPr>
          <a:xfrm>
            <a:off x="1017416" y="549275"/>
            <a:ext cx="10479259" cy="6842129"/>
            <a:chOff x="1017416" y="549275"/>
            <a:chExt cx="10479259" cy="6842129"/>
          </a:xfrm>
        </p:grpSpPr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C9AA0EC4-D561-D008-0B1F-D05475646907}"/>
                </a:ext>
              </a:extLst>
            </p:cNvPr>
            <p:cNvSpPr/>
            <p:nvPr userDrawn="1"/>
          </p:nvSpPr>
          <p:spPr>
            <a:xfrm>
              <a:off x="3251405" y="549275"/>
              <a:ext cx="2165358" cy="2165358"/>
            </a:xfrm>
            <a:prstGeom prst="ellipse">
              <a:avLst/>
            </a:prstGeom>
            <a:solidFill>
              <a:schemeClr val="accent4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7E2B0E5B-6BC1-E797-0C1E-F27099BFF6E4}"/>
                </a:ext>
              </a:extLst>
            </p:cNvPr>
            <p:cNvSpPr/>
            <p:nvPr userDrawn="1"/>
          </p:nvSpPr>
          <p:spPr>
            <a:xfrm>
              <a:off x="6807010" y="2410052"/>
              <a:ext cx="1211473" cy="1211473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0FE4869F-AFDE-24A5-1E19-0A91AEC34878}"/>
                </a:ext>
              </a:extLst>
            </p:cNvPr>
            <p:cNvSpPr/>
            <p:nvPr userDrawn="1"/>
          </p:nvSpPr>
          <p:spPr>
            <a:xfrm>
              <a:off x="1017416" y="2667712"/>
              <a:ext cx="1363834" cy="1363834"/>
            </a:xfrm>
            <a:prstGeom prst="ellipse">
              <a:avLst/>
            </a:prstGeom>
            <a:solidFill>
              <a:schemeClr val="accent2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8BC27FE8-9017-E443-DC82-5E526A4EC825}"/>
                </a:ext>
              </a:extLst>
            </p:cNvPr>
            <p:cNvSpPr/>
            <p:nvPr userDrawn="1"/>
          </p:nvSpPr>
          <p:spPr>
            <a:xfrm>
              <a:off x="3707290" y="3621525"/>
              <a:ext cx="1253588" cy="125358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4" name="Oval 6">
              <a:extLst>
                <a:ext uri="{FF2B5EF4-FFF2-40B4-BE49-F238E27FC236}">
                  <a16:creationId xmlns:a16="http://schemas.microsoft.com/office/drawing/2014/main" id="{899CE92D-AB49-9408-E169-55F0069A49DE}"/>
                </a:ext>
              </a:extLst>
            </p:cNvPr>
            <p:cNvSpPr/>
            <p:nvPr userDrawn="1"/>
          </p:nvSpPr>
          <p:spPr>
            <a:xfrm>
              <a:off x="5493628" y="5226046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A45C8407-BF7D-48FF-C9B7-3D0A08ADE007}"/>
                </a:ext>
              </a:extLst>
            </p:cNvPr>
            <p:cNvSpPr/>
            <p:nvPr userDrawn="1"/>
          </p:nvSpPr>
          <p:spPr>
            <a:xfrm>
              <a:off x="9331317" y="3349629"/>
              <a:ext cx="2165358" cy="2165358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effectLst>
              <a:glow rad="1905000">
                <a:schemeClr val="accent1">
                  <a:alpha val="11000"/>
                </a:schemeClr>
              </a:glow>
              <a:softEdge rad="457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570530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35F7C0-97C1-4E66-A35D-B480158F548B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2204D12-97E3-464F-B5A8-CB3FFC36301A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3413B200-812C-4730-8041-254300096787}" type="datetimeFigureOut">
              <a:rPr lang="en-US" smtClean="0"/>
              <a:t>7/23/25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B12A7171-D6CD-4712-9E67-81EE3C4AED4F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BF282B5-5A45-43BB-8F2C-5CDF37769A78}" type="datetimeFigureOut">
              <a:rPr lang="en-US" smtClean="0"/>
              <a:t>7/23/25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3753D57-9FDE-4159-8908-B4A32373A85C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E607918-FBCB-4CA1-B655-5A3832AAA377}" type="datetimeFigureOut">
              <a:rPr lang="en-US" smtClean="0"/>
              <a:t>7/23/25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flou&#10;&#10;Le contenu généré par l’IA peut être incorrect.">
            <a:extLst>
              <a:ext uri="{FF2B5EF4-FFF2-40B4-BE49-F238E27FC236}">
                <a16:creationId xmlns:a16="http://schemas.microsoft.com/office/drawing/2014/main" id="{A815C4C4-F61D-C7F0-4399-72D4E98D2E6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7446">
          <p15:clr>
            <a:srgbClr val="F26B43"/>
          </p15:clr>
        </p15:guide>
        <p15:guide id="4" pos="234">
          <p15:clr>
            <a:srgbClr val="F26B43"/>
          </p15:clr>
        </p15:guide>
        <p15:guide id="5" pos="415">
          <p15:clr>
            <a:srgbClr val="F26B43"/>
          </p15:clr>
        </p15:guide>
        <p15:guide id="6" pos="72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504B-F566-CA8F-1006-CDE81DE04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119;p32">
            <a:extLst>
              <a:ext uri="{FF2B5EF4-FFF2-40B4-BE49-F238E27FC236}">
                <a16:creationId xmlns:a16="http://schemas.microsoft.com/office/drawing/2014/main" id="{B9FA6718-B209-87EE-136D-01CA782DBBE2}"/>
              </a:ext>
            </a:extLst>
          </p:cNvPr>
          <p:cNvCxnSpPr/>
          <p:nvPr/>
        </p:nvCxnSpPr>
        <p:spPr>
          <a:xfrm rot="-5400000">
            <a:off x="-2796559" y="3432340"/>
            <a:ext cx="6861200" cy="0"/>
          </a:xfrm>
          <a:prstGeom prst="straightConnector1">
            <a:avLst/>
          </a:prstGeom>
          <a:solidFill>
            <a:srgbClr val="0085F2">
              <a:alpha val="24710"/>
            </a:srgbClr>
          </a:solidFill>
          <a:ln w="9525" cap="flat" cmpd="sng">
            <a:solidFill>
              <a:srgbClr val="142542">
                <a:alpha val="2471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ZoneTexte 29">
            <a:extLst>
              <a:ext uri="{FF2B5EF4-FFF2-40B4-BE49-F238E27FC236}">
                <a16:creationId xmlns:a16="http://schemas.microsoft.com/office/drawing/2014/main" id="{6101405F-52CD-3A75-6B98-494BCEBBABEB}"/>
              </a:ext>
            </a:extLst>
          </p:cNvPr>
          <p:cNvSpPr txBox="1"/>
          <p:nvPr/>
        </p:nvSpPr>
        <p:spPr>
          <a:xfrm>
            <a:off x="9172954" y="3139433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2300" b="0" i="0" u="none" strike="noStrike" kern="120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" pitchFamily="2" charset="0"/>
              <a:cs typeface="Arial"/>
            </a:endParaRPr>
          </a:p>
        </p:txBody>
      </p:sp>
      <p:sp>
        <p:nvSpPr>
          <p:cNvPr id="5" name="ZoneTexte 27">
            <a:extLst>
              <a:ext uri="{FF2B5EF4-FFF2-40B4-BE49-F238E27FC236}">
                <a16:creationId xmlns:a16="http://schemas.microsoft.com/office/drawing/2014/main" id="{DB3FC3AC-7B27-EF57-B94B-9D02E50DE095}"/>
              </a:ext>
            </a:extLst>
          </p:cNvPr>
          <p:cNvSpPr txBox="1"/>
          <p:nvPr/>
        </p:nvSpPr>
        <p:spPr>
          <a:xfrm>
            <a:off x="9222113" y="4215224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2300" b="0" i="0" u="none" strike="noStrike" kern="120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" pitchFamily="2" charset="0"/>
              <a:cs typeface="Arial"/>
            </a:endParaRPr>
          </a:p>
        </p:txBody>
      </p:sp>
      <p:sp>
        <p:nvSpPr>
          <p:cNvPr id="6" name="Google Shape;118;p32">
            <a:extLst>
              <a:ext uri="{FF2B5EF4-FFF2-40B4-BE49-F238E27FC236}">
                <a16:creationId xmlns:a16="http://schemas.microsoft.com/office/drawing/2014/main" id="{E6A1ABFC-87E8-F288-2F84-851217F9B631}"/>
              </a:ext>
            </a:extLst>
          </p:cNvPr>
          <p:cNvSpPr/>
          <p:nvPr/>
        </p:nvSpPr>
        <p:spPr>
          <a:xfrm rot="-5400000">
            <a:off x="-1272785" y="1932899"/>
            <a:ext cx="3188000" cy="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39" rtl="0" eaLnBrk="1" fontAlgn="auto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42542"/>
              </a:buClr>
              <a:buSzPts val="600"/>
              <a:buFontTx/>
              <a:buNone/>
              <a:defRPr/>
            </a:pPr>
            <a:r>
              <a:rPr kumimoji="0" lang="fr-CA" sz="1333" b="0" i="0" u="none" strike="noStrike" kern="0" cap="none" spc="0" normalizeH="0" baseline="0" noProof="0" dirty="0">
                <a:ln>
                  <a:noFill/>
                </a:ln>
                <a:solidFill>
                  <a:srgbClr val="142542"/>
                </a:solidFill>
                <a:effectLst/>
                <a:uLnTx/>
                <a:uFillTx/>
                <a:latin typeface="Outfit Medium" pitchFamily="2" charset="0"/>
                <a:ea typeface="Outfit SemiBold"/>
                <a:cs typeface="Outfit SemiBold"/>
                <a:sym typeface="Outfit SemiBold"/>
              </a:rPr>
              <a:t>ÉTUDE DE CAS – SL – RETAIL</a:t>
            </a:r>
            <a:endParaRPr kumimoji="0" lang="fr-CA" sz="1333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Medium" pitchFamily="2" charset="0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D32124C3-70E3-7763-5621-5F7C5DB697F6}"/>
              </a:ext>
            </a:extLst>
          </p:cNvPr>
          <p:cNvSpPr/>
          <p:nvPr/>
        </p:nvSpPr>
        <p:spPr>
          <a:xfrm>
            <a:off x="1065944" y="1731992"/>
            <a:ext cx="10925275" cy="31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>
                <a:srgbClr val="0384F1"/>
              </a:buClr>
              <a:buSzPts val="1400"/>
              <a:buFontTx/>
              <a:buNone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7" name="Google Shape;120;p32" descr="https://pitch-assets-ccb95893-de3f-4266-973c-20049231b248.s3.eu-west-1.amazonaws.com/ff002d84-4ee6-4aa4-934c-da77c65821a0?pitch-bytes=2018&amp;pitch-content-type=image%2Fsvg%2Bxml">
            <a:extLst>
              <a:ext uri="{FF2B5EF4-FFF2-40B4-BE49-F238E27FC236}">
                <a16:creationId xmlns:a16="http://schemas.microsoft.com/office/drawing/2014/main" id="{24153382-04DF-F1B1-D600-08D2FA7278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89" y="6335539"/>
            <a:ext cx="386851" cy="4008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867;p58">
            <a:extLst>
              <a:ext uri="{FF2B5EF4-FFF2-40B4-BE49-F238E27FC236}">
                <a16:creationId xmlns:a16="http://schemas.microsoft.com/office/drawing/2014/main" id="{2A3A0E42-BCF5-FF15-ADAB-1690CA35237F}"/>
              </a:ext>
            </a:extLst>
          </p:cNvPr>
          <p:cNvCxnSpPr/>
          <p:nvPr/>
        </p:nvCxnSpPr>
        <p:spPr>
          <a:xfrm>
            <a:off x="4952771" y="5917584"/>
            <a:ext cx="2920820" cy="0"/>
          </a:xfrm>
          <a:prstGeom prst="straightConnector1">
            <a:avLst/>
          </a:prstGeom>
          <a:solidFill>
            <a:srgbClr val="0085F2">
              <a:alpha val="24313"/>
            </a:srgbClr>
          </a:solidFill>
          <a:ln w="9525" cap="flat" cmpd="sng">
            <a:solidFill>
              <a:srgbClr val="142542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1868;p58">
            <a:extLst>
              <a:ext uri="{FF2B5EF4-FFF2-40B4-BE49-F238E27FC236}">
                <a16:creationId xmlns:a16="http://schemas.microsoft.com/office/drawing/2014/main" id="{72F34AA0-59BA-E7F5-57F2-0ECE53114415}"/>
              </a:ext>
            </a:extLst>
          </p:cNvPr>
          <p:cNvSpPr/>
          <p:nvPr/>
        </p:nvSpPr>
        <p:spPr>
          <a:xfrm>
            <a:off x="-143785" y="-564392"/>
            <a:ext cx="2702300" cy="25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lang="fr-CA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cs typeface="Arial"/>
              <a:sym typeface="Outfit SemiBold"/>
            </a:endParaRPr>
          </a:p>
        </p:txBody>
      </p:sp>
      <p:cxnSp>
        <p:nvCxnSpPr>
          <p:cNvPr id="22" name="Google Shape;1882;p58">
            <a:extLst>
              <a:ext uri="{FF2B5EF4-FFF2-40B4-BE49-F238E27FC236}">
                <a16:creationId xmlns:a16="http://schemas.microsoft.com/office/drawing/2014/main" id="{9EF1AC78-D91E-7DF2-DCB4-64595B330D8E}"/>
              </a:ext>
            </a:extLst>
          </p:cNvPr>
          <p:cNvCxnSpPr/>
          <p:nvPr/>
        </p:nvCxnSpPr>
        <p:spPr>
          <a:xfrm>
            <a:off x="1270001" y="5917584"/>
            <a:ext cx="2920820" cy="0"/>
          </a:xfrm>
          <a:prstGeom prst="straightConnector1">
            <a:avLst/>
          </a:prstGeom>
          <a:solidFill>
            <a:srgbClr val="0085F2">
              <a:alpha val="24313"/>
            </a:srgbClr>
          </a:solidFill>
          <a:ln w="9525" cap="flat" cmpd="sng">
            <a:solidFill>
              <a:srgbClr val="142542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1883;p58">
            <a:extLst>
              <a:ext uri="{FF2B5EF4-FFF2-40B4-BE49-F238E27FC236}">
                <a16:creationId xmlns:a16="http://schemas.microsoft.com/office/drawing/2014/main" id="{96E683AD-D2DB-6505-9427-AA53E1480785}"/>
              </a:ext>
            </a:extLst>
          </p:cNvPr>
          <p:cNvCxnSpPr/>
          <p:nvPr/>
        </p:nvCxnSpPr>
        <p:spPr>
          <a:xfrm>
            <a:off x="8639279" y="5917584"/>
            <a:ext cx="2920820" cy="0"/>
          </a:xfrm>
          <a:prstGeom prst="straightConnector1">
            <a:avLst/>
          </a:prstGeom>
          <a:solidFill>
            <a:srgbClr val="0085F2">
              <a:alpha val="24313"/>
            </a:srgbClr>
          </a:solidFill>
          <a:ln w="9525" cap="flat" cmpd="sng">
            <a:solidFill>
              <a:srgbClr val="142542">
                <a:alpha val="2431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869;p58">
            <a:extLst>
              <a:ext uri="{FF2B5EF4-FFF2-40B4-BE49-F238E27FC236}">
                <a16:creationId xmlns:a16="http://schemas.microsoft.com/office/drawing/2014/main" id="{1F3CFFFB-B29D-9343-4373-6E58BBC8420E}"/>
              </a:ext>
            </a:extLst>
          </p:cNvPr>
          <p:cNvSpPr/>
          <p:nvPr/>
        </p:nvSpPr>
        <p:spPr>
          <a:xfrm>
            <a:off x="4947555" y="5979433"/>
            <a:ext cx="292601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rgbClr val="0085F2"/>
                </a:solidFill>
                <a:effectLst/>
                <a:uLnTx/>
                <a:uFillTx/>
                <a:latin typeface="Outfit SemiBold"/>
                <a:ea typeface="Outfit SemiBold"/>
                <a:cs typeface="Outfit SemiBold"/>
                <a:sym typeface="Outfit SemiBold"/>
              </a:rPr>
              <a:t>58</a:t>
            </a:r>
            <a:r>
              <a:rPr lang="fr-CA" sz="4400" baseline="30000" dirty="0">
                <a:solidFill>
                  <a:srgbClr val="0085F2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%</a:t>
            </a:r>
            <a:endParaRPr kumimoji="0" lang="fr-CA" sz="4400" b="0" i="0" u="none" strike="noStrike" kern="1200" cap="none" spc="0" normalizeH="0" baseline="3000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5" name="Google Shape;1876;p58">
            <a:extLst>
              <a:ext uri="{FF2B5EF4-FFF2-40B4-BE49-F238E27FC236}">
                <a16:creationId xmlns:a16="http://schemas.microsoft.com/office/drawing/2014/main" id="{F8C6DE2D-D5D2-15A5-B036-284100072514}"/>
              </a:ext>
            </a:extLst>
          </p:cNvPr>
          <p:cNvSpPr/>
          <p:nvPr/>
        </p:nvSpPr>
        <p:spPr>
          <a:xfrm>
            <a:off x="1270000" y="5979433"/>
            <a:ext cx="29215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2438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4400" b="0" i="0" u="none" strike="noStrike" kern="1200" cap="none" spc="0" normalizeH="0" baseline="0" noProof="0" dirty="0">
                <a:ln>
                  <a:noFill/>
                </a:ln>
                <a:solidFill>
                  <a:srgbClr val="0085F2"/>
                </a:solidFill>
                <a:effectLst/>
                <a:uLnTx/>
                <a:uFillTx/>
                <a:latin typeface="Outfit SemiBold"/>
                <a:ea typeface="Outfit SemiBold"/>
                <a:cs typeface="Outfit SemiBold"/>
                <a:sym typeface="Outfit SemiBold"/>
              </a:rPr>
              <a:t>+130 301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6" name="Google Shape;587;p14">
            <a:extLst>
              <a:ext uri="{FF2B5EF4-FFF2-40B4-BE49-F238E27FC236}">
                <a16:creationId xmlns:a16="http://schemas.microsoft.com/office/drawing/2014/main" id="{C6BADBAE-8EB2-70E8-3C78-0489FC424436}"/>
              </a:ext>
            </a:extLst>
          </p:cNvPr>
          <p:cNvSpPr/>
          <p:nvPr/>
        </p:nvSpPr>
        <p:spPr>
          <a:xfrm>
            <a:off x="8633484" y="5979222"/>
            <a:ext cx="293012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85F2"/>
              </a:buClr>
              <a:buSzPts val="4500"/>
              <a:buFontTx/>
              <a:buNone/>
              <a:defRPr/>
            </a:pPr>
            <a:r>
              <a:rPr lang="fr-CA" sz="4400" dirty="0">
                <a:solidFill>
                  <a:srgbClr val="0085F2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1 158</a:t>
            </a:r>
            <a:endParaRPr kumimoji="0" lang="fr-CA" sz="1600" b="0" i="0" u="none" strike="noStrike" kern="120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7" name="Google Shape;1868;p58">
            <a:extLst>
              <a:ext uri="{FF2B5EF4-FFF2-40B4-BE49-F238E27FC236}">
                <a16:creationId xmlns:a16="http://schemas.microsoft.com/office/drawing/2014/main" id="{992BC3D2-A72C-F869-5355-65A7B74B88CF}"/>
              </a:ext>
            </a:extLst>
          </p:cNvPr>
          <p:cNvSpPr/>
          <p:nvPr/>
        </p:nvSpPr>
        <p:spPr>
          <a:xfrm>
            <a:off x="3546417" y="-527081"/>
            <a:ext cx="3552722" cy="21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defRPr/>
            </a:pPr>
            <a:endParaRPr kumimoji="0" lang="fr-CA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cs typeface="Arial"/>
              <a:sym typeface="Outfit SemiBold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A8FA7AAD-0E1A-85EA-274A-95F4891D8356}"/>
              </a:ext>
            </a:extLst>
          </p:cNvPr>
          <p:cNvSpPr txBox="1"/>
          <p:nvPr/>
        </p:nvSpPr>
        <p:spPr>
          <a:xfrm>
            <a:off x="865625" y="399899"/>
            <a:ext cx="10601203" cy="728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mc="http://schemas.openxmlformats.org/markup-compatibility/2006" xmlns:wp="http://schemas.openxmlformats.org/drawingml/2006/wordprocessingDrawing" xmlns:w="http://schemas.openxmlformats.org/wordprocessingml/2006/main" xmlns:p14="http://schemas.microsoft.com/office/powerpoint/2010/main" val="1"/>
            </a:ext>
          </a:extLst>
        </p:spPr>
        <p:txBody>
          <a:bodyPr lIns="45699" tIns="45699" rIns="45699" bIns="45699" anchor="ctr">
            <a:noAutofit/>
          </a:bodyPr>
          <a:lstStyle>
            <a:defPPr>
              <a:defRPr lang="fr-FR"/>
            </a:defPPr>
            <a:lvl1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7500" b="1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1pPr>
            <a:lvl2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2pPr>
            <a:lvl3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3pPr>
            <a:lvl4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4pPr>
            <a:lvl5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5pPr>
            <a:lvl6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6pPr>
            <a:lvl7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7pPr>
            <a:lvl8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8pPr>
            <a:lvl9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2800" b="0" i="0" u="none" strike="noStrike" kern="0" cap="none" spc="0" normalizeH="0" baseline="0" noProof="0">
              <a:ln>
                <a:noFill/>
              </a:ln>
              <a:solidFill>
                <a:srgbClr val="0085F2"/>
              </a:solidFill>
              <a:effectLst/>
              <a:uLnTx/>
              <a:uFillTx/>
              <a:latin typeface="Outfit Medium" pitchFamily="2" charset="0"/>
              <a:sym typeface="Product Sans"/>
            </a:endParaRPr>
          </a:p>
        </p:txBody>
      </p:sp>
      <p:sp>
        <p:nvSpPr>
          <p:cNvPr id="3" name="ZoneTexte 21">
            <a:extLst>
              <a:ext uri="{FF2B5EF4-FFF2-40B4-BE49-F238E27FC236}">
                <a16:creationId xmlns:a16="http://schemas.microsoft.com/office/drawing/2014/main" id="{2AD550CF-1501-282E-E13A-310E6D06896D}"/>
              </a:ext>
            </a:extLst>
          </p:cNvPr>
          <p:cNvSpPr txBox="1"/>
          <p:nvPr/>
        </p:nvSpPr>
        <p:spPr>
          <a:xfrm>
            <a:off x="1244465" y="2500550"/>
            <a:ext cx="485153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12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ea typeface="Outfit SemiBold"/>
                <a:cs typeface="Outfit SemiBold"/>
                <a:sym typeface="Outfit"/>
              </a:rPr>
              <a:t>Store Locator disposant simplement d’une carte (pas de CTA)</a:t>
            </a:r>
          </a:p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12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ea typeface="Outfit SemiBold"/>
                <a:cs typeface="Outfit SemiBold"/>
                <a:sym typeface="Outfit"/>
              </a:rPr>
              <a:t>Aucune optimisation SEO sur le Store Locator</a:t>
            </a:r>
          </a:p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endParaRPr kumimoji="0" lang="fr-CA" sz="1200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" pitchFamily="2" charset="0"/>
              <a:ea typeface="Outfit SemiBold"/>
              <a:cs typeface="Outfit SemiBold"/>
              <a:sym typeface="Outfit"/>
            </a:endParaRPr>
          </a:p>
        </p:txBody>
      </p:sp>
      <p:sp>
        <p:nvSpPr>
          <p:cNvPr id="31" name="ZoneTexte 23">
            <a:extLst>
              <a:ext uri="{FF2B5EF4-FFF2-40B4-BE49-F238E27FC236}">
                <a16:creationId xmlns:a16="http://schemas.microsoft.com/office/drawing/2014/main" id="{3BEF5303-BE62-69B3-6B6C-DB95A399CC6D}"/>
              </a:ext>
            </a:extLst>
          </p:cNvPr>
          <p:cNvSpPr txBox="1"/>
          <p:nvPr/>
        </p:nvSpPr>
        <p:spPr>
          <a:xfrm>
            <a:off x="1569264" y="2125821"/>
            <a:ext cx="1349728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Situation initiale</a:t>
            </a:r>
          </a:p>
        </p:txBody>
      </p:sp>
      <p:sp>
        <p:nvSpPr>
          <p:cNvPr id="33" name="ZoneTexte 30">
            <a:extLst>
              <a:ext uri="{FF2B5EF4-FFF2-40B4-BE49-F238E27FC236}">
                <a16:creationId xmlns:a16="http://schemas.microsoft.com/office/drawing/2014/main" id="{F11FB31A-44F2-4C83-D44B-7E2024C2900C}"/>
              </a:ext>
            </a:extLst>
          </p:cNvPr>
          <p:cNvSpPr txBox="1"/>
          <p:nvPr/>
        </p:nvSpPr>
        <p:spPr>
          <a:xfrm>
            <a:off x="1569264" y="3653098"/>
            <a:ext cx="1585370" cy="21544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fr-C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Actions et résultats</a:t>
            </a:r>
          </a:p>
        </p:txBody>
      </p:sp>
      <p:pic>
        <p:nvPicPr>
          <p:cNvPr id="34" name="Image 39" descr="Une image contenant logo, symbole, Graphique, Police&#10;&#10;Le contenu généré par l’IA peut être incorrect.">
            <a:extLst>
              <a:ext uri="{FF2B5EF4-FFF2-40B4-BE49-F238E27FC236}">
                <a16:creationId xmlns:a16="http://schemas.microsoft.com/office/drawing/2014/main" id="{F8201848-B8A6-FFA0-C350-0C6523771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27" y="2101002"/>
            <a:ext cx="283273" cy="283273"/>
          </a:xfrm>
          <a:prstGeom prst="rect">
            <a:avLst/>
          </a:prstGeom>
        </p:spPr>
      </p:pic>
      <p:pic>
        <p:nvPicPr>
          <p:cNvPr id="35" name="Image 37" descr="Une image contenant logo, Graphique, clipart, symbole&#10;&#10;Le contenu généré par l’IA peut être incorrect.">
            <a:extLst>
              <a:ext uri="{FF2B5EF4-FFF2-40B4-BE49-F238E27FC236}">
                <a16:creationId xmlns:a16="http://schemas.microsoft.com/office/drawing/2014/main" id="{C591A863-8618-0154-7179-798794F44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89" y="3606362"/>
            <a:ext cx="283273" cy="283273"/>
          </a:xfrm>
          <a:prstGeom prst="rect">
            <a:avLst/>
          </a:prstGeom>
        </p:spPr>
      </p:pic>
      <p:sp>
        <p:nvSpPr>
          <p:cNvPr id="36" name="ZoneTexte 26">
            <a:extLst>
              <a:ext uri="{FF2B5EF4-FFF2-40B4-BE49-F238E27FC236}">
                <a16:creationId xmlns:a16="http://schemas.microsoft.com/office/drawing/2014/main" id="{4532DD94-942D-5C18-CF33-EE4CE31237F7}"/>
              </a:ext>
            </a:extLst>
          </p:cNvPr>
          <p:cNvSpPr txBox="1"/>
          <p:nvPr/>
        </p:nvSpPr>
        <p:spPr>
          <a:xfrm>
            <a:off x="1244465" y="4027827"/>
            <a:ext cx="4851536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12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ea typeface="Outfit SemiBold"/>
                <a:cs typeface="Outfit SemiBold"/>
                <a:sym typeface="Outfit"/>
              </a:rPr>
              <a:t>Construction d’un Store Locator optimisé pour augmenter le trafic sur le site (avec CTA)</a:t>
            </a:r>
          </a:p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kumimoji="0" lang="fr-CA" sz="1200" b="0" i="0" u="none" strike="noStrike" kern="0" cap="none" spc="0" normalizeH="0" baseline="0" noProof="0" dirty="0">
                <a:ln>
                  <a:noFill/>
                </a:ln>
                <a:solidFill>
                  <a:srgbClr val="142441"/>
                </a:solidFill>
                <a:effectLst/>
                <a:uLnTx/>
                <a:uFillTx/>
                <a:latin typeface="Outfit" pitchFamily="2" charset="0"/>
                <a:ea typeface="Outfit SemiBold"/>
                <a:cs typeface="Outfit SemiBold"/>
                <a:sym typeface="Outfit"/>
              </a:rPr>
              <a:t>Passage en sous domaine pour concentrer l’effort SEO local </a:t>
            </a:r>
          </a:p>
          <a:p>
            <a:pPr marL="285750" marR="0" lvl="0" indent="-285750" algn="l" defTabSz="1219139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42441"/>
              </a:buClr>
              <a:buSzPts val="1100"/>
              <a:buFont typeface="Arial" pitchFamily="34" charset="0"/>
              <a:buChar char="•"/>
              <a:defRPr/>
            </a:pPr>
            <a:r>
              <a:rPr lang="fr-CA" sz="1200" kern="0" dirty="0">
                <a:solidFill>
                  <a:srgbClr val="142441"/>
                </a:solidFill>
                <a:latin typeface="Outfit" pitchFamily="2" charset="0"/>
                <a:ea typeface="Outfit SemiBold"/>
                <a:cs typeface="Outfit SemiBold"/>
                <a:sym typeface="Outfit"/>
              </a:rPr>
              <a:t>Ajout de nombreuses optimisations initialement absentes (Maillage géographique, </a:t>
            </a:r>
            <a:r>
              <a:rPr lang="fr-CA" sz="1200" kern="0" dirty="0" err="1">
                <a:solidFill>
                  <a:srgbClr val="142441"/>
                </a:solidFill>
                <a:latin typeface="Outfit" pitchFamily="2" charset="0"/>
                <a:ea typeface="Outfit SemiBold"/>
                <a:cs typeface="Outfit SemiBold"/>
                <a:sym typeface="Outfit"/>
              </a:rPr>
              <a:t>Urls</a:t>
            </a:r>
            <a:r>
              <a:rPr lang="fr-CA" sz="1200" kern="0" dirty="0">
                <a:solidFill>
                  <a:srgbClr val="142441"/>
                </a:solidFill>
                <a:latin typeface="Outfit" pitchFamily="2" charset="0"/>
                <a:ea typeface="Outfit SemiBold"/>
                <a:cs typeface="Outfit SemiBold"/>
                <a:sym typeface="Outfit"/>
              </a:rPr>
              <a:t> avec indexation géographique, données structurées etc.)</a:t>
            </a:r>
            <a:endParaRPr kumimoji="0" lang="fr-CA" sz="1200" b="0" i="0" u="none" strike="noStrike" kern="0" cap="none" spc="0" normalizeH="0" baseline="0" noProof="0" dirty="0">
              <a:ln>
                <a:noFill/>
              </a:ln>
              <a:solidFill>
                <a:srgbClr val="142441"/>
              </a:solidFill>
              <a:effectLst/>
              <a:uLnTx/>
              <a:uFillTx/>
              <a:latin typeface="Outfit" pitchFamily="2" charset="0"/>
              <a:ea typeface="Outfit SemiBold"/>
              <a:cs typeface="Outfit SemiBold"/>
              <a:sym typeface="Outfit"/>
            </a:endParaRP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D3CDFCB3-3A13-49B9-8843-A2421083FA48}"/>
              </a:ext>
            </a:extLst>
          </p:cNvPr>
          <p:cNvSpPr txBox="1"/>
          <p:nvPr/>
        </p:nvSpPr>
        <p:spPr>
          <a:xfrm>
            <a:off x="1020701" y="651691"/>
            <a:ext cx="10527100" cy="728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mc="http://schemas.openxmlformats.org/markup-compatibility/2006" xmlns:wp="http://schemas.openxmlformats.org/drawingml/2006/wordprocessingDrawing" xmlns:w="http://schemas.openxmlformats.org/wordprocessingml/2006/main" xmlns:p14="http://schemas.microsoft.com/office/powerpoint/2010/main" val="1"/>
            </a:ext>
          </a:extLst>
        </p:spPr>
        <p:txBody>
          <a:bodyPr lIns="45699" tIns="45699" rIns="45699" bIns="45699" anchor="ctr">
            <a:noAutofit/>
          </a:bodyPr>
          <a:lstStyle>
            <a:defPPr>
              <a:defRPr lang="en-US"/>
            </a:defPPr>
            <a:lvl1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7500" b="1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1pPr>
            <a:lvl2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2pPr>
            <a:lvl3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3pPr>
            <a:lvl4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4pPr>
            <a:lvl5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5pPr>
            <a:lvl6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6pPr>
            <a:lvl7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7pPr>
            <a:lvl8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8pPr>
            <a:lvl9pPr marL="0" marR="0" indent="0" algn="l" defTabSz="1828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800" b="0" i="0" u="none" strike="noStrike" kern="1200" cap="none" spc="0" baseline="0">
                <a:solidFill>
                  <a:srgbClr val="333333"/>
                </a:solidFill>
                <a:uFillTx/>
                <a:latin typeface="Product Sans"/>
                <a:ea typeface="Product Sans"/>
                <a:cs typeface="Product Sans"/>
                <a:sym typeface="Product San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En un mois, </a:t>
            </a:r>
            <a:r>
              <a:rPr kumimoji="0" lang="fr-CA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Partoo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 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0085F2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propulse les 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257BFF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résultats</a:t>
            </a:r>
            <a:r>
              <a:rPr kumimoji="0" lang="fr-CA" sz="2800" b="0" i="0" u="none" strike="noStrike" kern="0" cap="none" spc="0" normalizeH="0" baseline="0" noProof="0" dirty="0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 Medium" pitchFamily="2" charset="0"/>
                <a:sym typeface="Product Sans"/>
              </a:rPr>
              <a:t> de Au Vieux Campeur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rgbClr val="0085F2"/>
              </a:solidFill>
              <a:effectLst/>
              <a:uLnTx/>
              <a:uFillTx/>
              <a:latin typeface="Outfit Medium" pitchFamily="2" charset="0"/>
              <a:sym typeface="Product Sans"/>
            </a:endParaRPr>
          </a:p>
        </p:txBody>
      </p:sp>
      <p:sp>
        <p:nvSpPr>
          <p:cNvPr id="10" name="Google Shape;1875;p58">
            <a:extLst>
              <a:ext uri="{FF2B5EF4-FFF2-40B4-BE49-F238E27FC236}">
                <a16:creationId xmlns:a16="http://schemas.microsoft.com/office/drawing/2014/main" id="{3C9EBCFE-FD2F-B0B9-0D62-C876A90EA49C}"/>
              </a:ext>
            </a:extLst>
          </p:cNvPr>
          <p:cNvSpPr/>
          <p:nvPr/>
        </p:nvSpPr>
        <p:spPr>
          <a:xfrm>
            <a:off x="4947557" y="5412376"/>
            <a:ext cx="2879623" cy="215444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lang="fr-CA" sz="1400" b="1" dirty="0">
                <a:latin typeface="Outfit"/>
                <a:sym typeface="Outfit SemiBold"/>
              </a:rPr>
              <a:t>Taux d’engagement boosté</a:t>
            </a:r>
            <a:endParaRPr kumimoji="0" lang="fr-CA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utfit"/>
              <a:cs typeface="Arial"/>
              <a:sym typeface="Outfit SemiBold"/>
            </a:endParaRPr>
          </a:p>
        </p:txBody>
      </p:sp>
      <p:sp>
        <p:nvSpPr>
          <p:cNvPr id="12" name="Google Shape;1875;p58">
            <a:extLst>
              <a:ext uri="{FF2B5EF4-FFF2-40B4-BE49-F238E27FC236}">
                <a16:creationId xmlns:a16="http://schemas.microsoft.com/office/drawing/2014/main" id="{2E0A1949-4242-1852-42D4-93646244EB39}"/>
              </a:ext>
            </a:extLst>
          </p:cNvPr>
          <p:cNvSpPr/>
          <p:nvPr/>
        </p:nvSpPr>
        <p:spPr>
          <a:xfrm>
            <a:off x="8653562" y="5412376"/>
            <a:ext cx="2879623" cy="43088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# clics sur « </a:t>
            </a:r>
            <a:r>
              <a:rPr kumimoji="0" lang="fr-CA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Itin</a:t>
            </a:r>
            <a:r>
              <a:rPr lang="fr-CA" sz="1400" b="1" dirty="0" err="1">
                <a:latin typeface="Outfit"/>
                <a:sym typeface="Outfit SemiBold"/>
              </a:rPr>
              <a:t>éraire</a:t>
            </a:r>
            <a:r>
              <a:rPr lang="fr-CA" sz="1400" b="1" dirty="0">
                <a:latin typeface="Outfit"/>
                <a:sym typeface="Outfit SemiBold"/>
              </a:rPr>
              <a:t> » en avril 2025</a:t>
            </a: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 </a:t>
            </a:r>
          </a:p>
        </p:txBody>
      </p:sp>
      <p:sp>
        <p:nvSpPr>
          <p:cNvPr id="9" name="Text 1">
            <a:extLst>
              <a:ext uri="{FF2B5EF4-FFF2-40B4-BE49-F238E27FC236}">
                <a16:creationId xmlns:a16="http://schemas.microsoft.com/office/drawing/2014/main" id="{9866D0F9-BE22-ED89-3252-25EE35E368FE}"/>
              </a:ext>
            </a:extLst>
          </p:cNvPr>
          <p:cNvSpPr/>
          <p:nvPr/>
        </p:nvSpPr>
        <p:spPr>
          <a:xfrm>
            <a:off x="1065718" y="1165566"/>
            <a:ext cx="10925275" cy="317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68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0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2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4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3600" algn="l" defTabSz="2438400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39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CA" sz="1800" kern="0" dirty="0">
                <a:solidFill>
                  <a:srgbClr val="0C1628"/>
                </a:solidFill>
                <a:latin typeface="Outfit"/>
                <a:ea typeface="Outfit"/>
                <a:cs typeface="Outfit"/>
                <a:sym typeface="Outfit"/>
              </a:rPr>
              <a:t>41</a:t>
            </a: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rgbClr val="0C1628"/>
                </a:solidFill>
                <a:effectLst/>
                <a:uLnTx/>
                <a:uFillTx/>
                <a:latin typeface="Outfit"/>
                <a:ea typeface="Outfit"/>
                <a:cs typeface="Outfit"/>
                <a:sym typeface="Outfit"/>
              </a:rPr>
              <a:t> boutiques en France (2025), client Store Locator depuis avril 2025</a:t>
            </a:r>
          </a:p>
          <a:p>
            <a:pPr marL="0" marR="0" lvl="0" indent="0" algn="l" defTabSz="1219139" rtl="0" eaLnBrk="1" fontAlgn="auto" latinLnBrk="0" hangingPunct="0">
              <a:lnSpc>
                <a:spcPct val="13888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CA" sz="1800" b="0" i="0" u="none" strike="noStrike" kern="0" cap="none" spc="0" normalizeH="0" baseline="0" noProof="0" dirty="0">
              <a:ln>
                <a:noFill/>
              </a:ln>
              <a:solidFill>
                <a:srgbClr val="0C1628"/>
              </a:solidFill>
              <a:effectLst/>
              <a:uLnTx/>
              <a:uFillTx/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28" name="deckmatic_uid" descr="deckmatic_uid" hidden="1"/>
          <p:cNvSpPr txBox="1"/>
          <p:nvPr/>
        </p:nvSpPr>
        <p:spPr>
          <a:xfrm>
            <a:off x="-635000" y="127000"/>
            <a:ext cx="6350000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ptos" panose="02110004020202020204"/>
                <a:ea typeface="+mn-ea"/>
                <a:cs typeface="+mn-cs"/>
              </a:defRPr>
            </a:lvl9pPr>
          </a:lstStyle>
          <a:p>
            <a:pPr algn="ctr"/>
            <a:r>
              <a:t>deckmatic_uid:9f580a9e-363c-11f0-aafc-0242ac12000b</a:t>
            </a:r>
          </a:p>
        </p:txBody>
      </p:sp>
      <p:pic>
        <p:nvPicPr>
          <p:cNvPr id="40" name="Picture 2" descr="AVC - Portail Fournisseur">
            <a:extLst>
              <a:ext uri="{FF2B5EF4-FFF2-40B4-BE49-F238E27FC236}">
                <a16:creationId xmlns:a16="http://schemas.microsoft.com/office/drawing/2014/main" id="{E13B8BE3-3B9B-DFC1-3126-9B163AA2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46774" y="5123210"/>
            <a:ext cx="1577722" cy="48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Google Shape;1875;p58">
            <a:extLst>
              <a:ext uri="{FF2B5EF4-FFF2-40B4-BE49-F238E27FC236}">
                <a16:creationId xmlns:a16="http://schemas.microsoft.com/office/drawing/2014/main" id="{2C499497-38DD-A076-BA90-453E6A063E1E}"/>
              </a:ext>
            </a:extLst>
          </p:cNvPr>
          <p:cNvSpPr/>
          <p:nvPr/>
        </p:nvSpPr>
        <p:spPr>
          <a:xfrm>
            <a:off x="1266687" y="5412376"/>
            <a:ext cx="2879623" cy="43088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/>
            </a:defPPr>
            <a:lvl1pPr marL="0" marR="0" lvl="0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200" marR="0" lvl="1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438400" marR="0" lvl="2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876800" marR="0" lvl="4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6096000" marR="0" lvl="5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7315200" marR="0" lvl="6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8534400" marR="0" lvl="7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9753600" marR="0" lvl="8" algn="l" defTabSz="2438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3733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# pages vues en 2mois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defRPr/>
            </a:pPr>
            <a:r>
              <a: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utfit"/>
                <a:cs typeface="Arial"/>
                <a:sym typeface="Outfit SemiBold"/>
              </a:rPr>
              <a:t>(Avril 2024 vs. Avril 2025)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5F5A5A3-CE14-903F-DDE7-2A0DD6DDB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7903" y="2006574"/>
            <a:ext cx="5118186" cy="3054565"/>
          </a:xfrm>
          <a:prstGeom prst="roundRect">
            <a:avLst>
              <a:gd name="adj" fmla="val 1576"/>
            </a:avLst>
          </a:prstGeom>
          <a:effectLst>
            <a:outerShdw blurRad="330200" dist="63500" dir="2700000" algn="ctr" rotWithShape="0">
              <a:schemeClr val="bg2">
                <a:lumMod val="10000"/>
                <a:alpha val="40000"/>
              </a:schemeClr>
            </a:outerShdw>
          </a:effectLst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15C13D7-465F-E768-3769-30CC9DB87FDE}"/>
              </a:ext>
            </a:extLst>
          </p:cNvPr>
          <p:cNvSpPr/>
          <p:nvPr/>
        </p:nvSpPr>
        <p:spPr>
          <a:xfrm>
            <a:off x="6706424" y="4625746"/>
            <a:ext cx="1000925" cy="3584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6503782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5 unknown"/>
  <p:tag name="AS_RELEASE_DATE" val="2024.12.31"/>
  <p:tag name="AS_TITLE" val="Aspose.Slides for Java"/>
  <p:tag name="AS_VERSION" val="24.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App">
  <a:themeElements>
    <a:clrScheme name="Partoo">
      <a:dk1>
        <a:srgbClr val="0C1628"/>
      </a:dk1>
      <a:lt1>
        <a:srgbClr val="FFFFFF"/>
      </a:lt1>
      <a:dk2>
        <a:srgbClr val="1C345C"/>
      </a:dk2>
      <a:lt2>
        <a:srgbClr val="E8E8E8"/>
      </a:lt2>
      <a:accent1>
        <a:srgbClr val="0085F2"/>
      </a:accent1>
      <a:accent2>
        <a:srgbClr val="FF9014"/>
      </a:accent2>
      <a:accent3>
        <a:srgbClr val="FF416E"/>
      </a:accent3>
      <a:accent4>
        <a:srgbClr val="2CB883"/>
      </a:accent4>
      <a:accent5>
        <a:srgbClr val="8A5DF2"/>
      </a:accent5>
      <a:accent6>
        <a:srgbClr val="F7C200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270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Outfit</vt:lpstr>
      <vt:lpstr>Outfit Medium</vt:lpstr>
      <vt:lpstr>Outfit SemiBold</vt:lpstr>
      <vt:lpstr>Office Theme</vt:lpstr>
      <vt:lpstr>Thème App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Patrice Barbesier</cp:lastModifiedBy>
  <cp:revision>4</cp:revision>
  <cp:lastPrinted>2025-06-23T16:31:03Z</cp:lastPrinted>
  <dcterms:created xsi:type="dcterms:W3CDTF">2025-06-23T16:31:03Z</dcterms:created>
  <dcterms:modified xsi:type="dcterms:W3CDTF">2025-07-23T09:51:45Z</dcterms:modified>
</cp:coreProperties>
</file>