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67" r:id="rId4"/>
    <p:sldId id="257" r:id="rId5"/>
    <p:sldId id="258" r:id="rId6"/>
    <p:sldId id="259" r:id="rId7"/>
    <p:sldId id="260" r:id="rId8"/>
    <p:sldId id="263" r:id="rId9"/>
    <p:sldId id="268" r:id="rId10"/>
    <p:sldId id="269"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ECFC9-4B1A-4D2F-9DC8-1747A8B25339}" type="datetimeFigureOut">
              <a:rPr lang="en-ZA" smtClean="0"/>
              <a:t>2022/12/12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76A52-DAD5-430D-9025-BE932E0B3953}" type="slidenum">
              <a:rPr lang="en-ZA" smtClean="0"/>
              <a:t>‹#›</a:t>
            </a:fld>
            <a:endParaRPr lang="en-ZA"/>
          </a:p>
        </p:txBody>
      </p:sp>
    </p:spTree>
    <p:extLst>
      <p:ext uri="{BB962C8B-B14F-4D97-AF65-F5344CB8AC3E}">
        <p14:creationId xmlns:p14="http://schemas.microsoft.com/office/powerpoint/2010/main" val="384014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5376A52-DAD5-430D-9025-BE932E0B3953}" type="slidenum">
              <a:rPr lang="en-ZA" smtClean="0"/>
              <a:t>4</a:t>
            </a:fld>
            <a:endParaRPr lang="en-ZA"/>
          </a:p>
        </p:txBody>
      </p:sp>
    </p:spTree>
    <p:extLst>
      <p:ext uri="{BB962C8B-B14F-4D97-AF65-F5344CB8AC3E}">
        <p14:creationId xmlns:p14="http://schemas.microsoft.com/office/powerpoint/2010/main" val="174907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F67389EA-6041-4AEE-9005-8E351FB5A617}" type="datetimeFigureOut">
              <a:rPr lang="en-ZA" smtClean="0"/>
              <a:t>2022/12/12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70477817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7389EA-6041-4AEE-9005-8E351FB5A617}" type="datetimeFigureOut">
              <a:rPr lang="en-ZA" smtClean="0"/>
              <a:t>2022/12/12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222852051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7389EA-6041-4AEE-9005-8E351FB5A617}" type="datetimeFigureOut">
              <a:rPr lang="en-ZA" smtClean="0"/>
              <a:t>2022/12/12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52368326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F67389EA-6041-4AEE-9005-8E351FB5A617}" type="datetimeFigureOut">
              <a:rPr lang="en-ZA" smtClean="0"/>
              <a:t>2022/12/12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429492225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7389EA-6041-4AEE-9005-8E351FB5A617}" type="datetimeFigureOut">
              <a:rPr lang="en-ZA" smtClean="0"/>
              <a:t>2022/12/12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419647304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67389EA-6041-4AEE-9005-8E351FB5A617}" type="datetimeFigureOut">
              <a:rPr lang="en-ZA" smtClean="0"/>
              <a:t>2022/12/12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281889550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F67389EA-6041-4AEE-9005-8E351FB5A617}" type="datetimeFigureOut">
              <a:rPr lang="en-ZA" smtClean="0"/>
              <a:t>2022/12/12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266065858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67389EA-6041-4AEE-9005-8E351FB5A617}" type="datetimeFigureOut">
              <a:rPr lang="en-ZA" smtClean="0"/>
              <a:t>2022/12/12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144848381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389EA-6041-4AEE-9005-8E351FB5A617}" type="datetimeFigureOut">
              <a:rPr lang="en-ZA" smtClean="0"/>
              <a:t>2022/12/12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351601706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389EA-6041-4AEE-9005-8E351FB5A617}" type="datetimeFigureOut">
              <a:rPr lang="en-ZA" smtClean="0"/>
              <a:t>2022/12/12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64133721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389EA-6041-4AEE-9005-8E351FB5A617}" type="datetimeFigureOut">
              <a:rPr lang="en-ZA" smtClean="0"/>
              <a:t>2022/12/12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3AB5684-37F9-4C35-9A48-580E5134F6DB}" type="slidenum">
              <a:rPr lang="en-ZA" smtClean="0"/>
              <a:t>‹#›</a:t>
            </a:fld>
            <a:endParaRPr lang="en-ZA"/>
          </a:p>
        </p:txBody>
      </p:sp>
    </p:spTree>
    <p:extLst>
      <p:ext uri="{BB962C8B-B14F-4D97-AF65-F5344CB8AC3E}">
        <p14:creationId xmlns:p14="http://schemas.microsoft.com/office/powerpoint/2010/main" val="364136902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389EA-6041-4AEE-9005-8E351FB5A617}" type="datetimeFigureOut">
              <a:rPr lang="en-ZA" smtClean="0"/>
              <a:t>2022/12/12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B5684-37F9-4C35-9A48-580E5134F6DB}" type="slidenum">
              <a:rPr lang="en-ZA" smtClean="0"/>
              <a:t>‹#›</a:t>
            </a:fld>
            <a:endParaRPr lang="en-ZA"/>
          </a:p>
        </p:txBody>
      </p:sp>
    </p:spTree>
    <p:extLst>
      <p:ext uri="{BB962C8B-B14F-4D97-AF65-F5344CB8AC3E}">
        <p14:creationId xmlns:p14="http://schemas.microsoft.com/office/powerpoint/2010/main" val="250517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28575">
            <a:solidFill>
              <a:schemeClr val="bg1"/>
            </a:solidFill>
          </a:ln>
        </p:spPr>
      </p:pic>
      <p:sp>
        <p:nvSpPr>
          <p:cNvPr id="5" name="TextBox 4"/>
          <p:cNvSpPr txBox="1"/>
          <p:nvPr/>
        </p:nvSpPr>
        <p:spPr>
          <a:xfrm>
            <a:off x="73272" y="116632"/>
            <a:ext cx="8891216" cy="4678204"/>
          </a:xfrm>
          <a:prstGeom prst="rect">
            <a:avLst/>
          </a:prstGeom>
          <a:noFill/>
        </p:spPr>
        <p:txBody>
          <a:bodyPr wrap="square" rtlCol="0">
            <a:spAutoFit/>
          </a:bodyPr>
          <a:lstStyle/>
          <a:p>
            <a:pPr algn="ctr"/>
            <a:r>
              <a:rPr lang="en-ZA" sz="2800" b="1" u="sng" dirty="0" smtClean="0">
                <a:solidFill>
                  <a:schemeClr val="bg1"/>
                </a:solidFill>
              </a:rPr>
              <a:t>ARENDSIG ESTATE</a:t>
            </a:r>
            <a:endParaRPr lang="en-ZA" sz="2800" dirty="0">
              <a:solidFill>
                <a:schemeClr val="bg1"/>
              </a:solidFill>
            </a:endParaRPr>
          </a:p>
          <a:p>
            <a:r>
              <a:rPr lang="en-ZA" dirty="0">
                <a:solidFill>
                  <a:schemeClr val="bg1"/>
                </a:solidFill>
              </a:rPr>
              <a:t> </a:t>
            </a:r>
          </a:p>
          <a:p>
            <a:pPr>
              <a:lnSpc>
                <a:spcPct val="150000"/>
              </a:lnSpc>
            </a:pPr>
            <a:r>
              <a:rPr lang="en-ZA" sz="2400" b="1" dirty="0" smtClean="0">
                <a:solidFill>
                  <a:schemeClr val="bg1"/>
                </a:solidFill>
              </a:rPr>
              <a:t>MAIDEN </a:t>
            </a:r>
            <a:r>
              <a:rPr lang="en-ZA" sz="2400" b="1" dirty="0">
                <a:solidFill>
                  <a:schemeClr val="bg1"/>
                </a:solidFill>
              </a:rPr>
              <a:t>VINTAGE:</a:t>
            </a:r>
            <a:r>
              <a:rPr lang="en-ZA" sz="2400" dirty="0">
                <a:solidFill>
                  <a:schemeClr val="bg1"/>
                </a:solidFill>
              </a:rPr>
              <a:t>	</a:t>
            </a:r>
            <a:r>
              <a:rPr lang="en-ZA" sz="2400" dirty="0" smtClean="0">
                <a:solidFill>
                  <a:schemeClr val="bg1"/>
                </a:solidFill>
              </a:rPr>
              <a:t>2004 </a:t>
            </a:r>
            <a:endParaRPr lang="en-ZA" sz="2400" dirty="0">
              <a:solidFill>
                <a:schemeClr val="bg1"/>
              </a:solidFill>
            </a:endParaRPr>
          </a:p>
          <a:p>
            <a:pPr>
              <a:lnSpc>
                <a:spcPct val="150000"/>
              </a:lnSpc>
            </a:pPr>
            <a:r>
              <a:rPr lang="en-ZA" sz="2400" b="1" dirty="0">
                <a:solidFill>
                  <a:schemeClr val="bg1"/>
                </a:solidFill>
              </a:rPr>
              <a:t>WINEMAKER:</a:t>
            </a:r>
            <a:r>
              <a:rPr lang="en-ZA" sz="2400" dirty="0">
                <a:solidFill>
                  <a:schemeClr val="bg1"/>
                </a:solidFill>
              </a:rPr>
              <a:t>	</a:t>
            </a:r>
            <a:r>
              <a:rPr lang="en-ZA" sz="2400" dirty="0" smtClean="0">
                <a:solidFill>
                  <a:schemeClr val="bg1"/>
                </a:solidFill>
              </a:rPr>
              <a:t>	Lourens </a:t>
            </a:r>
            <a:r>
              <a:rPr lang="en-ZA" sz="2400" dirty="0">
                <a:solidFill>
                  <a:schemeClr val="bg1"/>
                </a:solidFill>
              </a:rPr>
              <a:t>van der </a:t>
            </a:r>
            <a:r>
              <a:rPr lang="en-ZA" sz="2400" dirty="0" err="1">
                <a:solidFill>
                  <a:schemeClr val="bg1"/>
                </a:solidFill>
              </a:rPr>
              <a:t>Westhuizen</a:t>
            </a:r>
            <a:r>
              <a:rPr lang="en-ZA" sz="2400" dirty="0">
                <a:solidFill>
                  <a:schemeClr val="bg1"/>
                </a:solidFill>
              </a:rPr>
              <a:t> – 5</a:t>
            </a:r>
            <a:r>
              <a:rPr lang="en-ZA" sz="2400" baseline="30000" dirty="0">
                <a:solidFill>
                  <a:schemeClr val="bg1"/>
                </a:solidFill>
              </a:rPr>
              <a:t>th</a:t>
            </a:r>
            <a:r>
              <a:rPr lang="en-ZA" sz="2400" dirty="0">
                <a:solidFill>
                  <a:schemeClr val="bg1"/>
                </a:solidFill>
              </a:rPr>
              <a:t> Generation </a:t>
            </a:r>
            <a:endParaRPr lang="en-ZA" sz="2400" dirty="0" smtClean="0">
              <a:solidFill>
                <a:schemeClr val="bg1"/>
              </a:solidFill>
            </a:endParaRPr>
          </a:p>
          <a:p>
            <a:pPr>
              <a:lnSpc>
                <a:spcPct val="150000"/>
              </a:lnSpc>
            </a:pPr>
            <a:r>
              <a:rPr lang="en-ZA" sz="2400" dirty="0">
                <a:solidFill>
                  <a:schemeClr val="bg1"/>
                </a:solidFill>
              </a:rPr>
              <a:t>	</a:t>
            </a:r>
            <a:r>
              <a:rPr lang="en-ZA" sz="2400" dirty="0" smtClean="0">
                <a:solidFill>
                  <a:schemeClr val="bg1"/>
                </a:solidFill>
              </a:rPr>
              <a:t>		1</a:t>
            </a:r>
            <a:r>
              <a:rPr lang="en-ZA" sz="2400" baseline="30000" dirty="0" smtClean="0">
                <a:solidFill>
                  <a:schemeClr val="bg1"/>
                </a:solidFill>
              </a:rPr>
              <a:t>st</a:t>
            </a:r>
            <a:r>
              <a:rPr lang="en-ZA" sz="2400" dirty="0" smtClean="0">
                <a:solidFill>
                  <a:schemeClr val="bg1"/>
                </a:solidFill>
              </a:rPr>
              <a:t> Generation Winemaker</a:t>
            </a:r>
          </a:p>
          <a:p>
            <a:pPr>
              <a:lnSpc>
                <a:spcPct val="150000"/>
              </a:lnSpc>
            </a:pPr>
            <a:r>
              <a:rPr lang="en-ZA" sz="2400" b="1" dirty="0" smtClean="0">
                <a:solidFill>
                  <a:schemeClr val="bg1"/>
                </a:solidFill>
              </a:rPr>
              <a:t>ESTATE SIZE:</a:t>
            </a:r>
            <a:r>
              <a:rPr lang="en-ZA" sz="2400" dirty="0" smtClean="0">
                <a:solidFill>
                  <a:schemeClr val="bg1"/>
                </a:solidFill>
              </a:rPr>
              <a:t>		86ha </a:t>
            </a:r>
          </a:p>
          <a:p>
            <a:pPr>
              <a:lnSpc>
                <a:spcPct val="150000"/>
              </a:lnSpc>
            </a:pPr>
            <a:r>
              <a:rPr lang="en-ZA" sz="2400" dirty="0">
                <a:solidFill>
                  <a:schemeClr val="bg1"/>
                </a:solidFill>
              </a:rPr>
              <a:t>	</a:t>
            </a:r>
            <a:r>
              <a:rPr lang="en-ZA" sz="2400" dirty="0" smtClean="0">
                <a:solidFill>
                  <a:schemeClr val="bg1"/>
                </a:solidFill>
              </a:rPr>
              <a:t>		30ha under vines</a:t>
            </a:r>
          </a:p>
          <a:p>
            <a:pPr>
              <a:lnSpc>
                <a:spcPct val="150000"/>
              </a:lnSpc>
            </a:pPr>
            <a:r>
              <a:rPr lang="en-ZA" sz="2400" dirty="0">
                <a:solidFill>
                  <a:schemeClr val="bg1"/>
                </a:solidFill>
              </a:rPr>
              <a:t>	</a:t>
            </a:r>
            <a:r>
              <a:rPr lang="en-ZA" sz="2400" dirty="0" smtClean="0">
                <a:solidFill>
                  <a:schemeClr val="bg1"/>
                </a:solidFill>
              </a:rPr>
              <a:t>		56 ha protected natural vegetation</a:t>
            </a:r>
          </a:p>
          <a:p>
            <a:endParaRPr lang="en-ZA" dirty="0" smtClean="0">
              <a:solidFill>
                <a:schemeClr val="bg1"/>
              </a:solidFill>
            </a:endParaRPr>
          </a:p>
          <a:p>
            <a:endParaRPr lang="en-ZA" dirty="0">
              <a:solidFill>
                <a:schemeClr val="bg1"/>
              </a:solidFill>
            </a:endParaRPr>
          </a:p>
        </p:txBody>
      </p:sp>
    </p:spTree>
    <p:extLst>
      <p:ext uri="{BB962C8B-B14F-4D97-AF65-F5344CB8AC3E}">
        <p14:creationId xmlns:p14="http://schemas.microsoft.com/office/powerpoint/2010/main" val="130186878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635" y="0"/>
            <a:ext cx="3749365" cy="36426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559" y="3322013"/>
            <a:ext cx="3718883" cy="35359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18647"/>
            <a:ext cx="3888432" cy="3205381"/>
          </a:xfrm>
          <a:prstGeom prst="rect">
            <a:avLst/>
          </a:prstGeom>
        </p:spPr>
      </p:pic>
    </p:spTree>
    <p:extLst>
      <p:ext uri="{BB962C8B-B14F-4D97-AF65-F5344CB8AC3E}">
        <p14:creationId xmlns:p14="http://schemas.microsoft.com/office/powerpoint/2010/main" val="232308800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28575">
            <a:solidFill>
              <a:schemeClr val="bg1"/>
            </a:solidFill>
          </a:ln>
        </p:spPr>
      </p:pic>
      <p:sp>
        <p:nvSpPr>
          <p:cNvPr id="5" name="TextBox 4"/>
          <p:cNvSpPr txBox="1"/>
          <p:nvPr/>
        </p:nvSpPr>
        <p:spPr>
          <a:xfrm>
            <a:off x="1354034" y="116632"/>
            <a:ext cx="6435932" cy="369332"/>
          </a:xfrm>
          <a:prstGeom prst="rect">
            <a:avLst/>
          </a:prstGeom>
          <a:noFill/>
        </p:spPr>
        <p:txBody>
          <a:bodyPr wrap="square" rtlCol="0">
            <a:spAutoFit/>
          </a:bodyPr>
          <a:lstStyle/>
          <a:p>
            <a:r>
              <a:rPr lang="en-ZA" b="1" i="1" dirty="0" smtClean="0">
                <a:solidFill>
                  <a:schemeClr val="bg1"/>
                </a:solidFill>
              </a:rPr>
              <a:t>THANK YOU FOR YOUR WONDERFUL AND CONTINUED SUPPORT</a:t>
            </a:r>
            <a:endParaRPr lang="en-ZA" b="1" i="1" dirty="0">
              <a:solidFill>
                <a:schemeClr val="bg1"/>
              </a:solidFill>
            </a:endParaRPr>
          </a:p>
        </p:txBody>
      </p:sp>
      <p:sp>
        <p:nvSpPr>
          <p:cNvPr id="6" name="TextBox 5"/>
          <p:cNvSpPr txBox="1"/>
          <p:nvPr/>
        </p:nvSpPr>
        <p:spPr>
          <a:xfrm>
            <a:off x="744444" y="6165304"/>
            <a:ext cx="7655113" cy="369332"/>
          </a:xfrm>
          <a:prstGeom prst="rect">
            <a:avLst/>
          </a:prstGeom>
          <a:noFill/>
        </p:spPr>
        <p:txBody>
          <a:bodyPr wrap="square" rtlCol="0">
            <a:spAutoFit/>
          </a:bodyPr>
          <a:lstStyle/>
          <a:p>
            <a:r>
              <a:rPr lang="en-ZA" b="1" dirty="0" smtClean="0">
                <a:solidFill>
                  <a:schemeClr val="bg1"/>
                </a:solidFill>
              </a:rPr>
              <a:t>lourens@arendsig.co.za</a:t>
            </a:r>
            <a:r>
              <a:rPr lang="en-ZA" dirty="0" smtClean="0"/>
              <a:t>			       </a:t>
            </a:r>
            <a:r>
              <a:rPr lang="en-ZA" b="1" dirty="0" smtClean="0">
                <a:solidFill>
                  <a:schemeClr val="bg1"/>
                </a:solidFill>
              </a:rPr>
              <a:t>marketing@arendsig.co.za</a:t>
            </a:r>
            <a:endParaRPr lang="en-ZA" b="1" dirty="0">
              <a:solidFill>
                <a:schemeClr val="bg1"/>
              </a:solidFill>
            </a:endParaRPr>
          </a:p>
        </p:txBody>
      </p:sp>
    </p:spTree>
    <p:extLst>
      <p:ext uri="{BB962C8B-B14F-4D97-AF65-F5344CB8AC3E}">
        <p14:creationId xmlns:p14="http://schemas.microsoft.com/office/powerpoint/2010/main" val="132407687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16" y="8008"/>
            <a:ext cx="9115368" cy="6805368"/>
          </a:xfrm>
          <a:prstGeom prst="rect">
            <a:avLst/>
          </a:prstGeom>
          <a:ln w="28575">
            <a:solidFill>
              <a:schemeClr val="bg1"/>
            </a:solidFill>
          </a:ln>
        </p:spPr>
      </p:pic>
      <p:sp>
        <p:nvSpPr>
          <p:cNvPr id="5" name="TextBox 4"/>
          <p:cNvSpPr txBox="1"/>
          <p:nvPr/>
        </p:nvSpPr>
        <p:spPr>
          <a:xfrm>
            <a:off x="179512" y="44624"/>
            <a:ext cx="8784976" cy="6140142"/>
          </a:xfrm>
          <a:prstGeom prst="rect">
            <a:avLst/>
          </a:prstGeom>
          <a:noFill/>
        </p:spPr>
        <p:txBody>
          <a:bodyPr wrap="square" rtlCol="0">
            <a:spAutoFit/>
          </a:bodyPr>
          <a:lstStyle/>
          <a:p>
            <a:pPr algn="ctr"/>
            <a:r>
              <a:rPr lang="en-ZA" sz="2400" b="1" u="sng" dirty="0" smtClean="0">
                <a:solidFill>
                  <a:schemeClr val="bg1"/>
                </a:solidFill>
              </a:rPr>
              <a:t>VINEYARD PHILOSOPHY</a:t>
            </a:r>
            <a:endParaRPr lang="en-ZA" u="sng" dirty="0" smtClean="0">
              <a:solidFill>
                <a:schemeClr val="bg1"/>
              </a:solidFill>
            </a:endParaRPr>
          </a:p>
          <a:p>
            <a:pPr marL="285750" indent="-285750">
              <a:lnSpc>
                <a:spcPct val="150000"/>
              </a:lnSpc>
              <a:buFont typeface="Wingdings" panose="05000000000000000000" pitchFamily="2" charset="2"/>
              <a:buChar char="Ø"/>
            </a:pPr>
            <a:endParaRPr lang="en-ZA" sz="1600" dirty="0" smtClean="0">
              <a:solidFill>
                <a:schemeClr val="bg1"/>
              </a:solidFill>
            </a:endParaRPr>
          </a:p>
          <a:p>
            <a:pPr marL="285750" indent="-285750">
              <a:lnSpc>
                <a:spcPct val="150000"/>
              </a:lnSpc>
              <a:buFont typeface="Wingdings" panose="05000000000000000000" pitchFamily="2" charset="2"/>
              <a:buChar char="Ø"/>
            </a:pPr>
            <a:endParaRPr lang="en-ZA" sz="1600" dirty="0">
              <a:solidFill>
                <a:schemeClr val="bg1"/>
              </a:solidFill>
            </a:endParaRPr>
          </a:p>
          <a:p>
            <a:pPr marL="285750" indent="-285750">
              <a:lnSpc>
                <a:spcPct val="150000"/>
              </a:lnSpc>
              <a:buFont typeface="Wingdings" panose="05000000000000000000" pitchFamily="2" charset="2"/>
              <a:buChar char="Ø"/>
            </a:pPr>
            <a:endParaRPr lang="en-ZA" sz="1600" dirty="0" smtClean="0">
              <a:solidFill>
                <a:schemeClr val="bg1"/>
              </a:solidFill>
            </a:endParaRPr>
          </a:p>
          <a:p>
            <a:pPr>
              <a:lnSpc>
                <a:spcPct val="150000"/>
              </a:lnSpc>
            </a:pPr>
            <a:endParaRPr lang="en-ZA" sz="2000" dirty="0" smtClean="0">
              <a:solidFill>
                <a:schemeClr val="bg1"/>
              </a:solidFill>
            </a:endParaRPr>
          </a:p>
          <a:p>
            <a:pPr>
              <a:lnSpc>
                <a:spcPct val="150000"/>
              </a:lnSpc>
            </a:pPr>
            <a:endParaRPr lang="en-ZA" sz="2000" dirty="0" smtClean="0">
              <a:solidFill>
                <a:schemeClr val="bg1"/>
              </a:solidFill>
            </a:endParaRPr>
          </a:p>
          <a:p>
            <a:pPr marL="285750" indent="-285750">
              <a:lnSpc>
                <a:spcPct val="150000"/>
              </a:lnSpc>
              <a:buFont typeface="Wingdings" panose="05000000000000000000" pitchFamily="2" charset="2"/>
              <a:buChar char="Ø"/>
            </a:pPr>
            <a:r>
              <a:rPr lang="en-ZA" sz="2000" b="1" dirty="0" smtClean="0">
                <a:solidFill>
                  <a:schemeClr val="bg1"/>
                </a:solidFill>
              </a:rPr>
              <a:t>Virgin soils developed and vines planted in 2003 &amp; 2004</a:t>
            </a:r>
          </a:p>
          <a:p>
            <a:pPr marL="285750" indent="-285750">
              <a:lnSpc>
                <a:spcPct val="150000"/>
              </a:lnSpc>
              <a:buFont typeface="Wingdings" panose="05000000000000000000" pitchFamily="2" charset="2"/>
              <a:buChar char="Ø"/>
            </a:pPr>
            <a:r>
              <a:rPr lang="en-ZA" sz="2000" b="1" dirty="0" smtClean="0">
                <a:solidFill>
                  <a:schemeClr val="bg1"/>
                </a:solidFill>
              </a:rPr>
              <a:t>Older vineyards produce consistent, lower yielding, well balanced fruit</a:t>
            </a:r>
            <a:endParaRPr lang="en-ZA" sz="2000" b="1" dirty="0">
              <a:solidFill>
                <a:schemeClr val="bg1"/>
              </a:solidFill>
            </a:endParaRPr>
          </a:p>
          <a:p>
            <a:pPr marL="285750" indent="-285750">
              <a:lnSpc>
                <a:spcPct val="150000"/>
              </a:lnSpc>
              <a:buFont typeface="Wingdings" panose="05000000000000000000" pitchFamily="2" charset="2"/>
              <a:buChar char="Ø"/>
            </a:pPr>
            <a:r>
              <a:rPr lang="en-ZA" sz="2000" b="1" dirty="0" smtClean="0">
                <a:solidFill>
                  <a:schemeClr val="bg1"/>
                </a:solidFill>
              </a:rPr>
              <a:t>We have worked tirelessly  to create more life in the vineyards </a:t>
            </a:r>
          </a:p>
          <a:p>
            <a:pPr marL="285750" indent="-285750">
              <a:lnSpc>
                <a:spcPct val="150000"/>
              </a:lnSpc>
              <a:buFont typeface="Wingdings" panose="05000000000000000000" pitchFamily="2" charset="2"/>
              <a:buChar char="Ø"/>
            </a:pPr>
            <a:r>
              <a:rPr lang="en-ZA" sz="2000" b="1" dirty="0" smtClean="0">
                <a:solidFill>
                  <a:schemeClr val="bg1"/>
                </a:solidFill>
              </a:rPr>
              <a:t>Protecting all living organisms, insects and vegetation to create and maintain  healthy soils for our vineyards to grow in.</a:t>
            </a:r>
          </a:p>
          <a:p>
            <a:pPr marL="285750" indent="-285750">
              <a:lnSpc>
                <a:spcPct val="150000"/>
              </a:lnSpc>
              <a:buFont typeface="Wingdings" panose="05000000000000000000" pitchFamily="2" charset="2"/>
              <a:buChar char="Ø"/>
            </a:pPr>
            <a:r>
              <a:rPr lang="en-ZA" sz="2000" b="1" dirty="0" smtClean="0">
                <a:solidFill>
                  <a:schemeClr val="bg1"/>
                </a:solidFill>
              </a:rPr>
              <a:t>All of this brought back more than 90 bird species, small antelope and much more animal life co-existing naturally in the vineyards</a:t>
            </a:r>
          </a:p>
          <a:p>
            <a:pPr marL="285750" indent="-285750">
              <a:lnSpc>
                <a:spcPct val="150000"/>
              </a:lnSpc>
              <a:buFont typeface="Wingdings" panose="05000000000000000000" pitchFamily="2" charset="2"/>
              <a:buChar char="Ø"/>
            </a:pPr>
            <a:endParaRPr lang="en-ZA" dirty="0" smtClean="0"/>
          </a:p>
        </p:txBody>
      </p:sp>
    </p:spTree>
    <p:extLst>
      <p:ext uri="{BB962C8B-B14F-4D97-AF65-F5344CB8AC3E}">
        <p14:creationId xmlns:p14="http://schemas.microsoft.com/office/powerpoint/2010/main" val="225054751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 y="8113"/>
            <a:ext cx="9144000" cy="6858000"/>
          </a:xfrm>
          <a:prstGeom prst="rect">
            <a:avLst/>
          </a:prstGeom>
          <a:ln w="38100">
            <a:solidFill>
              <a:schemeClr val="bg1"/>
            </a:solidFill>
          </a:ln>
        </p:spPr>
      </p:pic>
      <p:sp>
        <p:nvSpPr>
          <p:cNvPr id="4" name="Rectangle 3"/>
          <p:cNvSpPr/>
          <p:nvPr/>
        </p:nvSpPr>
        <p:spPr>
          <a:xfrm>
            <a:off x="683568" y="0"/>
            <a:ext cx="7920880" cy="6601807"/>
          </a:xfrm>
          <a:prstGeom prst="rect">
            <a:avLst/>
          </a:prstGeom>
        </p:spPr>
        <p:txBody>
          <a:bodyPr wrap="square">
            <a:spAutoFit/>
          </a:bodyPr>
          <a:lstStyle/>
          <a:p>
            <a:pPr algn="ctr"/>
            <a:endParaRPr lang="en-ZA" b="1" u="sng" dirty="0" smtClean="0"/>
          </a:p>
          <a:p>
            <a:pPr algn="ctr"/>
            <a:endParaRPr lang="en-ZA" b="1" u="sng" dirty="0"/>
          </a:p>
          <a:p>
            <a:pPr algn="ctr"/>
            <a:endParaRPr lang="en-ZA" b="1" u="sng" dirty="0" smtClean="0">
              <a:solidFill>
                <a:schemeClr val="bg1"/>
              </a:solidFill>
            </a:endParaRPr>
          </a:p>
          <a:p>
            <a:pPr algn="ctr"/>
            <a:endParaRPr lang="en-ZA" b="1" u="sng" dirty="0">
              <a:solidFill>
                <a:schemeClr val="bg1"/>
              </a:solidFill>
            </a:endParaRPr>
          </a:p>
          <a:p>
            <a:pPr algn="ctr"/>
            <a:r>
              <a:rPr lang="en-ZA" b="1" u="sng" dirty="0" smtClean="0">
                <a:solidFill>
                  <a:schemeClr val="bg1"/>
                </a:solidFill>
              </a:rPr>
              <a:t>ESTATE </a:t>
            </a:r>
            <a:r>
              <a:rPr lang="en-ZA" b="1" u="sng" dirty="0">
                <a:solidFill>
                  <a:schemeClr val="bg1"/>
                </a:solidFill>
              </a:rPr>
              <a:t>SOIL</a:t>
            </a:r>
          </a:p>
          <a:p>
            <a:pPr algn="ctr"/>
            <a:endParaRPr lang="en-ZA" u="sng" dirty="0">
              <a:solidFill>
                <a:schemeClr val="bg1"/>
              </a:solidFill>
            </a:endParaRPr>
          </a:p>
          <a:p>
            <a:pPr marL="342900" indent="-342900">
              <a:buFont typeface="Wingdings" panose="05000000000000000000" pitchFamily="2" charset="2"/>
              <a:buChar char="Ø"/>
            </a:pPr>
            <a:r>
              <a:rPr lang="en-ZA" dirty="0" smtClean="0">
                <a:solidFill>
                  <a:schemeClr val="bg1"/>
                </a:solidFill>
              </a:rPr>
              <a:t>Predominantly Limestone Rich, </a:t>
            </a:r>
            <a:r>
              <a:rPr lang="en-ZA" dirty="0" err="1" smtClean="0">
                <a:solidFill>
                  <a:schemeClr val="bg1"/>
                </a:solidFill>
              </a:rPr>
              <a:t>calcrete</a:t>
            </a:r>
            <a:r>
              <a:rPr lang="en-ZA" dirty="0" smtClean="0">
                <a:solidFill>
                  <a:schemeClr val="bg1"/>
                </a:solidFill>
              </a:rPr>
              <a:t> rock formation</a:t>
            </a:r>
            <a:endParaRPr lang="en-ZA" dirty="0">
              <a:solidFill>
                <a:schemeClr val="bg1"/>
              </a:solidFill>
            </a:endParaRPr>
          </a:p>
          <a:p>
            <a:pPr marL="342900" indent="-342900">
              <a:buFont typeface="Wingdings" panose="05000000000000000000" pitchFamily="2" charset="2"/>
              <a:buChar char="Ø"/>
            </a:pPr>
            <a:r>
              <a:rPr lang="en-ZA" dirty="0">
                <a:solidFill>
                  <a:schemeClr val="bg1"/>
                </a:solidFill>
              </a:rPr>
              <a:t>Rocky and Arid soil base – naturally lower yielding vineyards</a:t>
            </a:r>
          </a:p>
          <a:p>
            <a:endParaRPr lang="en-ZA" b="1" dirty="0">
              <a:solidFill>
                <a:schemeClr val="bg1"/>
              </a:solidFill>
            </a:endParaRPr>
          </a:p>
          <a:p>
            <a:pPr algn="ctr"/>
            <a:r>
              <a:rPr lang="en-ZA" b="1" u="sng" dirty="0">
                <a:solidFill>
                  <a:schemeClr val="bg1"/>
                </a:solidFill>
              </a:rPr>
              <a:t>CLIMATE</a:t>
            </a:r>
            <a:endParaRPr lang="en-ZA" u="sng" dirty="0">
              <a:solidFill>
                <a:schemeClr val="bg1"/>
              </a:solidFill>
            </a:endParaRPr>
          </a:p>
          <a:p>
            <a:pPr marL="285750" indent="-285750">
              <a:lnSpc>
                <a:spcPct val="150000"/>
              </a:lnSpc>
              <a:buFont typeface="Wingdings" panose="05000000000000000000" pitchFamily="2" charset="2"/>
              <a:buChar char="Ø"/>
            </a:pPr>
            <a:r>
              <a:rPr lang="en-ZA" dirty="0">
                <a:solidFill>
                  <a:schemeClr val="bg1"/>
                </a:solidFill>
              </a:rPr>
              <a:t> Diurnal Growing Season Temperature = 15 C</a:t>
            </a:r>
          </a:p>
          <a:p>
            <a:pPr marL="285750" indent="-285750">
              <a:lnSpc>
                <a:spcPct val="150000"/>
              </a:lnSpc>
              <a:buFont typeface="Wingdings" panose="05000000000000000000" pitchFamily="2" charset="2"/>
              <a:buChar char="Ø"/>
            </a:pPr>
            <a:r>
              <a:rPr lang="en-ZA" dirty="0">
                <a:solidFill>
                  <a:schemeClr val="bg1"/>
                </a:solidFill>
              </a:rPr>
              <a:t>Average Max Temperature in warmest month = 30.82 C</a:t>
            </a:r>
          </a:p>
          <a:p>
            <a:pPr marL="285750" indent="-285750">
              <a:lnSpc>
                <a:spcPct val="150000"/>
              </a:lnSpc>
              <a:buFont typeface="Wingdings" panose="05000000000000000000" pitchFamily="2" charset="2"/>
              <a:buChar char="Ø"/>
            </a:pPr>
            <a:r>
              <a:rPr lang="en-ZA" dirty="0">
                <a:solidFill>
                  <a:schemeClr val="bg1"/>
                </a:solidFill>
              </a:rPr>
              <a:t>Average Min Temperature in warmest month = 14.43 C</a:t>
            </a:r>
          </a:p>
          <a:p>
            <a:pPr marL="285750" indent="-285750">
              <a:lnSpc>
                <a:spcPct val="150000"/>
              </a:lnSpc>
              <a:buFont typeface="Wingdings" panose="05000000000000000000" pitchFamily="2" charset="2"/>
              <a:buChar char="Ø"/>
            </a:pPr>
            <a:r>
              <a:rPr lang="en-ZA" dirty="0">
                <a:solidFill>
                  <a:schemeClr val="bg1"/>
                </a:solidFill>
              </a:rPr>
              <a:t>Average annual rainfall = </a:t>
            </a:r>
            <a:r>
              <a:rPr lang="en-ZA" dirty="0" smtClean="0">
                <a:solidFill>
                  <a:schemeClr val="bg1"/>
                </a:solidFill>
              </a:rPr>
              <a:t>240mm</a:t>
            </a:r>
          </a:p>
          <a:p>
            <a:pPr marL="285750" indent="-285750">
              <a:lnSpc>
                <a:spcPct val="150000"/>
              </a:lnSpc>
              <a:buFont typeface="Wingdings" panose="05000000000000000000" pitchFamily="2" charset="2"/>
              <a:buChar char="Ø"/>
            </a:pPr>
            <a:r>
              <a:rPr lang="en-ZA" dirty="0" smtClean="0">
                <a:solidFill>
                  <a:schemeClr val="bg1"/>
                </a:solidFill>
              </a:rPr>
              <a:t>Semi – Arid Geographical Area</a:t>
            </a:r>
            <a:endParaRPr lang="en-ZA" dirty="0">
              <a:solidFill>
                <a:schemeClr val="bg1"/>
              </a:solidFill>
            </a:endParaRPr>
          </a:p>
          <a:p>
            <a:pPr algn="ctr">
              <a:lnSpc>
                <a:spcPct val="150000"/>
              </a:lnSpc>
            </a:pPr>
            <a:r>
              <a:rPr lang="en-ZA" b="1" u="sng" dirty="0">
                <a:solidFill>
                  <a:schemeClr val="bg1"/>
                </a:solidFill>
              </a:rPr>
              <a:t>LOCATION</a:t>
            </a:r>
          </a:p>
          <a:p>
            <a:pPr>
              <a:lnSpc>
                <a:spcPct val="150000"/>
              </a:lnSpc>
            </a:pPr>
            <a:r>
              <a:rPr lang="en-GB" b="1" dirty="0">
                <a:solidFill>
                  <a:schemeClr val="bg1"/>
                </a:solidFill>
              </a:rPr>
              <a:t>REGION:</a:t>
            </a:r>
            <a:r>
              <a:rPr lang="en-GB" dirty="0">
                <a:solidFill>
                  <a:schemeClr val="bg1"/>
                </a:solidFill>
              </a:rPr>
              <a:t>	Robertson, South Africa </a:t>
            </a:r>
          </a:p>
          <a:p>
            <a:pPr>
              <a:lnSpc>
                <a:spcPct val="150000"/>
              </a:lnSpc>
            </a:pPr>
            <a:r>
              <a:rPr lang="en-GB" b="1" dirty="0">
                <a:solidFill>
                  <a:schemeClr val="bg1"/>
                </a:solidFill>
              </a:rPr>
              <a:t>WARD:</a:t>
            </a:r>
            <a:r>
              <a:rPr lang="en-GB" dirty="0">
                <a:solidFill>
                  <a:schemeClr val="bg1"/>
                </a:solidFill>
              </a:rPr>
              <a:t>	</a:t>
            </a:r>
            <a:r>
              <a:rPr lang="en-GB" dirty="0" smtClean="0">
                <a:solidFill>
                  <a:schemeClr val="bg1"/>
                </a:solidFill>
              </a:rPr>
              <a:t>Southern </a:t>
            </a:r>
            <a:r>
              <a:rPr lang="en-GB" dirty="0">
                <a:solidFill>
                  <a:schemeClr val="bg1"/>
                </a:solidFill>
              </a:rPr>
              <a:t>Appellation - </a:t>
            </a:r>
            <a:r>
              <a:rPr lang="en-GB" dirty="0" err="1">
                <a:solidFill>
                  <a:schemeClr val="bg1"/>
                </a:solidFill>
              </a:rPr>
              <a:t>Bonnievale</a:t>
            </a:r>
            <a:r>
              <a:rPr lang="en-GB" dirty="0">
                <a:solidFill>
                  <a:schemeClr val="bg1"/>
                </a:solidFill>
              </a:rPr>
              <a:t> </a:t>
            </a:r>
          </a:p>
          <a:p>
            <a:pPr>
              <a:lnSpc>
                <a:spcPct val="150000"/>
              </a:lnSpc>
            </a:pPr>
            <a:r>
              <a:rPr lang="en-GB" dirty="0">
                <a:solidFill>
                  <a:schemeClr val="bg1"/>
                </a:solidFill>
              </a:rPr>
              <a:t>	</a:t>
            </a:r>
            <a:r>
              <a:rPr lang="en-GB" dirty="0" smtClean="0">
                <a:solidFill>
                  <a:schemeClr val="bg1"/>
                </a:solidFill>
              </a:rPr>
              <a:t>78km </a:t>
            </a:r>
            <a:r>
              <a:rPr lang="en-GB" dirty="0">
                <a:solidFill>
                  <a:schemeClr val="bg1"/>
                </a:solidFill>
              </a:rPr>
              <a:t>from </a:t>
            </a:r>
            <a:r>
              <a:rPr lang="en-GB" dirty="0" smtClean="0">
                <a:solidFill>
                  <a:schemeClr val="bg1"/>
                </a:solidFill>
              </a:rPr>
              <a:t>closest coastline</a:t>
            </a:r>
            <a:endParaRPr lang="en-ZA" sz="1200" dirty="0">
              <a:solidFill>
                <a:schemeClr val="bg1"/>
              </a:solidFill>
            </a:endParaRPr>
          </a:p>
        </p:txBody>
      </p:sp>
    </p:spTree>
    <p:extLst>
      <p:ext uri="{BB962C8B-B14F-4D97-AF65-F5344CB8AC3E}">
        <p14:creationId xmlns:p14="http://schemas.microsoft.com/office/powerpoint/2010/main" val="243511018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28575">
            <a:solidFill>
              <a:schemeClr val="bg1"/>
            </a:solidFill>
          </a:ln>
        </p:spPr>
      </p:pic>
      <p:sp>
        <p:nvSpPr>
          <p:cNvPr id="5" name="TextBox 4"/>
          <p:cNvSpPr txBox="1"/>
          <p:nvPr/>
        </p:nvSpPr>
        <p:spPr>
          <a:xfrm>
            <a:off x="0" y="0"/>
            <a:ext cx="9144000" cy="3970318"/>
          </a:xfrm>
          <a:prstGeom prst="rect">
            <a:avLst/>
          </a:prstGeom>
          <a:noFill/>
        </p:spPr>
        <p:txBody>
          <a:bodyPr wrap="square" rtlCol="0">
            <a:spAutoFit/>
          </a:bodyPr>
          <a:lstStyle/>
          <a:p>
            <a:pPr algn="ctr">
              <a:lnSpc>
                <a:spcPct val="150000"/>
              </a:lnSpc>
            </a:pPr>
            <a:r>
              <a:rPr lang="en-ZA" sz="2400" b="1" u="sng" dirty="0" smtClean="0">
                <a:solidFill>
                  <a:schemeClr val="bg1"/>
                </a:solidFill>
              </a:rPr>
              <a:t>WINEMAKING </a:t>
            </a:r>
            <a:r>
              <a:rPr lang="en-ZA" sz="2400" b="1" u="sng" dirty="0">
                <a:solidFill>
                  <a:schemeClr val="bg1"/>
                </a:solidFill>
              </a:rPr>
              <a:t>PHILOSOPHY</a:t>
            </a:r>
            <a:r>
              <a:rPr lang="en-ZA" sz="2400" b="1" u="sng" dirty="0" smtClean="0">
                <a:solidFill>
                  <a:schemeClr val="bg1"/>
                </a:solidFill>
              </a:rPr>
              <a:t>:</a:t>
            </a:r>
          </a:p>
          <a:p>
            <a:pPr>
              <a:lnSpc>
                <a:spcPct val="150000"/>
              </a:lnSpc>
            </a:pPr>
            <a:r>
              <a:rPr lang="en-GB" sz="2400" b="1" dirty="0">
                <a:solidFill>
                  <a:schemeClr val="bg1"/>
                </a:solidFill>
              </a:rPr>
              <a:t>“My philosophy is to create great single vineyard wines from unique soil, climate and location. It’s the soil with all the microbes, cycle of elements and the help of living organisms that create the heartbeat for my vines. The vineyards location in relation to the sun and wind direction, as well as a holistically favourable climate, influences the expression of each block</a:t>
            </a:r>
            <a:r>
              <a:rPr lang="en-GB" sz="2400" b="1" dirty="0" smtClean="0">
                <a:solidFill>
                  <a:schemeClr val="bg1"/>
                </a:solidFill>
              </a:rPr>
              <a:t>. Vinified with minimal interference”</a:t>
            </a:r>
            <a:endParaRPr lang="en-ZA" sz="2400" b="1" dirty="0">
              <a:solidFill>
                <a:schemeClr val="bg1"/>
              </a:solidFill>
            </a:endParaRPr>
          </a:p>
        </p:txBody>
      </p:sp>
    </p:spTree>
    <p:extLst>
      <p:ext uri="{BB962C8B-B14F-4D97-AF65-F5344CB8AC3E}">
        <p14:creationId xmlns:p14="http://schemas.microsoft.com/office/powerpoint/2010/main" val="245016419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1" y="2"/>
            <a:ext cx="9158841" cy="6857998"/>
          </a:xfrm>
          <a:prstGeom prst="rect">
            <a:avLst/>
          </a:prstGeom>
          <a:ln w="28575">
            <a:solidFill>
              <a:schemeClr val="bg1"/>
            </a:solidFill>
          </a:ln>
        </p:spPr>
      </p:pic>
      <p:sp>
        <p:nvSpPr>
          <p:cNvPr id="6" name="TextBox 5"/>
          <p:cNvSpPr txBox="1"/>
          <p:nvPr/>
        </p:nvSpPr>
        <p:spPr>
          <a:xfrm>
            <a:off x="2843738" y="44624"/>
            <a:ext cx="3456524" cy="800219"/>
          </a:xfrm>
          <a:prstGeom prst="rect">
            <a:avLst/>
          </a:prstGeom>
          <a:noFill/>
        </p:spPr>
        <p:txBody>
          <a:bodyPr wrap="none" rtlCol="0">
            <a:spAutoFit/>
          </a:bodyPr>
          <a:lstStyle/>
          <a:p>
            <a:pPr algn="ctr"/>
            <a:r>
              <a:rPr lang="en-ZA" sz="2800" b="1" u="sng" dirty="0" smtClean="0"/>
              <a:t>EAST FACING</a:t>
            </a:r>
          </a:p>
          <a:p>
            <a:pPr algn="ctr"/>
            <a:r>
              <a:rPr lang="en-ZA" b="1" dirty="0" smtClean="0"/>
              <a:t>Klein Karoo &amp; Central South Africa</a:t>
            </a:r>
            <a:endParaRPr lang="en-ZA" b="1" dirty="0"/>
          </a:p>
        </p:txBody>
      </p:sp>
      <p:sp>
        <p:nvSpPr>
          <p:cNvPr id="3" name="TextBox 2"/>
          <p:cNvSpPr txBox="1"/>
          <p:nvPr/>
        </p:nvSpPr>
        <p:spPr>
          <a:xfrm>
            <a:off x="3421285" y="2276872"/>
            <a:ext cx="2286588" cy="307777"/>
          </a:xfrm>
          <a:prstGeom prst="rect">
            <a:avLst/>
          </a:prstGeom>
          <a:noFill/>
          <a:ln>
            <a:solidFill>
              <a:schemeClr val="tx1"/>
            </a:solidFill>
          </a:ln>
        </p:spPr>
        <p:txBody>
          <a:bodyPr wrap="none" rtlCol="0">
            <a:spAutoFit/>
          </a:bodyPr>
          <a:lstStyle/>
          <a:p>
            <a:r>
              <a:rPr lang="en-ZA" sz="1400" b="1" dirty="0" smtClean="0"/>
              <a:t>Cabernet Sauvignon Blok A9</a:t>
            </a:r>
            <a:endParaRPr lang="en-ZA" sz="1400" b="1" dirty="0"/>
          </a:p>
        </p:txBody>
      </p:sp>
      <p:sp>
        <p:nvSpPr>
          <p:cNvPr id="4" name="TextBox 3"/>
          <p:cNvSpPr txBox="1"/>
          <p:nvPr/>
        </p:nvSpPr>
        <p:spPr>
          <a:xfrm>
            <a:off x="5508104" y="5733256"/>
            <a:ext cx="1780616" cy="307777"/>
          </a:xfrm>
          <a:prstGeom prst="rect">
            <a:avLst/>
          </a:prstGeom>
          <a:noFill/>
          <a:ln>
            <a:solidFill>
              <a:schemeClr val="tx1"/>
            </a:solidFill>
          </a:ln>
        </p:spPr>
        <p:txBody>
          <a:bodyPr wrap="none" rtlCol="0">
            <a:spAutoFit/>
          </a:bodyPr>
          <a:lstStyle/>
          <a:p>
            <a:r>
              <a:rPr lang="en-ZA" sz="1400" b="1" dirty="0" smtClean="0"/>
              <a:t>Chardonnay Blok A15</a:t>
            </a:r>
            <a:endParaRPr lang="en-ZA" sz="1400" b="1" dirty="0"/>
          </a:p>
        </p:txBody>
      </p:sp>
      <p:sp>
        <p:nvSpPr>
          <p:cNvPr id="7" name="TextBox 6"/>
          <p:cNvSpPr txBox="1"/>
          <p:nvPr/>
        </p:nvSpPr>
        <p:spPr>
          <a:xfrm>
            <a:off x="6660232" y="2199927"/>
            <a:ext cx="872355" cy="461665"/>
          </a:xfrm>
          <a:prstGeom prst="rect">
            <a:avLst/>
          </a:prstGeom>
          <a:noFill/>
          <a:ln>
            <a:solidFill>
              <a:schemeClr val="tx1"/>
            </a:solidFill>
          </a:ln>
        </p:spPr>
        <p:txBody>
          <a:bodyPr wrap="none" rtlCol="0">
            <a:spAutoFit/>
          </a:bodyPr>
          <a:lstStyle/>
          <a:p>
            <a:r>
              <a:rPr lang="en-ZA" sz="1200" b="1" dirty="0" smtClean="0"/>
              <a:t>Pinot Noir </a:t>
            </a:r>
          </a:p>
          <a:p>
            <a:r>
              <a:rPr lang="en-ZA" sz="1200" b="1" dirty="0" smtClean="0"/>
              <a:t>Blok A18</a:t>
            </a:r>
            <a:endParaRPr lang="en-ZA" sz="1200" b="1" dirty="0"/>
          </a:p>
        </p:txBody>
      </p:sp>
      <p:sp>
        <p:nvSpPr>
          <p:cNvPr id="8" name="TextBox 7"/>
          <p:cNvSpPr txBox="1"/>
          <p:nvPr/>
        </p:nvSpPr>
        <p:spPr>
          <a:xfrm>
            <a:off x="8244408" y="2331939"/>
            <a:ext cx="747384" cy="461665"/>
          </a:xfrm>
          <a:prstGeom prst="rect">
            <a:avLst/>
          </a:prstGeom>
          <a:noFill/>
          <a:ln>
            <a:solidFill>
              <a:schemeClr val="tx1"/>
            </a:solidFill>
          </a:ln>
        </p:spPr>
        <p:txBody>
          <a:bodyPr wrap="none" rtlCol="0">
            <a:spAutoFit/>
          </a:bodyPr>
          <a:lstStyle/>
          <a:p>
            <a:r>
              <a:rPr lang="en-ZA" sz="1200" b="1" dirty="0" smtClean="0"/>
              <a:t>Pinotage</a:t>
            </a:r>
          </a:p>
          <a:p>
            <a:r>
              <a:rPr lang="en-ZA" sz="1200" b="1" dirty="0" smtClean="0"/>
              <a:t>Blok A19</a:t>
            </a:r>
            <a:endParaRPr lang="en-ZA" sz="1200" b="1" dirty="0"/>
          </a:p>
        </p:txBody>
      </p:sp>
    </p:spTree>
    <p:extLst>
      <p:ext uri="{BB962C8B-B14F-4D97-AF65-F5344CB8AC3E}">
        <p14:creationId xmlns:p14="http://schemas.microsoft.com/office/powerpoint/2010/main" val="29878299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28575">
            <a:solidFill>
              <a:schemeClr val="bg1"/>
            </a:solidFill>
          </a:ln>
        </p:spPr>
      </p:pic>
      <p:sp>
        <p:nvSpPr>
          <p:cNvPr id="3" name="TextBox 2"/>
          <p:cNvSpPr txBox="1"/>
          <p:nvPr/>
        </p:nvSpPr>
        <p:spPr>
          <a:xfrm>
            <a:off x="3105445" y="215062"/>
            <a:ext cx="2933111" cy="800219"/>
          </a:xfrm>
          <a:prstGeom prst="rect">
            <a:avLst/>
          </a:prstGeom>
          <a:noFill/>
        </p:spPr>
        <p:txBody>
          <a:bodyPr wrap="none" rtlCol="0">
            <a:spAutoFit/>
          </a:bodyPr>
          <a:lstStyle/>
          <a:p>
            <a:pPr algn="ctr"/>
            <a:r>
              <a:rPr lang="en-ZA" sz="2800" b="1" u="sng" dirty="0" smtClean="0"/>
              <a:t>WEST FACING</a:t>
            </a:r>
          </a:p>
          <a:p>
            <a:pPr algn="ctr"/>
            <a:r>
              <a:rPr lang="en-ZA" b="1" dirty="0" smtClean="0"/>
              <a:t>Cape Town 100km due West </a:t>
            </a:r>
            <a:endParaRPr lang="en-ZA" b="1" dirty="0"/>
          </a:p>
        </p:txBody>
      </p:sp>
      <p:sp>
        <p:nvSpPr>
          <p:cNvPr id="4" name="TextBox 3"/>
          <p:cNvSpPr txBox="1"/>
          <p:nvPr/>
        </p:nvSpPr>
        <p:spPr>
          <a:xfrm>
            <a:off x="3128400" y="1790972"/>
            <a:ext cx="2887201" cy="369332"/>
          </a:xfrm>
          <a:prstGeom prst="rect">
            <a:avLst/>
          </a:prstGeom>
          <a:noFill/>
        </p:spPr>
        <p:txBody>
          <a:bodyPr wrap="none" rtlCol="0">
            <a:spAutoFit/>
          </a:bodyPr>
          <a:lstStyle/>
          <a:p>
            <a:r>
              <a:rPr lang="en-ZA" b="1" dirty="0" err="1" smtClean="0"/>
              <a:t>Riviersonderend</a:t>
            </a:r>
            <a:r>
              <a:rPr lang="en-ZA" b="1" dirty="0" smtClean="0"/>
              <a:t> Mountains </a:t>
            </a:r>
            <a:endParaRPr lang="en-ZA" b="1" dirty="0"/>
          </a:p>
        </p:txBody>
      </p:sp>
      <p:sp>
        <p:nvSpPr>
          <p:cNvPr id="5" name="TextBox 4"/>
          <p:cNvSpPr txBox="1"/>
          <p:nvPr/>
        </p:nvSpPr>
        <p:spPr>
          <a:xfrm>
            <a:off x="2627784" y="4817476"/>
            <a:ext cx="1993431" cy="276999"/>
          </a:xfrm>
          <a:prstGeom prst="rect">
            <a:avLst/>
          </a:prstGeom>
          <a:noFill/>
          <a:ln>
            <a:solidFill>
              <a:schemeClr val="tx1"/>
            </a:solidFill>
          </a:ln>
        </p:spPr>
        <p:txBody>
          <a:bodyPr wrap="none" rtlCol="0">
            <a:spAutoFit/>
          </a:bodyPr>
          <a:lstStyle/>
          <a:p>
            <a:r>
              <a:rPr lang="en-ZA" sz="1200" b="1" dirty="0" smtClean="0"/>
              <a:t>Cabernet Sauvignon Blok A9</a:t>
            </a:r>
            <a:endParaRPr lang="en-ZA" sz="1200" b="1" dirty="0"/>
          </a:p>
        </p:txBody>
      </p:sp>
      <p:sp>
        <p:nvSpPr>
          <p:cNvPr id="6" name="TextBox 5"/>
          <p:cNvSpPr txBox="1"/>
          <p:nvPr/>
        </p:nvSpPr>
        <p:spPr>
          <a:xfrm>
            <a:off x="2627784" y="3182779"/>
            <a:ext cx="1529551" cy="246221"/>
          </a:xfrm>
          <a:prstGeom prst="rect">
            <a:avLst/>
          </a:prstGeom>
          <a:noFill/>
          <a:ln>
            <a:solidFill>
              <a:schemeClr val="tx1"/>
            </a:solidFill>
          </a:ln>
        </p:spPr>
        <p:txBody>
          <a:bodyPr wrap="square" rtlCol="0">
            <a:spAutoFit/>
          </a:bodyPr>
          <a:lstStyle/>
          <a:p>
            <a:r>
              <a:rPr lang="en-ZA" sz="1000" b="1" dirty="0" smtClean="0"/>
              <a:t>Chardonnay Blok A15</a:t>
            </a:r>
            <a:endParaRPr lang="en-ZA" sz="1000" b="1" dirty="0"/>
          </a:p>
        </p:txBody>
      </p:sp>
      <p:sp>
        <p:nvSpPr>
          <p:cNvPr id="7" name="TextBox 6"/>
          <p:cNvSpPr txBox="1"/>
          <p:nvPr/>
        </p:nvSpPr>
        <p:spPr>
          <a:xfrm>
            <a:off x="5580112" y="6236175"/>
            <a:ext cx="1229824" cy="461665"/>
          </a:xfrm>
          <a:prstGeom prst="rect">
            <a:avLst/>
          </a:prstGeom>
          <a:noFill/>
          <a:ln>
            <a:solidFill>
              <a:schemeClr val="tx1"/>
            </a:solidFill>
          </a:ln>
        </p:spPr>
        <p:txBody>
          <a:bodyPr wrap="none" rtlCol="0">
            <a:spAutoFit/>
          </a:bodyPr>
          <a:lstStyle/>
          <a:p>
            <a:r>
              <a:rPr lang="en-ZA" sz="1200" b="1" dirty="0" smtClean="0"/>
              <a:t>Sauvignon blanc</a:t>
            </a:r>
          </a:p>
          <a:p>
            <a:r>
              <a:rPr lang="en-ZA" sz="1200" b="1" dirty="0" smtClean="0"/>
              <a:t>Blok A10</a:t>
            </a:r>
            <a:endParaRPr lang="en-ZA" sz="1200" b="1" dirty="0"/>
          </a:p>
        </p:txBody>
      </p:sp>
      <p:sp>
        <p:nvSpPr>
          <p:cNvPr id="8" name="TextBox 7"/>
          <p:cNvSpPr txBox="1"/>
          <p:nvPr/>
        </p:nvSpPr>
        <p:spPr>
          <a:xfrm>
            <a:off x="333872" y="3789040"/>
            <a:ext cx="800284" cy="553998"/>
          </a:xfrm>
          <a:prstGeom prst="rect">
            <a:avLst/>
          </a:prstGeom>
          <a:noFill/>
          <a:ln>
            <a:solidFill>
              <a:schemeClr val="tx1"/>
            </a:solidFill>
          </a:ln>
        </p:spPr>
        <p:txBody>
          <a:bodyPr wrap="none" rtlCol="0">
            <a:spAutoFit/>
          </a:bodyPr>
          <a:lstStyle/>
          <a:p>
            <a:r>
              <a:rPr lang="en-ZA" sz="1200" b="1" dirty="0" smtClean="0"/>
              <a:t>Pinotage</a:t>
            </a:r>
            <a:r>
              <a:rPr lang="en-ZA" dirty="0" smtClean="0"/>
              <a:t> </a:t>
            </a:r>
          </a:p>
          <a:p>
            <a:r>
              <a:rPr lang="en-ZA" sz="1200" b="1" dirty="0" smtClean="0"/>
              <a:t>Blok A19</a:t>
            </a:r>
            <a:endParaRPr lang="en-ZA" sz="1200" b="1" dirty="0"/>
          </a:p>
        </p:txBody>
      </p:sp>
      <p:sp>
        <p:nvSpPr>
          <p:cNvPr id="9" name="TextBox 8"/>
          <p:cNvSpPr txBox="1"/>
          <p:nvPr/>
        </p:nvSpPr>
        <p:spPr>
          <a:xfrm>
            <a:off x="274552" y="4725144"/>
            <a:ext cx="837089" cy="461665"/>
          </a:xfrm>
          <a:prstGeom prst="rect">
            <a:avLst/>
          </a:prstGeom>
          <a:noFill/>
          <a:ln>
            <a:solidFill>
              <a:schemeClr val="tx1"/>
            </a:solidFill>
          </a:ln>
        </p:spPr>
        <p:txBody>
          <a:bodyPr wrap="none" rtlCol="0">
            <a:spAutoFit/>
          </a:bodyPr>
          <a:lstStyle/>
          <a:p>
            <a:r>
              <a:rPr lang="en-ZA" sz="1200" b="1" dirty="0" smtClean="0"/>
              <a:t>Pinot Noir</a:t>
            </a:r>
          </a:p>
          <a:p>
            <a:r>
              <a:rPr lang="en-ZA" sz="1200" b="1" dirty="0" smtClean="0"/>
              <a:t>Blok A18</a:t>
            </a:r>
            <a:endParaRPr lang="en-ZA" sz="1200" b="1" dirty="0"/>
          </a:p>
        </p:txBody>
      </p:sp>
    </p:spTree>
    <p:extLst>
      <p:ext uri="{BB962C8B-B14F-4D97-AF65-F5344CB8AC3E}">
        <p14:creationId xmlns:p14="http://schemas.microsoft.com/office/powerpoint/2010/main" val="406480826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28575">
            <a:solidFill>
              <a:schemeClr val="bg1"/>
            </a:solidFill>
          </a:ln>
        </p:spPr>
      </p:pic>
      <p:sp>
        <p:nvSpPr>
          <p:cNvPr id="3" name="TextBox 2"/>
          <p:cNvSpPr txBox="1"/>
          <p:nvPr/>
        </p:nvSpPr>
        <p:spPr>
          <a:xfrm>
            <a:off x="3341952" y="260648"/>
            <a:ext cx="2460097" cy="523220"/>
          </a:xfrm>
          <a:prstGeom prst="rect">
            <a:avLst/>
          </a:prstGeom>
          <a:noFill/>
        </p:spPr>
        <p:txBody>
          <a:bodyPr wrap="none" rtlCol="0">
            <a:spAutoFit/>
          </a:bodyPr>
          <a:lstStyle/>
          <a:p>
            <a:r>
              <a:rPr lang="en-ZA" sz="2800" b="1" u="sng" dirty="0" smtClean="0"/>
              <a:t>NORTH FACING</a:t>
            </a:r>
            <a:endParaRPr lang="en-ZA" sz="2800" b="1" u="sng" dirty="0"/>
          </a:p>
        </p:txBody>
      </p:sp>
      <p:sp>
        <p:nvSpPr>
          <p:cNvPr id="4" name="TextBox 3"/>
          <p:cNvSpPr txBox="1"/>
          <p:nvPr/>
        </p:nvSpPr>
        <p:spPr>
          <a:xfrm>
            <a:off x="3341952" y="2708920"/>
            <a:ext cx="2460097" cy="369332"/>
          </a:xfrm>
          <a:prstGeom prst="rect">
            <a:avLst/>
          </a:prstGeom>
          <a:noFill/>
        </p:spPr>
        <p:txBody>
          <a:bodyPr wrap="square" rtlCol="0">
            <a:spAutoFit/>
          </a:bodyPr>
          <a:lstStyle/>
          <a:p>
            <a:r>
              <a:rPr lang="en-ZA" b="1" dirty="0" err="1" smtClean="0"/>
              <a:t>Langeberg</a:t>
            </a:r>
            <a:r>
              <a:rPr lang="en-ZA" b="1" dirty="0" smtClean="0"/>
              <a:t> Mountains</a:t>
            </a:r>
            <a:r>
              <a:rPr lang="en-ZA" dirty="0" smtClean="0"/>
              <a:t> </a:t>
            </a:r>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452" y="3284984"/>
            <a:ext cx="3389096" cy="1694548"/>
          </a:xfrm>
          <a:prstGeom prst="rect">
            <a:avLst/>
          </a:prstGeom>
        </p:spPr>
      </p:pic>
    </p:spTree>
    <p:extLst>
      <p:ext uri="{BB962C8B-B14F-4D97-AF65-F5344CB8AC3E}">
        <p14:creationId xmlns:p14="http://schemas.microsoft.com/office/powerpoint/2010/main" val="313579688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8" y="-5712"/>
            <a:ext cx="9169088" cy="6957392"/>
          </a:xfrm>
          <a:prstGeom prst="rect">
            <a:avLst/>
          </a:prstGeom>
        </p:spPr>
      </p:pic>
      <p:sp>
        <p:nvSpPr>
          <p:cNvPr id="3" name="TextBox 2"/>
          <p:cNvSpPr txBox="1"/>
          <p:nvPr/>
        </p:nvSpPr>
        <p:spPr>
          <a:xfrm>
            <a:off x="3237340" y="188639"/>
            <a:ext cx="2669320" cy="1354217"/>
          </a:xfrm>
          <a:prstGeom prst="rect">
            <a:avLst/>
          </a:prstGeom>
          <a:noFill/>
        </p:spPr>
        <p:txBody>
          <a:bodyPr wrap="none" rtlCol="0">
            <a:spAutoFit/>
          </a:bodyPr>
          <a:lstStyle/>
          <a:p>
            <a:pPr algn="ctr"/>
            <a:r>
              <a:rPr lang="en-ZA" sz="2800" b="1" u="sng" dirty="0" smtClean="0"/>
              <a:t>SOUTH FACING</a:t>
            </a:r>
          </a:p>
          <a:p>
            <a:pPr algn="ctr"/>
            <a:r>
              <a:rPr lang="en-ZA" b="1" dirty="0" smtClean="0"/>
              <a:t>SOUTHERN TIP OF AFRICA</a:t>
            </a:r>
          </a:p>
          <a:p>
            <a:pPr algn="ctr"/>
            <a:r>
              <a:rPr lang="en-ZA" b="1" dirty="0" smtClean="0"/>
              <a:t>CAPE AGULHAS </a:t>
            </a:r>
          </a:p>
          <a:p>
            <a:pPr algn="ctr"/>
            <a:r>
              <a:rPr lang="en-ZA" b="1" dirty="0" smtClean="0"/>
              <a:t>100km Due South</a:t>
            </a:r>
            <a:endParaRPr lang="en-ZA" b="1" dirty="0"/>
          </a:p>
        </p:txBody>
      </p:sp>
      <p:sp>
        <p:nvSpPr>
          <p:cNvPr id="4" name="TextBox 3"/>
          <p:cNvSpPr txBox="1"/>
          <p:nvPr/>
        </p:nvSpPr>
        <p:spPr>
          <a:xfrm>
            <a:off x="4283968" y="4412446"/>
            <a:ext cx="1439818" cy="276999"/>
          </a:xfrm>
          <a:prstGeom prst="rect">
            <a:avLst/>
          </a:prstGeom>
          <a:noFill/>
          <a:ln>
            <a:solidFill>
              <a:schemeClr val="tx1"/>
            </a:solidFill>
          </a:ln>
        </p:spPr>
        <p:txBody>
          <a:bodyPr wrap="none" rtlCol="0">
            <a:spAutoFit/>
          </a:bodyPr>
          <a:lstStyle/>
          <a:p>
            <a:r>
              <a:rPr lang="en-ZA" sz="1200" b="1" dirty="0" smtClean="0"/>
              <a:t>Pinot Noir Blok A18</a:t>
            </a:r>
            <a:endParaRPr lang="en-ZA" sz="1200" b="1" dirty="0"/>
          </a:p>
        </p:txBody>
      </p:sp>
      <p:sp>
        <p:nvSpPr>
          <p:cNvPr id="5" name="TextBox 4"/>
          <p:cNvSpPr txBox="1"/>
          <p:nvPr/>
        </p:nvSpPr>
        <p:spPr>
          <a:xfrm>
            <a:off x="2850726" y="6550223"/>
            <a:ext cx="2098651" cy="307777"/>
          </a:xfrm>
          <a:prstGeom prst="rect">
            <a:avLst/>
          </a:prstGeom>
          <a:noFill/>
          <a:ln>
            <a:solidFill>
              <a:schemeClr val="tx1"/>
            </a:solidFill>
          </a:ln>
        </p:spPr>
        <p:txBody>
          <a:bodyPr wrap="none" rtlCol="0">
            <a:spAutoFit/>
          </a:bodyPr>
          <a:lstStyle/>
          <a:p>
            <a:r>
              <a:rPr lang="en-ZA" sz="1400" b="1" dirty="0" smtClean="0"/>
              <a:t>Sauvignon blanc Blok A10</a:t>
            </a:r>
            <a:endParaRPr lang="en-ZA" sz="1400" b="1" dirty="0"/>
          </a:p>
        </p:txBody>
      </p:sp>
      <p:sp>
        <p:nvSpPr>
          <p:cNvPr id="6" name="TextBox 5"/>
          <p:cNvSpPr txBox="1"/>
          <p:nvPr/>
        </p:nvSpPr>
        <p:spPr>
          <a:xfrm>
            <a:off x="4283969" y="3719857"/>
            <a:ext cx="1439818" cy="276999"/>
          </a:xfrm>
          <a:prstGeom prst="rect">
            <a:avLst/>
          </a:prstGeom>
          <a:noFill/>
          <a:ln>
            <a:solidFill>
              <a:schemeClr val="tx1"/>
            </a:solidFill>
          </a:ln>
        </p:spPr>
        <p:txBody>
          <a:bodyPr wrap="square" rtlCol="0">
            <a:spAutoFit/>
          </a:bodyPr>
          <a:lstStyle/>
          <a:p>
            <a:r>
              <a:rPr lang="en-ZA" sz="1200" b="1" dirty="0" smtClean="0"/>
              <a:t>Pinotage Blok A19 </a:t>
            </a:r>
            <a:endParaRPr lang="en-ZA" sz="1200" b="1" dirty="0"/>
          </a:p>
        </p:txBody>
      </p:sp>
      <p:sp>
        <p:nvSpPr>
          <p:cNvPr id="7" name="TextBox 6"/>
          <p:cNvSpPr txBox="1"/>
          <p:nvPr/>
        </p:nvSpPr>
        <p:spPr>
          <a:xfrm>
            <a:off x="7596336" y="4271625"/>
            <a:ext cx="1469248" cy="461665"/>
          </a:xfrm>
          <a:prstGeom prst="rect">
            <a:avLst/>
          </a:prstGeom>
          <a:noFill/>
          <a:ln>
            <a:solidFill>
              <a:schemeClr val="tx1"/>
            </a:solidFill>
          </a:ln>
        </p:spPr>
        <p:txBody>
          <a:bodyPr wrap="none" rtlCol="0">
            <a:spAutoFit/>
          </a:bodyPr>
          <a:lstStyle/>
          <a:p>
            <a:r>
              <a:rPr lang="en-ZA" sz="1200" b="1" dirty="0" smtClean="0"/>
              <a:t>Cabernet Sauvignon</a:t>
            </a:r>
          </a:p>
          <a:p>
            <a:r>
              <a:rPr lang="en-ZA" sz="1200" b="1" dirty="0" smtClean="0"/>
              <a:t>Blok A9</a:t>
            </a:r>
            <a:endParaRPr lang="en-ZA" sz="1200" b="1" dirty="0"/>
          </a:p>
        </p:txBody>
      </p:sp>
    </p:spTree>
    <p:extLst>
      <p:ext uri="{BB962C8B-B14F-4D97-AF65-F5344CB8AC3E}">
        <p14:creationId xmlns:p14="http://schemas.microsoft.com/office/powerpoint/2010/main" val="313534923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26503" cy="33988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773" y="0"/>
            <a:ext cx="3772227" cy="36045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352496"/>
            <a:ext cx="3726503" cy="350550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1773" y="3284984"/>
            <a:ext cx="3772227" cy="3573016"/>
          </a:xfrm>
          <a:prstGeom prst="rect">
            <a:avLst/>
          </a:prstGeom>
        </p:spPr>
      </p:pic>
    </p:spTree>
    <p:extLst>
      <p:ext uri="{BB962C8B-B14F-4D97-AF65-F5344CB8AC3E}">
        <p14:creationId xmlns:p14="http://schemas.microsoft.com/office/powerpoint/2010/main" val="111874132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6942</TotalTime>
  <Words>306</Words>
  <Application>Microsoft Office PowerPoint</Application>
  <PresentationFormat>On-screen Show (4:3)</PresentationFormat>
  <Paragraphs>73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Colyn</dc:creator>
  <cp:lastModifiedBy>Colyn</cp:lastModifiedBy>
  <cp:revision>31</cp:revision>
  <dcterms:created xsi:type="dcterms:W3CDTF">2021-05-27T14:45:50Z</dcterms:created>
  <dcterms:modified xsi:type="dcterms:W3CDTF">2022-12-12T09:52:41Z</dcterms:modified>
</cp:coreProperties>
</file>