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332" r:id="rId3"/>
    <p:sldId id="338" r:id="rId4"/>
    <p:sldId id="348" r:id="rId5"/>
    <p:sldId id="341" r:id="rId6"/>
    <p:sldId id="352" r:id="rId7"/>
    <p:sldId id="34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791"/>
    <a:srgbClr val="132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57"/>
  </p:normalViewPr>
  <p:slideViewPr>
    <p:cSldViewPr snapToGrid="0">
      <p:cViewPr varScale="1">
        <p:scale>
          <a:sx n="104" d="100"/>
          <a:sy n="104" d="100"/>
        </p:scale>
        <p:origin x="8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4E7DB-6221-4145-ADD1-2588CEB85D2F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C45EC-F71C-BF44-9754-AC2972E3DA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95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ian kuvan paikkamerkki 1">
            <a:extLst>
              <a:ext uri="{FF2B5EF4-FFF2-40B4-BE49-F238E27FC236}">
                <a16:creationId xmlns:a16="http://schemas.microsoft.com/office/drawing/2014/main" id="{3FB88A6C-B409-DAB8-186D-C4CC0069A5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Huomautusten paikkamerkki 2">
            <a:extLst>
              <a:ext uri="{FF2B5EF4-FFF2-40B4-BE49-F238E27FC236}">
                <a16:creationId xmlns:a16="http://schemas.microsoft.com/office/drawing/2014/main" id="{82799772-7DB2-0213-C8ED-A2A2DBB487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i-FI" altLang="fi-FI">
              <a:ea typeface="ＭＳ Ｐゴシック" panose="020B0600070205080204" pitchFamily="34" charset="-128"/>
            </a:endParaRPr>
          </a:p>
        </p:txBody>
      </p:sp>
      <p:sp>
        <p:nvSpPr>
          <p:cNvPr id="24579" name="Dian numeron paikkamerkki 3">
            <a:extLst>
              <a:ext uri="{FF2B5EF4-FFF2-40B4-BE49-F238E27FC236}">
                <a16:creationId xmlns:a16="http://schemas.microsoft.com/office/drawing/2014/main" id="{9E60407B-85FE-F08A-1513-E6ECE3891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7AAB71D-0E22-7143-8AE5-AFA6EC950C9C}" type="slidenum">
              <a:rPr lang="fi-FI" altLang="fi-FI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fi-FI" altLang="fi-FI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C45EC-F71C-BF44-9754-AC2972E3DAD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37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5C45EC-F71C-BF44-9754-AC2972E3DAD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45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5DB352-F0DE-06EB-D860-F3FB73606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617F04-78BC-CCA3-F702-FF7F528DA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EE7F01-FA58-44F9-7734-C887AC756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404D6E-63E0-E494-A342-5521C6A1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7F5FA8-6611-DE77-901F-9BCB625A7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36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018E91-9AF3-373B-EB33-B329CC45B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6892E9-2F29-F3FB-9829-017238D07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84B001-BC7F-D582-C0F6-65625DDF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2918D2-25BA-0133-49D9-F87EE3A6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E14F2-D998-62D5-8668-85F483E7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676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D1460ED-A683-F58A-77F7-73A3E4C9D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D4740B-3C57-235C-AE35-F267358CB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C5B487-3A33-A6CF-020B-6821FAFF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62CD49-B302-4155-8565-02899953E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C50049-6D0C-2332-3504-F1EBA0A5C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55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AA50F-69AD-2384-1490-89306F651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1E1681-AA71-3BB4-0BD9-ABD037EB6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90D6EA-EB5B-5272-50C8-41EECC2A1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0DCF0E-4F35-6315-2B0A-8FCF0DAFF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CDE38E-0BA1-4AC8-356D-7830E7197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6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B63877-4DEB-E38A-6B53-5C5FAB00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C8337FF-DC5B-0D26-EF32-3BB143224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707481-038F-E3AF-D1ED-B711D3182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BD633E-3BC2-CADD-6F87-20C8E175C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D791E9-0418-6836-CF97-8BE32AD6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88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71AA84-47A4-8E3A-E127-91DC9FD71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AA407C-097B-0A43-5863-7B2586374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E98AED9-1921-22BD-0D0E-C08EB7007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6CE85E7-854B-EF98-47D1-BB1E6F4DD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FEE99F-0282-5347-267D-CDA41A726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166386B-7D95-2953-0160-A708C2ED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24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6ACAE5-6CE6-0EBE-FCBF-7C2E960D3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C89B57B-616D-55A2-D98E-57078051B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E38B357-4748-479F-D7D9-E061546C2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4F49991-D420-8014-DA94-1DB28AFA67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1D9986-72AD-1366-D63B-EFAE7C1A4E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7787B18-24C6-06FD-CA30-EDC3A18D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AEECE95-B09C-3A96-AB84-65FFC4E17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5515E97-C7D1-7D3D-4254-C1233B243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91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793F0D-2F35-6BDF-541D-9EB59B71D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39DC6BA-93A8-2796-C758-F0D73FE2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29C12FD-8363-EB31-ADD5-7F30DFE78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30F9BE-9F83-05F7-02BE-60775967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62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6D19142-C290-E0C1-A42E-8E1E6176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441ADDD-D6DF-1323-8011-C4041483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349FB99-7B89-759C-F115-8821BAF0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044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795D6B-BD30-4FC1-5DAB-18780A13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A80CC-6DE4-5BDE-A4A6-9E3AA8BB8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3920E48-94C0-0ABA-6CA5-C8279ECF9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C3B5C5-D76F-32A5-249B-20EE909A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FA36A2-57B4-2715-73B5-B7074D59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37CC191-8B3E-070F-FA17-9334CECAE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40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983DF9-3FC5-9A22-432B-5A500336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C7D1A10-A7E1-53DE-A39C-DAE482A643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49DCC3-059D-691A-2153-4C1B7C4A6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6168C3-22F7-623F-B44A-EF6036B2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3F2F80-6D20-7C5F-A7D7-CAAAAB6E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F7E728-7437-D855-6AA0-24B4D291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449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51177FA-FE64-22C9-D10A-D051F3C7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D7A89F-0AA9-BA3B-ADC1-EDC834EDB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F40A81-8D12-6B8C-74F1-2F7D69041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9CF3D-B34A-5A44-BAAC-B0FC91F9D9D3}" type="datetimeFigureOut">
              <a:rPr lang="fi-FI" smtClean="0"/>
              <a:t>21.10.2025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B36DE6-7E35-70CB-EA63-126EE8ECD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15654A-BBFA-6ECA-9654-686A254F20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75C8-7587-AC40-A8F4-9A73C4DA72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99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paasihteeri@vala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la.fi/varainhankinta-suomessa/hyva-hallinto-ja-eettisyy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yvatestamentti.fi" TargetMode="External"/><Relationship Id="rId2" Type="http://schemas.openxmlformats.org/officeDocument/2006/relationships/hyperlink" Target="https://www.vala.fi/ajankohtaista/tulevat-jarjestokoulutukse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D33C4181-F08E-9CFE-532C-4AF58208A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2286000"/>
            <a:ext cx="8382000" cy="3810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GB" altLang="fi-FI" sz="4000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fi-FI" altLang="fi-FI" sz="4000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Jäseneksi </a:t>
            </a:r>
            <a:r>
              <a:rPr lang="fi-FI" altLang="fi-FI" sz="4000" dirty="0" err="1">
                <a:solidFill>
                  <a:srgbClr val="132260"/>
                </a:solidFill>
                <a:ea typeface="ＭＳ Ｐゴシック" panose="020B0600070205080204" pitchFamily="34" charset="-128"/>
              </a:rPr>
              <a:t>VaLaan</a:t>
            </a:r>
            <a:r>
              <a:rPr lang="fi-FI" altLang="fi-FI" sz="4000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!</a:t>
            </a:r>
          </a:p>
          <a:p>
            <a:pPr algn="ctr" eaLnBrk="1" hangingPunct="1">
              <a:buFont typeface="Wingdings" pitchFamily="2" charset="2"/>
              <a:buNone/>
            </a:pPr>
            <a:endParaRPr lang="fi-FI" altLang="fi-FI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fi-FI" altLang="fi-FI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fi-FI" altLang="fi-FI" sz="2000" dirty="0">
                <a:solidFill>
                  <a:srgbClr val="ED8791"/>
                </a:solidFill>
                <a:ea typeface="ＭＳ Ｐゴシック" panose="020B0600070205080204" pitchFamily="34" charset="-128"/>
              </a:rPr>
              <a:t>https://www.vala.fi/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fi-FI" altLang="fi-FI" sz="2000" dirty="0">
                <a:ea typeface="ＭＳ Ｐゴシック" panose="020B0600070205080204" pitchFamily="34" charset="-128"/>
              </a:rPr>
              <a:t>Pääsihteeri Pia Tornikoski, </a:t>
            </a:r>
            <a:r>
              <a:rPr lang="fi-FI" altLang="fi-FI" sz="2000" dirty="0">
                <a:solidFill>
                  <a:srgbClr val="ED8791"/>
                </a:solidFill>
                <a:ea typeface="ＭＳ Ｐゴシック" panose="020B060007020508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paasihteeri@vala.fi</a:t>
            </a:r>
            <a:endParaRPr lang="fi-FI" altLang="fi-FI" sz="2000" dirty="0">
              <a:solidFill>
                <a:srgbClr val="ED8791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fi-FI" altLang="fi-FI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fi-FI" altLang="fi-FI" sz="4000" dirty="0">
              <a:ea typeface="ＭＳ Ｐゴシック" panose="020B0600070205080204" pitchFamily="34" charset="-128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GB" altLang="fi-FI" dirty="0">
              <a:ea typeface="ＭＳ Ｐゴシック" panose="020B0600070205080204" pitchFamily="34" charset="-128"/>
            </a:endParaRPr>
          </a:p>
        </p:txBody>
      </p:sp>
      <p:pic>
        <p:nvPicPr>
          <p:cNvPr id="15362" name="Picture 4">
            <a:extLst>
              <a:ext uri="{FF2B5EF4-FFF2-40B4-BE49-F238E27FC236}">
                <a16:creationId xmlns:a16="http://schemas.microsoft.com/office/drawing/2014/main" id="{61A7BABA-4790-6C78-89DE-E95A0F21D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020453" y="323083"/>
            <a:ext cx="4151094" cy="178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>
            <a:extLst>
              <a:ext uri="{FF2B5EF4-FFF2-40B4-BE49-F238E27FC236}">
                <a16:creationId xmlns:a16="http://schemas.microsoft.com/office/drawing/2014/main" id="{6F0A6E5C-5FFB-E0B4-645C-B0F980752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1650"/>
            <a:ext cx="9159240" cy="4721225"/>
          </a:xfrm>
        </p:spPr>
        <p:txBody>
          <a:bodyPr>
            <a:normAutofit fontScale="77500" lnSpcReduction="20000"/>
          </a:bodyPr>
          <a:lstStyle/>
          <a:p>
            <a:pPr marL="392113" lvl="1" indent="0">
              <a:buNone/>
            </a:pPr>
            <a:r>
              <a:rPr lang="fi-FI" altLang="fi-FI" dirty="0">
                <a:ea typeface="ＭＳ Ｐゴシック" panose="020B0600070205080204" pitchFamily="34" charset="-128"/>
              </a:rPr>
              <a:t>Vuonna 2004 perustettu </a:t>
            </a:r>
            <a:r>
              <a:rPr lang="fi-FI" altLang="fi-FI" b="1" dirty="0">
                <a:ea typeface="ＭＳ Ｐゴシック" panose="020B0600070205080204" pitchFamily="34" charset="-128"/>
              </a:rPr>
              <a:t>Vastuullinen Lahjoittaminen ry / </a:t>
            </a:r>
            <a:r>
              <a:rPr lang="fi-FI" altLang="fi-FI" b="1" dirty="0" err="1">
                <a:ea typeface="ＭＳ Ｐゴシック" panose="020B0600070205080204" pitchFamily="34" charset="-128"/>
              </a:rPr>
              <a:t>Ansvarsfullt</a:t>
            </a:r>
            <a:r>
              <a:rPr lang="fi-FI" altLang="fi-FI" b="1" dirty="0">
                <a:ea typeface="ＭＳ Ｐゴシック" panose="020B0600070205080204" pitchFamily="34" charset="-128"/>
              </a:rPr>
              <a:t> </a:t>
            </a:r>
            <a:r>
              <a:rPr lang="fi-FI" altLang="fi-FI" b="1" dirty="0" err="1">
                <a:ea typeface="ＭＳ Ｐゴシック" panose="020B0600070205080204" pitchFamily="34" charset="-128"/>
              </a:rPr>
              <a:t>Donerande</a:t>
            </a:r>
            <a:r>
              <a:rPr lang="fi-FI" altLang="fi-FI" b="1" dirty="0">
                <a:ea typeface="ＭＳ Ｐゴシック" panose="020B0600070205080204" pitchFamily="34" charset="-128"/>
              </a:rPr>
              <a:t> </a:t>
            </a:r>
            <a:r>
              <a:rPr lang="fi-FI" altLang="fi-FI" b="1" dirty="0" err="1">
                <a:ea typeface="ＭＳ Ｐゴシック" panose="020B0600070205080204" pitchFamily="34" charset="-128"/>
              </a:rPr>
              <a:t>rf</a:t>
            </a:r>
            <a:r>
              <a:rPr lang="fi-FI" altLang="fi-FI" b="1" dirty="0">
                <a:ea typeface="ＭＳ Ｐゴシック" panose="020B0600070205080204" pitchFamily="34" charset="-128"/>
              </a:rPr>
              <a:t> </a:t>
            </a:r>
            <a:r>
              <a:rPr lang="fi-FI" altLang="fi-FI" dirty="0">
                <a:ea typeface="ＭＳ Ｐゴシック" panose="020B0600070205080204" pitchFamily="34" charset="-128"/>
              </a:rPr>
              <a:t>on poliittisesti ja uskonnollisesti sitoutumaton yhteistyöverkosto, joka edustaa yleishyödyllisiä yhteisöjä.</a:t>
            </a:r>
          </a:p>
          <a:p>
            <a:pPr marL="392113" lvl="1" indent="0">
              <a:buNone/>
            </a:pPr>
            <a:br>
              <a:rPr lang="fi-FI" altLang="fi-FI" b="1" dirty="0">
                <a:solidFill>
                  <a:srgbClr val="132260"/>
                </a:solidFill>
                <a:ea typeface="ＭＳ Ｐゴシック" panose="020B0600070205080204" pitchFamily="34" charset="-128"/>
              </a:rPr>
            </a:br>
            <a:r>
              <a:rPr lang="fi-FI" altLang="fi-FI" b="1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MISSIO</a:t>
            </a:r>
            <a:br>
              <a:rPr lang="fi-FI" altLang="fi-FI" dirty="0">
                <a:ea typeface="ＭＳ Ｐゴシック" panose="020B0600070205080204" pitchFamily="34" charset="-128"/>
              </a:rPr>
            </a:br>
            <a:endParaRPr lang="fi-FI" altLang="fi-FI" dirty="0">
              <a:ea typeface="ＭＳ Ｐゴシック" panose="020B0600070205080204" pitchFamily="34" charset="-128"/>
            </a:endParaRPr>
          </a:p>
          <a:p>
            <a:pPr marL="392113" lvl="1" indent="0">
              <a:buNone/>
            </a:pPr>
            <a:r>
              <a:rPr lang="fi-FI" altLang="fi-FI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dirty="0">
                <a:ea typeface="ＭＳ Ｐゴシック" panose="020B0600070205080204" pitchFamily="34" charset="-128"/>
              </a:rPr>
              <a:t> määrittelee ja edistää hyvän hallinnon ja hyvän varainhankinnan periaatteita suomalaisessa yhteiskunnassa sekä auttaa jäsenjärjestöjään oppimaan yhdessä osana kansainvälistä verkostoa.</a:t>
            </a:r>
          </a:p>
          <a:p>
            <a:pPr marL="365125" indent="-255588">
              <a:buNone/>
            </a:pPr>
            <a:r>
              <a:rPr lang="fi-FI" altLang="fi-FI" sz="2400" b="1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	</a:t>
            </a:r>
            <a:br>
              <a:rPr lang="fi-FI" altLang="fi-FI" sz="2400" b="1" dirty="0">
                <a:solidFill>
                  <a:srgbClr val="132260"/>
                </a:solidFill>
                <a:ea typeface="ＭＳ Ｐゴシック" panose="020B0600070205080204" pitchFamily="34" charset="-128"/>
              </a:rPr>
            </a:br>
            <a:r>
              <a:rPr lang="fi-FI" altLang="fi-FI" sz="2400" b="1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VISIO</a:t>
            </a:r>
            <a:br>
              <a:rPr lang="fi-FI" altLang="fi-FI" sz="2400" dirty="0">
                <a:ea typeface="ＭＳ Ｐゴシック" panose="020B0600070205080204" pitchFamily="34" charset="-128"/>
              </a:rPr>
            </a:br>
            <a:br>
              <a:rPr lang="fi-FI" altLang="fi-FI" sz="2400" dirty="0">
                <a:ea typeface="ＭＳ Ｐゴシック" panose="020B0600070205080204" pitchFamily="34" charset="-128"/>
              </a:rPr>
            </a:br>
            <a:r>
              <a:rPr lang="fi-FI" altLang="fi-FI" sz="2400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sz="2400" dirty="0">
                <a:ea typeface="ＭＳ Ｐゴシック" panose="020B0600070205080204" pitchFamily="34" charset="-128"/>
              </a:rPr>
              <a:t> on varainhankintaa harjoittavien yleishyödyllisten yhteisöjen yhteistyöverkosto, jonka tavoitteena</a:t>
            </a:r>
            <a:r>
              <a:rPr lang="fi-FI" altLang="fi-FI" sz="2400" b="1" dirty="0">
                <a:ea typeface="ＭＳ Ｐゴシック" panose="020B0600070205080204" pitchFamily="34" charset="-128"/>
              </a:rPr>
              <a:t> </a:t>
            </a:r>
            <a:r>
              <a:rPr lang="fi-FI" altLang="fi-FI" sz="2400" dirty="0">
                <a:ea typeface="ＭＳ Ｐゴシック" panose="020B0600070205080204" pitchFamily="34" charset="-128"/>
              </a:rPr>
              <a:t>on, että:</a:t>
            </a:r>
            <a:br>
              <a:rPr lang="fi-FI" altLang="fi-FI" sz="2400" dirty="0">
                <a:ea typeface="ＭＳ Ｐゴシック" panose="020B0600070205080204" pitchFamily="34" charset="-128"/>
              </a:rPr>
            </a:br>
            <a:endParaRPr lang="fi-FI" altLang="fi-FI" sz="2400" dirty="0">
              <a:ea typeface="ＭＳ Ｐゴシック" panose="020B0600070205080204" pitchFamily="34" charset="-128"/>
            </a:endParaRPr>
          </a:p>
          <a:p>
            <a:pPr marL="365125" indent="-255588"/>
            <a:r>
              <a:rPr lang="fi-FI" altLang="fi-FI" sz="2400" dirty="0">
                <a:ea typeface="ＭＳ Ｐゴシック" panose="020B0600070205080204" pitchFamily="34" charset="-128"/>
              </a:rPr>
              <a:t>yleishyödylliset yhteisöt noudattavat hyvän hallinnon periaatteita</a:t>
            </a:r>
          </a:p>
          <a:p>
            <a:pPr marL="365125" indent="-255588"/>
            <a:r>
              <a:rPr lang="fi-FI" altLang="fi-FI" sz="2400" dirty="0">
                <a:ea typeface="ＭＳ Ｐゴシック" panose="020B0600070205080204" pitchFamily="34" charset="-128"/>
              </a:rPr>
              <a:t>varainhankinnan ammattikunnan osaaminen on erinomaista  </a:t>
            </a:r>
          </a:p>
          <a:p>
            <a:pPr marL="365125" indent="-255588"/>
            <a:r>
              <a:rPr lang="fi-FI" altLang="fi-FI" sz="2400" dirty="0">
                <a:ea typeface="ＭＳ Ｐゴシック" panose="020B0600070205080204" pitchFamily="34" charset="-128"/>
              </a:rPr>
              <a:t>Suomessa on kehittynyt lahjoituskulttuuri ja yhteiskunnan eri toimijoiden roolit on määritetty kestävällä ja selkeällä tavalla</a:t>
            </a:r>
            <a:endParaRPr lang="fi-FI" altLang="fi-FI" sz="4000" dirty="0">
              <a:ea typeface="ＭＳ Ｐゴシック" panose="020B0600070205080204" pitchFamily="34" charset="-128"/>
            </a:endParaRPr>
          </a:p>
          <a:p>
            <a:pPr marL="735013" lvl="1" indent="-342900"/>
            <a:endParaRPr lang="fi-FI" altLang="fi-FI" dirty="0">
              <a:ea typeface="ＭＳ Ｐゴシック" panose="020B0600070205080204" pitchFamily="34" charset="-128"/>
            </a:endParaRPr>
          </a:p>
          <a:p>
            <a:pPr marL="620713" lvl="1"/>
            <a:endParaRPr lang="en-GB" altLang="fi-FI" dirty="0">
              <a:ea typeface="ＭＳ Ｐゴシック" panose="020B0600070205080204" pitchFamily="34" charset="-128"/>
            </a:endParaRPr>
          </a:p>
          <a:p>
            <a:pPr marL="365125" indent="-255588">
              <a:buNone/>
            </a:pPr>
            <a:endParaRPr lang="en-GB" altLang="fi-FI" dirty="0">
              <a:ea typeface="ＭＳ Ｐゴシック" panose="020B0600070205080204" pitchFamily="34" charset="-128"/>
            </a:endParaRPr>
          </a:p>
          <a:p>
            <a:pPr marL="365125" indent="-255588"/>
            <a:endParaRPr lang="en-GB" altLang="fi-FI" dirty="0">
              <a:ea typeface="ＭＳ Ｐゴシック" panose="020B0600070205080204" pitchFamily="34" charset="-128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C94CDAE8-3E99-7987-54C9-A035292C0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</a:bodyPr>
          <a:lstStyle/>
          <a:p>
            <a:pPr>
              <a:defRPr/>
            </a:pP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Vastuullinen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Lahjoittaminen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ry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>
            <a:extLst>
              <a:ext uri="{FF2B5EF4-FFF2-40B4-BE49-F238E27FC236}">
                <a16:creationId xmlns:a16="http://schemas.microsoft.com/office/drawing/2014/main" id="{42C4FA9D-FB84-770E-5DD2-BC0F710A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561576" cy="4591050"/>
          </a:xfrm>
        </p:spPr>
        <p:txBody>
          <a:bodyPr>
            <a:normAutofit/>
          </a:bodyPr>
          <a:lstStyle/>
          <a:p>
            <a:pPr marL="109538" lvl="1" indent="0">
              <a:spcBef>
                <a:spcPts val="400"/>
              </a:spcBef>
              <a:buSzPct val="100000"/>
              <a:buNone/>
            </a:pPr>
            <a:r>
              <a:rPr lang="fi-FI" altLang="fi-FI" sz="1600" b="1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sz="1600" b="1" dirty="0">
                <a:ea typeface="ＭＳ Ｐゴシック" panose="020B0600070205080204" pitchFamily="34" charset="-128"/>
              </a:rPr>
              <a:t> tuottaa alan tutkimuksia ja vaikuttamis- sekä tiedotusmateriaalia jäsenjärjestöjen käyttöön</a:t>
            </a:r>
          </a:p>
          <a:p>
            <a:pPr marL="601663" lvl="2" indent="-254000">
              <a:spcBef>
                <a:spcPts val="400"/>
              </a:spcBef>
              <a:buClr>
                <a:schemeClr val="accent1"/>
              </a:buClr>
              <a:buSzPct val="100000"/>
            </a:pPr>
            <a:r>
              <a:rPr lang="fi-FI" altLang="fi-FI" sz="1600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sz="1600" dirty="0">
                <a:ea typeface="ＭＳ Ｐゴシック" panose="020B0600070205080204" pitchFamily="34" charset="-128"/>
              </a:rPr>
              <a:t> on European </a:t>
            </a:r>
            <a:r>
              <a:rPr lang="fi-FI" altLang="fi-FI" sz="1600" dirty="0" err="1">
                <a:ea typeface="ＭＳ Ｐゴシック" panose="020B0600070205080204" pitchFamily="34" charset="-128"/>
              </a:rPr>
              <a:t>Fundraising</a:t>
            </a:r>
            <a:r>
              <a:rPr lang="fi-FI" altLang="fi-FI" sz="1600" dirty="0">
                <a:ea typeface="ＭＳ Ｐゴシック" panose="020B0600070205080204" pitchFamily="34" charset="-128"/>
              </a:rPr>
              <a:t> Association </a:t>
            </a:r>
            <a:r>
              <a:rPr lang="fi-FI" altLang="fi-FI" sz="1600" dirty="0" err="1">
                <a:ea typeface="ＭＳ Ｐゴシック" panose="020B0600070205080204" pitchFamily="34" charset="-128"/>
              </a:rPr>
              <a:t>EFA:n</a:t>
            </a:r>
            <a:r>
              <a:rPr lang="fi-FI" altLang="fi-FI" sz="1600" dirty="0">
                <a:ea typeface="ＭＳ Ｐゴシック" panose="020B0600070205080204" pitchFamily="34" charset="-128"/>
              </a:rPr>
              <a:t> jäsenenä selvittämässä ja edistämässä varainhankinnan asioita EU:ssa ja kansainvälisesti. </a:t>
            </a:r>
            <a:endParaRPr lang="fi-FI" altLang="fi-FI" sz="1600" b="1" dirty="0">
              <a:ea typeface="ＭＳ Ｐゴシック" panose="020B0600070205080204" pitchFamily="34" charset="-128"/>
            </a:endParaRPr>
          </a:p>
          <a:p>
            <a:pPr marL="363538" lvl="1" indent="-254000">
              <a:spcBef>
                <a:spcPts val="400"/>
              </a:spcBef>
              <a:buSzPct val="100000"/>
            </a:pPr>
            <a:endParaRPr lang="fi-FI" altLang="fi-FI" sz="1600" b="1" dirty="0">
              <a:ea typeface="ＭＳ Ｐゴシック" panose="020B0600070205080204" pitchFamily="34" charset="-128"/>
            </a:endParaRPr>
          </a:p>
          <a:p>
            <a:pPr marL="0" indent="0">
              <a:buSzPct val="100000"/>
              <a:buNone/>
            </a:pPr>
            <a:r>
              <a:rPr lang="fi-FI" altLang="fi-FI" sz="1600" b="1" dirty="0">
                <a:ea typeface="ＭＳ Ｐゴシック" panose="020B0600070205080204" pitchFamily="34" charset="-128"/>
              </a:rPr>
              <a:t>Jäsenjärjestö viestii ja edistää omille työntekijöilleen, luottamushenkilöilleen, lahjoittajilleen ja sidosryhmilleen vastuullista varainhankintaa ja hyvää hallintoa. Materiaalia ladattavissa </a:t>
            </a:r>
            <a:r>
              <a:rPr lang="fi-FI" altLang="fi-FI" sz="1600" b="1" dirty="0">
                <a:solidFill>
                  <a:srgbClr val="ED8791"/>
                </a:solidFill>
                <a:ea typeface="ＭＳ Ｐゴシック" panose="020B0600070205080204" pitchFamily="34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https://www.vala.fi/varainhankinta-suomessa/hyva-hallinto-ja-eettisyys</a:t>
            </a:r>
            <a:r>
              <a:rPr lang="fi-FI" altLang="fi-FI" sz="1600" b="1" dirty="0">
                <a:ea typeface="ＭＳ Ｐゴシック" panose="020B0600070205080204" pitchFamily="34" charset="-128"/>
              </a:rPr>
              <a:t> </a:t>
            </a:r>
            <a:br>
              <a:rPr lang="fi-FI" altLang="fi-FI" sz="1600" b="1" dirty="0">
                <a:ea typeface="ＭＳ Ｐゴシック" panose="020B0600070205080204" pitchFamily="34" charset="-128"/>
              </a:rPr>
            </a:br>
            <a:endParaRPr lang="fi-FI" altLang="fi-FI" sz="1600" b="1" dirty="0">
              <a:ea typeface="ＭＳ Ｐゴシック" panose="020B0600070205080204" pitchFamily="34" charset="-128"/>
            </a:endParaRPr>
          </a:p>
          <a:p>
            <a:pPr marL="0" indent="0">
              <a:buSzPct val="100000"/>
              <a:buNone/>
            </a:pPr>
            <a:r>
              <a:rPr lang="fi-FI" altLang="fi-FI" sz="1600" b="1" dirty="0">
                <a:ea typeface="ＭＳ Ｐゴシック" panose="020B0600070205080204" pitchFamily="34" charset="-128"/>
              </a:rPr>
              <a:t>’Vastuullisen varainhankinnan ammatilliset arvot ja periaatteet’</a:t>
            </a:r>
          </a:p>
          <a:p>
            <a:pPr lvl="1">
              <a:buSzPct val="100000"/>
            </a:pPr>
            <a:r>
              <a:rPr lang="fi-FI" altLang="fi-FI" sz="16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1600" dirty="0">
                <a:ea typeface="ＭＳ Ｐゴシック" panose="020B0600070205080204" pitchFamily="34" charset="-128"/>
              </a:rPr>
              <a:t> suosituksissa ohjataan, kuinka järjestön tulee toteuttaa varainhankintaa ja kuinka varainhankinnan ammattia harjoitetaan Suomessa.</a:t>
            </a:r>
            <a:endParaRPr lang="fi-FI" altLang="fi-FI" sz="1600" b="1" dirty="0">
              <a:ea typeface="ＭＳ Ｐゴシック" panose="020B0600070205080204" pitchFamily="34" charset="-128"/>
            </a:endParaRPr>
          </a:p>
          <a:p>
            <a:pPr marL="0" indent="0">
              <a:buSzPct val="100000"/>
              <a:buNone/>
            </a:pPr>
            <a:r>
              <a:rPr lang="fi-FI" altLang="fi-FI" sz="1600" b="1" dirty="0">
                <a:ea typeface="ＭＳ Ｐゴシック" panose="020B0600070205080204" pitchFamily="34" charset="-128"/>
              </a:rPr>
              <a:t>’Ohjeita hyvään hallintoon - Varainhankintaa harjoittavien säätiöiden ja yhdistysten hyvästä hallintotavasta’</a:t>
            </a:r>
            <a:r>
              <a:rPr lang="fi-FI" altLang="fi-FI" sz="1600" dirty="0">
                <a:ea typeface="ＭＳ Ｐゴシック" panose="020B0600070205080204" pitchFamily="34" charset="-128"/>
              </a:rPr>
              <a:t> </a:t>
            </a:r>
          </a:p>
          <a:p>
            <a:pPr lvl="1">
              <a:buSzPct val="100000"/>
            </a:pPr>
            <a:r>
              <a:rPr lang="fi-FI" altLang="fi-FI" sz="1600" dirty="0">
                <a:ea typeface="ＭＳ Ｐゴシック" panose="020B0600070205080204" pitchFamily="34" charset="-128"/>
              </a:rPr>
              <a:t>Ohjeistukset antavat vinkkejä yhdistysten ja säätiöiden toimintaan sekä linkkejä lainsäädäntöön.</a:t>
            </a:r>
          </a:p>
          <a:p>
            <a:pPr marL="0" indent="0">
              <a:buSzPct val="100000"/>
              <a:buNone/>
            </a:pPr>
            <a:r>
              <a:rPr lang="fi-FI" altLang="fi-FI" sz="1600" b="1" dirty="0">
                <a:ea typeface="ＭＳ Ｐゴシック" panose="020B0600070205080204" pitchFamily="34" charset="-128"/>
              </a:rPr>
              <a:t>’Yleishyödyllisten yhteisöjen ja vaikuttajien väliseen yhteistyöhön sosiaalisessa mediassa –suositukset’</a:t>
            </a:r>
            <a:r>
              <a:rPr lang="fi-FI" altLang="fi-FI" sz="1600" dirty="0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buSzPct val="100000"/>
              <a:buNone/>
            </a:pPr>
            <a:r>
              <a:rPr lang="fi-FI" altLang="fi-FI" sz="1600" b="1" dirty="0">
                <a:ea typeface="ＭＳ Ｐゴシック" panose="020B0600070205080204" pitchFamily="34" charset="-128"/>
              </a:rPr>
              <a:t>’Eettisen testamenttivarainhankinnan periaatteet’</a:t>
            </a:r>
          </a:p>
          <a:p>
            <a:pPr>
              <a:lnSpc>
                <a:spcPct val="95000"/>
              </a:lnSpc>
              <a:buSzPct val="100000"/>
              <a:buFont typeface="Wingdings 3" pitchFamily="2" charset="2"/>
              <a:buNone/>
            </a:pPr>
            <a:endParaRPr lang="fi-FI" altLang="fi-FI" sz="1600" dirty="0">
              <a:ea typeface="ＭＳ Ｐゴシック" panose="020B0600070205080204" pitchFamily="34" charset="-128"/>
            </a:endParaRPr>
          </a:p>
          <a:p>
            <a:pPr>
              <a:lnSpc>
                <a:spcPct val="95000"/>
              </a:lnSpc>
              <a:buFont typeface="Arial" panose="020B0604020202020204" pitchFamily="34" charset="0"/>
              <a:buChar char="•"/>
            </a:pPr>
            <a:endParaRPr lang="fi-FI" altLang="fi-FI" sz="2400" dirty="0">
              <a:ea typeface="ＭＳ Ｐゴシック" panose="020B0600070205080204" pitchFamily="34" charset="-128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15AF5183-8EA4-0182-42EA-A1D2FB755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/>
            </a:scene3d>
          </a:bodyPr>
          <a:lstStyle/>
          <a:p>
            <a:pPr>
              <a:defRPr/>
            </a:pP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Vastuullista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varainhankintaa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ja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hyvää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hallintoa</a:t>
            </a:r>
            <a:endParaRPr lang="en-GB" b="0" dirty="0">
              <a:solidFill>
                <a:srgbClr val="13226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isällön paikkamerkki 1">
            <a:extLst>
              <a:ext uri="{FF2B5EF4-FFF2-40B4-BE49-F238E27FC236}">
                <a16:creationId xmlns:a16="http://schemas.microsoft.com/office/drawing/2014/main" id="{D95DE8E6-AA17-E6E5-C9F3-E6275047D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60" y="1739389"/>
            <a:ext cx="10009631" cy="4753486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yli 80 yleishyödyllistä yhdistystä tai säätiötä </a:t>
            </a:r>
          </a:p>
          <a:p>
            <a:pPr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satojatuhansia jäseniä</a:t>
            </a:r>
          </a:p>
          <a:p>
            <a:pPr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kymmeniätuhansia luottamushenkilöitä</a:t>
            </a:r>
          </a:p>
          <a:p>
            <a:pPr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tuhansia työntekijöitä</a:t>
            </a:r>
          </a:p>
          <a:p>
            <a:pPr>
              <a:defRPr/>
            </a:pPr>
            <a:r>
              <a:rPr lang="fi-FI" altLang="fi-FI" dirty="0">
                <a:solidFill>
                  <a:schemeClr val="accent1"/>
                </a:solidFill>
                <a:ea typeface="ＭＳ Ｐゴシック" panose="020B0600070205080204" pitchFamily="34" charset="-128"/>
              </a:rPr>
              <a:t>yli miljoonaa lahjoittajaa/tukijaa </a:t>
            </a:r>
            <a:br>
              <a:rPr lang="fi-FI" altLang="fi-FI" dirty="0">
                <a:solidFill>
                  <a:srgbClr val="ED8791"/>
                </a:solidFill>
                <a:ea typeface="ＭＳ Ｐゴシック" panose="020B0600070205080204" pitchFamily="34" charset="-128"/>
              </a:rPr>
            </a:br>
            <a:endParaRPr lang="fi-FI" altLang="fi-FI" dirty="0">
              <a:solidFill>
                <a:srgbClr val="ED8791"/>
              </a:solidFill>
              <a:ea typeface="ＭＳ Ｐゴシック" panose="020B0600070205080204" pitchFamily="34" charset="-128"/>
            </a:endParaRPr>
          </a:p>
          <a:p>
            <a:pPr marL="0" indent="0" algn="ctr">
              <a:buNone/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Jäsenjärjestö voi hyödyntää jäsenyyttä viestinnässään ja markkinoinnissaan</a:t>
            </a:r>
          </a:p>
          <a:p>
            <a:pPr>
              <a:defRPr/>
            </a:pPr>
            <a:endParaRPr lang="fi-FI" altLang="fi-FI" dirty="0">
              <a:solidFill>
                <a:srgbClr val="ED8791"/>
              </a:solidFill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fi-FI" altLang="fi-FI" dirty="0">
              <a:solidFill>
                <a:srgbClr val="ED8791"/>
              </a:solidFill>
              <a:ea typeface="ＭＳ Ｐゴシック" panose="020B0600070205080204" pitchFamily="34" charset="-128"/>
            </a:endParaRPr>
          </a:p>
          <a:p>
            <a:pPr lvl="1">
              <a:buFont typeface="Verdana" panose="020B0604030504040204" pitchFamily="34" charset="0"/>
              <a:buNone/>
              <a:defRPr/>
            </a:pPr>
            <a:endParaRPr lang="fi-FI" altLang="fi-FI" dirty="0">
              <a:ea typeface="ＭＳ Ｐゴシック" panose="020B0600070205080204" pitchFamily="34" charset="-128"/>
            </a:endParaRPr>
          </a:p>
          <a:p>
            <a:pPr lvl="1">
              <a:buFont typeface="Verdana" panose="020B0604030504040204" pitchFamily="34" charset="0"/>
              <a:buNone/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	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E683C652-CF03-63D7-10C2-898EBC7C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</a:bodyPr>
          <a:lstStyle/>
          <a:p>
            <a:pPr>
              <a:defRPr/>
            </a:pPr>
            <a:r>
              <a:rPr lang="fi-FI" b="0" dirty="0">
                <a:solidFill>
                  <a:srgbClr val="132260"/>
                </a:solidFill>
              </a:rPr>
              <a:t>Jäsenemme edustavat</a:t>
            </a:r>
          </a:p>
        </p:txBody>
      </p:sp>
      <p:pic>
        <p:nvPicPr>
          <p:cNvPr id="16387" name="Picture 4">
            <a:extLst>
              <a:ext uri="{FF2B5EF4-FFF2-40B4-BE49-F238E27FC236}">
                <a16:creationId xmlns:a16="http://schemas.microsoft.com/office/drawing/2014/main" id="{3066C179-C382-7F77-CDB4-C47E1E4D1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754273" y="4817925"/>
            <a:ext cx="3600498" cy="1549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" descr="A blue and white logo&#10;&#10;Description automatically generated">
            <a:extLst>
              <a:ext uri="{FF2B5EF4-FFF2-40B4-BE49-F238E27FC236}">
                <a16:creationId xmlns:a16="http://schemas.microsoft.com/office/drawing/2014/main" id="{057396C3-9AB0-E6EE-EEB9-C35231C0BA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173" y="4817925"/>
            <a:ext cx="3600499" cy="15490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DD936D77-2D2B-F2ED-C5B7-A394CFF28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828800"/>
            <a:ext cx="8382000" cy="4267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4000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KENELLE?</a:t>
            </a:r>
            <a:endParaRPr lang="fi-FI" altLang="fi-FI" dirty="0">
              <a:solidFill>
                <a:srgbClr val="132260"/>
              </a:solidFill>
              <a:ea typeface="ＭＳ Ｐゴシック" panose="020B0600070205080204" pitchFamily="34" charset="-128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fi-FI" sz="1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>
                <a:ea typeface="ＭＳ Ｐゴシック" panose="020B0600070205080204" pitchFamily="34" charset="-128"/>
              </a:rPr>
              <a:t>	</a:t>
            </a:r>
            <a:r>
              <a:rPr lang="fi-FI" altLang="fi-FI" sz="1800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sz="1800" dirty="0">
                <a:ea typeface="ＭＳ Ｐゴシック" panose="020B0600070205080204" pitchFamily="34" charset="-128"/>
              </a:rPr>
              <a:t> ry:n jäseninä voivat olla kaikki yhdistyksen sääntöihin sitoutuneet oikeuskelpoiset yhdistykset ja säätiöt, joille varainhankinta on merkittävää järjestön toiminnan tavoitteiden toteutumisen kannalta. Jäseniä voivat olla suomalaiset yhteisöt, jotka: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ovat olleet yhdistys- tai säätiörekisteröityjä vähintään kaksi vuotta (tai 2 tilikautta),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edistävät yleishyödyllistä toimintaa tai kohteita,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harjoittavat ammattimaista varainhankintaa, ja joiden talous sekä varainhankinta on hyvässä kunnossa,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haluavat edistää varainhankinnan avoimuutta ja luotettavuutta.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fi-FI" sz="1800" dirty="0">
              <a:ea typeface="ＭＳ Ｐゴシック" panose="020B0600070205080204" pitchFamily="34" charset="-128"/>
            </a:endParaRPr>
          </a:p>
        </p:txBody>
      </p:sp>
      <p:pic>
        <p:nvPicPr>
          <p:cNvPr id="21506" name="Picture 4">
            <a:extLst>
              <a:ext uri="{FF2B5EF4-FFF2-40B4-BE49-F238E27FC236}">
                <a16:creationId xmlns:a16="http://schemas.microsoft.com/office/drawing/2014/main" id="{7AAE1E6F-F0E0-AA8B-2FEC-77F658DAB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613480" y="465959"/>
            <a:ext cx="2965039" cy="1275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>
            <a:extLst>
              <a:ext uri="{FF2B5EF4-FFF2-40B4-BE49-F238E27FC236}">
                <a16:creationId xmlns:a16="http://schemas.microsoft.com/office/drawing/2014/main" id="{E3934BAB-815B-8479-F1B9-02B017C04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828800"/>
            <a:ext cx="8382000" cy="42672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4000" dirty="0">
                <a:solidFill>
                  <a:srgbClr val="132260"/>
                </a:solidFill>
                <a:ea typeface="ＭＳ Ｐゴシック" panose="020B0600070205080204" pitchFamily="34" charset="-128"/>
              </a:rPr>
              <a:t>KENELLE?</a:t>
            </a:r>
            <a:endParaRPr lang="fi-FI" altLang="fi-FI" dirty="0">
              <a:solidFill>
                <a:srgbClr val="13226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>
                <a:ea typeface="ＭＳ Ｐゴシック" panose="020B0600070205080204" pitchFamily="34" charset="-128"/>
              </a:rPr>
              <a:t>	</a:t>
            </a:r>
            <a:r>
              <a:rPr lang="fi-FI" altLang="fi-FI" sz="18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1800" dirty="0">
                <a:ea typeface="ＭＳ Ｐゴシック" panose="020B0600070205080204" pitchFamily="34" charset="-128"/>
              </a:rPr>
              <a:t> hallitus päättää jäseneksi hyväksymisestä sekä jäsenen erottamisesta. </a:t>
            </a:r>
            <a:br>
              <a:rPr lang="fi-FI" altLang="fi-FI" sz="1800" dirty="0">
                <a:ea typeface="ＭＳ Ｐゴシック" panose="020B0600070205080204" pitchFamily="34" charset="-128"/>
              </a:rPr>
            </a:br>
            <a:r>
              <a:rPr lang="fi-FI" altLang="fi-FI" sz="1800" dirty="0" err="1">
                <a:ea typeface="ＭＳ Ｐゴシック" panose="020B0600070205080204" pitchFamily="34" charset="-128"/>
              </a:rPr>
              <a:t>VaLa</a:t>
            </a:r>
            <a:r>
              <a:rPr lang="fi-FI" altLang="fi-FI" sz="1800" dirty="0">
                <a:ea typeface="ＭＳ Ｐゴシック" panose="020B0600070205080204" pitchFamily="34" charset="-128"/>
              </a:rPr>
              <a:t> edellyttää jäseniltään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sitoutumista </a:t>
            </a:r>
            <a:r>
              <a:rPr lang="fi-FI" altLang="fi-FI" sz="18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1800" dirty="0">
                <a:ea typeface="ＭＳ Ｐゴシック" panose="020B0600070205080204" pitchFamily="34" charset="-128"/>
              </a:rPr>
              <a:t> sääntöihin ja niissä mainittuihin velvoitteisiin,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>
                <a:ea typeface="ＭＳ Ｐゴシック" panose="020B0600070205080204" pitchFamily="34" charset="-128"/>
              </a:rPr>
              <a:t>vastuullisen varainhankinnan arvojen ja periaatteiden edistämistä ja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fi-FI" altLang="fi-FI" sz="18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1800" dirty="0">
                <a:ea typeface="ＭＳ Ｐゴシック" panose="020B0600070205080204" pitchFamily="34" charset="-128"/>
              </a:rPr>
              <a:t> viimeisimmässä syyskokouksessa hyväksytyn strategian ja toimintasuunnitelman mukaisten tavoitteiden edistämistä.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altLang="fi-FI" sz="1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altLang="fi-FI" sz="1800" dirty="0">
                <a:ea typeface="ＭＳ Ｐゴシック" panose="020B0600070205080204" pitchFamily="34" charset="-128"/>
              </a:rPr>
              <a:t>	</a:t>
            </a:r>
            <a:r>
              <a:rPr lang="fi-FI" altLang="fi-FI" sz="1800" i="1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1800" i="1" dirty="0">
                <a:ea typeface="ＭＳ Ｐゴシック" panose="020B0600070205080204" pitchFamily="34" charset="-128"/>
              </a:rPr>
              <a:t> ja sen jäsenyhteisöjen toiminnan tulee olla lainmukaista ja asiallista sekä huomioida kunnioitus, yhdenvertaisuus ja syrjimättömyys ammattiryhmää, työyhteisöä sekä lahjoittajia ja edunsaajia kohtaan. </a:t>
            </a:r>
            <a:br>
              <a:rPr lang="fi-FI" altLang="fi-FI" sz="1800" i="1" dirty="0">
                <a:ea typeface="ＭＳ Ｐゴシック" panose="020B0600070205080204" pitchFamily="34" charset="-128"/>
              </a:rPr>
            </a:br>
            <a:r>
              <a:rPr lang="fi-FI" altLang="fi-FI" sz="1800" i="1" dirty="0">
                <a:ea typeface="ＭＳ Ｐゴシック" panose="020B0600070205080204" pitchFamily="34" charset="-128"/>
              </a:rPr>
              <a:t>Yhteisöjen on huomioitava toiminnassaan, etteivät ne loukkaa yksilöiden perustuslaillisia oikeuksia tai muutoin aseta ihmisiä eriarvoiseen asemaan ilman hyväksyttävää syytä.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fi-FI" sz="1800" dirty="0">
              <a:ea typeface="ＭＳ Ｐゴシック" panose="020B0600070205080204" pitchFamily="34" charset="-128"/>
            </a:endParaRPr>
          </a:p>
        </p:txBody>
      </p:sp>
      <p:pic>
        <p:nvPicPr>
          <p:cNvPr id="22530" name="Picture 4">
            <a:extLst>
              <a:ext uri="{FF2B5EF4-FFF2-40B4-BE49-F238E27FC236}">
                <a16:creationId xmlns:a16="http://schemas.microsoft.com/office/drawing/2014/main" id="{3ADF9C8C-806F-3BAD-0940-FE76FE53C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4668633" y="475791"/>
            <a:ext cx="2854733" cy="122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E54FAFC0-ABD9-B7D9-DFF3-0124E903C3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53845" y="1325562"/>
            <a:ext cx="898345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fi-FI" altLang="fi-FI" sz="1400" dirty="0">
              <a:ea typeface="ＭＳ Ｐゴシック" panose="020B0600070205080204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defRPr/>
            </a:pPr>
            <a:r>
              <a:rPr lang="fi-FI" altLang="fi-FI" sz="2000" dirty="0">
                <a:ea typeface="ＭＳ Ｐゴシック" panose="020B0600070205080204" pitchFamily="34" charset="-128"/>
              </a:rPr>
              <a:t>Ajankohtaista tietoa varainhankinnasta ja järjestöjen toimintaympäristöstä – uutiskirje jäsenille kerran kuukaudessa</a:t>
            </a:r>
            <a:br>
              <a:rPr lang="fi-FI" altLang="fi-FI" sz="2000" dirty="0">
                <a:ea typeface="ＭＳ Ｐゴシック" panose="020B0600070205080204" pitchFamily="34" charset="-128"/>
              </a:rPr>
            </a:br>
            <a:endParaRPr lang="fi-FI" altLang="fi-FI" sz="2000" dirty="0">
              <a:ea typeface="ＭＳ Ｐゴシック" panose="020B0600070205080204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defRPr/>
            </a:pPr>
            <a:r>
              <a:rPr lang="fi-FI" altLang="fi-FI" sz="2000" dirty="0">
                <a:ea typeface="ＭＳ Ｐゴシック" panose="020B0600070205080204" pitchFamily="34" charset="-128"/>
              </a:rPr>
              <a:t>Laadukkaat koulutustilaisuudet eri toimijoille: </a:t>
            </a:r>
            <a:r>
              <a:rPr lang="fi-FI" altLang="fi-FI" sz="2000" dirty="0">
                <a:solidFill>
                  <a:srgbClr val="ED8791"/>
                </a:solidFill>
                <a:ea typeface="ＭＳ Ｐゴシック" panose="020B060007020508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https://www.vala.fi/ajankohtaista/tulevat-jarjestokoulutukset</a:t>
            </a:r>
            <a:r>
              <a:rPr lang="fi-FI" altLang="fi-FI" sz="2000" dirty="0">
                <a:solidFill>
                  <a:srgbClr val="ED8791"/>
                </a:solidFill>
                <a:ea typeface="ＭＳ Ｐゴシック" panose="020B0600070205080204" pitchFamily="34" charset="-128"/>
              </a:rPr>
              <a:t> </a:t>
            </a:r>
          </a:p>
          <a:p>
            <a:pPr marL="822325" lvl="2" indent="-255588">
              <a:defRPr/>
            </a:pPr>
            <a:r>
              <a:rPr lang="fi-FI" altLang="fi-FI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dirty="0">
                <a:ea typeface="ＭＳ Ｐゴシック" panose="020B0600070205080204" pitchFamily="34" charset="-128"/>
              </a:rPr>
              <a:t> jäsentilaisuudet ja koulutukset maksutta tai jäsenhintaan</a:t>
            </a:r>
          </a:p>
          <a:p>
            <a:pPr marL="822325" lvl="2" indent="-255588">
              <a:defRPr/>
            </a:pPr>
            <a:r>
              <a:rPr lang="fi-FI" altLang="fi-FI" dirty="0" err="1">
                <a:ea typeface="ＭＳ Ｐゴシック" panose="020B0600070205080204" pitchFamily="34" charset="-128"/>
              </a:rPr>
              <a:t>EFA:n</a:t>
            </a:r>
            <a:r>
              <a:rPr lang="fi-FI" altLang="fi-FI" dirty="0">
                <a:ea typeface="ＭＳ Ｐゴシック" panose="020B0600070205080204" pitchFamily="34" charset="-128"/>
              </a:rPr>
              <a:t> jäsenten koulutukset Euroopassa jäsenhintaan</a:t>
            </a:r>
            <a:br>
              <a:rPr lang="fi-FI" altLang="fi-FI" dirty="0">
                <a:ea typeface="ＭＳ Ｐゴシック" panose="020B0600070205080204" pitchFamily="34" charset="-128"/>
              </a:rPr>
            </a:br>
            <a:endParaRPr lang="fi-FI" altLang="fi-FI" dirty="0">
              <a:ea typeface="ＭＳ Ｐゴシック" panose="020B0600070205080204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defRPr/>
            </a:pPr>
            <a:r>
              <a:rPr lang="fi-FI" altLang="fi-FI" sz="20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2000" dirty="0">
                <a:ea typeface="ＭＳ Ｐゴシック" panose="020B0600070205080204" pitchFamily="34" charset="-128"/>
              </a:rPr>
              <a:t> yhteistyökumppaneiden verkosto</a:t>
            </a:r>
          </a:p>
          <a:p>
            <a:pPr lvl="2">
              <a:spcBef>
                <a:spcPts val="400"/>
              </a:spcBef>
              <a:buSzPct val="68000"/>
              <a:defRPr/>
            </a:pPr>
            <a:r>
              <a:rPr lang="fi-FI" altLang="fi-FI" dirty="0" err="1">
                <a:ea typeface="ＭＳ Ｐゴシック" panose="020B0600070205080204" pitchFamily="34" charset="-128"/>
              </a:rPr>
              <a:t>Adoveo</a:t>
            </a:r>
            <a:r>
              <a:rPr lang="fi-FI" altLang="fi-FI" dirty="0">
                <a:ea typeface="ＭＳ Ｐゴシック" panose="020B0600070205080204" pitchFamily="34" charset="-128"/>
              </a:rPr>
              <a:t>, Asiakastieto, </a:t>
            </a:r>
            <a:r>
              <a:rPr lang="fi-FI" altLang="fi-FI" dirty="0" err="1">
                <a:ea typeface="ＭＳ Ｐゴシック" panose="020B0600070205080204" pitchFamily="34" charset="-128"/>
              </a:rPr>
              <a:t>BetterNow</a:t>
            </a:r>
            <a:r>
              <a:rPr lang="fi-FI" altLang="fi-FI" dirty="0">
                <a:ea typeface="ＭＳ Ｐゴシック" panose="020B0600070205080204" pitchFamily="34" charset="-128"/>
              </a:rPr>
              <a:t>, </a:t>
            </a:r>
            <a:r>
              <a:rPr lang="fi-FI" altLang="fi-FI" dirty="0" err="1">
                <a:ea typeface="ＭＳ Ｐゴシック" panose="020B0600070205080204" pitchFamily="34" charset="-128"/>
              </a:rPr>
              <a:t>Gainer</a:t>
            </a:r>
            <a:r>
              <a:rPr lang="fi-FI" altLang="fi-FI" dirty="0">
                <a:ea typeface="ＭＳ Ｐゴシック" panose="020B0600070205080204" pitchFamily="34" charset="-128"/>
              </a:rPr>
              <a:t>, </a:t>
            </a:r>
            <a:r>
              <a:rPr lang="fi-FI" altLang="fi-FI" dirty="0" err="1">
                <a:ea typeface="ＭＳ Ｐゴシック" panose="020B0600070205080204" pitchFamily="34" charset="-128"/>
              </a:rPr>
              <a:t>iRaiser</a:t>
            </a:r>
            <a:r>
              <a:rPr lang="fi-FI" altLang="fi-FI" dirty="0">
                <a:ea typeface="ＭＳ Ｐゴシック" panose="020B0600070205080204" pitchFamily="34" charset="-128"/>
              </a:rPr>
              <a:t>, Suomen Kansanterveysyhdistys – Varainhankintapalvelut, Tietopiiri ja </a:t>
            </a:r>
            <a:r>
              <a:rPr lang="fi-FI" altLang="fi-FI" dirty="0" err="1">
                <a:ea typeface="ＭＳ Ｐゴシック" panose="020B0600070205080204" pitchFamily="34" charset="-128"/>
              </a:rPr>
              <a:t>Vipps</a:t>
            </a:r>
            <a:r>
              <a:rPr lang="fi-FI" altLang="fi-FI" dirty="0">
                <a:ea typeface="ＭＳ Ｐゴシック" panose="020B0600070205080204" pitchFamily="34" charset="-128"/>
              </a:rPr>
              <a:t> </a:t>
            </a:r>
            <a:r>
              <a:rPr lang="fi-FI" altLang="fi-FI" dirty="0" err="1">
                <a:ea typeface="ＭＳ Ｐゴシック" panose="020B0600070205080204" pitchFamily="34" charset="-128"/>
              </a:rPr>
              <a:t>MobilePay</a:t>
            </a:r>
            <a:endParaRPr lang="fi-FI" altLang="fi-FI" dirty="0">
              <a:ea typeface="ＭＳ Ｐゴシック" panose="020B0600070205080204" pitchFamily="34" charset="-128"/>
            </a:endParaRPr>
          </a:p>
          <a:p>
            <a:pPr lvl="2">
              <a:spcBef>
                <a:spcPts val="400"/>
              </a:spcBef>
              <a:buSzPct val="68000"/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Meta for </a:t>
            </a:r>
            <a:r>
              <a:rPr lang="fi-FI" altLang="fi-FI" dirty="0" err="1">
                <a:ea typeface="ＭＳ Ｐゴシック" panose="020B0600070205080204" pitchFamily="34" charset="-128"/>
              </a:rPr>
              <a:t>Government</a:t>
            </a:r>
            <a:r>
              <a:rPr lang="fi-FI" altLang="fi-FI" dirty="0">
                <a:ea typeface="ＭＳ Ｐゴシック" panose="020B0600070205080204" pitchFamily="34" charset="-128"/>
              </a:rPr>
              <a:t> and </a:t>
            </a:r>
            <a:r>
              <a:rPr lang="fi-FI" altLang="fi-FI" dirty="0" err="1">
                <a:ea typeface="ＭＳ Ｐゴシック" panose="020B0600070205080204" pitchFamily="34" charset="-128"/>
              </a:rPr>
              <a:t>Nonprofits</a:t>
            </a:r>
            <a:r>
              <a:rPr lang="fi-FI" altLang="fi-FI" dirty="0">
                <a:ea typeface="ＭＳ Ｐゴシック" panose="020B0600070205080204" pitchFamily="34" charset="-128"/>
              </a:rPr>
              <a:t>, Google for </a:t>
            </a:r>
            <a:r>
              <a:rPr lang="fi-FI" altLang="fi-FI" dirty="0" err="1">
                <a:ea typeface="ＭＳ Ｐゴシック" panose="020B0600070205080204" pitchFamily="34" charset="-128"/>
              </a:rPr>
              <a:t>Nonprofits</a:t>
            </a:r>
            <a:r>
              <a:rPr lang="fi-FI" altLang="fi-FI" dirty="0">
                <a:ea typeface="ＭＳ Ｐゴシック" panose="020B0600070205080204" pitchFamily="34" charset="-128"/>
              </a:rPr>
              <a:t> ja </a:t>
            </a:r>
            <a:r>
              <a:rPr lang="fi-FI" altLang="fi-FI" dirty="0" err="1">
                <a:ea typeface="ＭＳ Ｐゴシック" panose="020B0600070205080204" pitchFamily="34" charset="-128"/>
              </a:rPr>
              <a:t>PwC</a:t>
            </a:r>
            <a:endParaRPr lang="fi-FI" altLang="fi-FI" dirty="0">
              <a:ea typeface="ＭＳ Ｐゴシック" panose="020B0600070205080204" pitchFamily="34" charset="-128"/>
            </a:endParaRPr>
          </a:p>
          <a:p>
            <a:pPr marL="630237" lvl="2" indent="0">
              <a:spcBef>
                <a:spcPts val="400"/>
              </a:spcBef>
              <a:buSzPct val="68000"/>
              <a:buNone/>
              <a:defRPr/>
            </a:pPr>
            <a:endParaRPr lang="fi-FI" altLang="fi-FI" dirty="0">
              <a:ea typeface="ＭＳ Ｐゴシック" panose="020B0600070205080204" pitchFamily="34" charset="-128"/>
            </a:endParaRPr>
          </a:p>
          <a:p>
            <a:pPr marL="365125" lvl="1" indent="-255588">
              <a:spcBef>
                <a:spcPts val="400"/>
              </a:spcBef>
              <a:buSzPct val="68000"/>
              <a:defRPr/>
            </a:pPr>
            <a:r>
              <a:rPr lang="fi-FI" altLang="fi-FI" sz="2000" dirty="0">
                <a:ea typeface="ＭＳ Ｐゴシック" panose="020B0600070205080204" pitchFamily="34" charset="-128"/>
              </a:rPr>
              <a:t>Mahdollisuus olla mukana </a:t>
            </a:r>
            <a:r>
              <a:rPr lang="fi-FI" altLang="fi-FI" sz="2000" dirty="0" err="1">
                <a:ea typeface="ＭＳ Ｐゴシック" panose="020B0600070205080204" pitchFamily="34" charset="-128"/>
              </a:rPr>
              <a:t>VaLan</a:t>
            </a:r>
            <a:r>
              <a:rPr lang="fi-FI" altLang="fi-FI" sz="2000" dirty="0">
                <a:ea typeface="ＭＳ Ｐゴシック" panose="020B0600070205080204" pitchFamily="34" charset="-128"/>
              </a:rPr>
              <a:t> jäsenten yhteisessä testamenttilahjoittamista edistävässä viestintäkampanjassa</a:t>
            </a:r>
          </a:p>
          <a:p>
            <a:pPr lvl="2">
              <a:spcBef>
                <a:spcPts val="400"/>
              </a:spcBef>
              <a:buSzPct val="68000"/>
              <a:defRPr/>
            </a:pPr>
            <a:r>
              <a:rPr lang="fi-FI" altLang="fi-FI" dirty="0">
                <a:ea typeface="ＭＳ Ｐゴシック" panose="020B0600070205080204" pitchFamily="34" charset="-128"/>
              </a:rPr>
              <a:t>Tiedustelut Hyvä testamentti –verkostosta: </a:t>
            </a:r>
            <a:r>
              <a:rPr lang="fi-FI" altLang="fi-FI" dirty="0">
                <a:solidFill>
                  <a:srgbClr val="ED8791"/>
                </a:solidFill>
                <a:ea typeface="ＭＳ Ｐゴシック" panose="020B0600070205080204" pitchFamily="34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info@hyvatestamentti.fi</a:t>
            </a:r>
            <a:r>
              <a:rPr lang="fi-FI" altLang="fi-FI" dirty="0">
                <a:solidFill>
                  <a:srgbClr val="ED8791"/>
                </a:solidFill>
                <a:ea typeface="ＭＳ Ｐゴシック" panose="020B0600070205080204" pitchFamily="34" charset="-128"/>
              </a:rPr>
              <a:t> </a:t>
            </a:r>
            <a:endParaRPr lang="fi-FI" altLang="fi-FI" dirty="0">
              <a:ea typeface="ＭＳ Ｐゴシック" panose="020B0600070205080204" pitchFamily="34" charset="-128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23E99449-E487-860C-D9AA-D7A6C902A0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3845" y="274638"/>
            <a:ext cx="9556955" cy="868362"/>
          </a:xfrm>
        </p:spPr>
        <p:txBody>
          <a:bodyPr>
            <a:scene3d>
              <a:camera prst="orthographicFront"/>
              <a:lightRig rig="soft" dir="t"/>
            </a:scene3d>
          </a:bodyPr>
          <a:lstStyle/>
          <a:p>
            <a:pPr>
              <a:defRPr/>
            </a:pP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Jäsenjärjestön</a:t>
            </a:r>
            <a:r>
              <a:rPr lang="en-GB" b="0" dirty="0">
                <a:solidFill>
                  <a:srgbClr val="132260"/>
                </a:solidFill>
                <a:ea typeface="+mj-ea"/>
                <a:cs typeface="+mj-cs"/>
              </a:rPr>
              <a:t> </a:t>
            </a:r>
            <a:r>
              <a:rPr lang="en-GB" b="0" dirty="0" err="1">
                <a:solidFill>
                  <a:srgbClr val="132260"/>
                </a:solidFill>
                <a:ea typeface="+mj-ea"/>
                <a:cs typeface="+mj-cs"/>
              </a:rPr>
              <a:t>etuja</a:t>
            </a:r>
            <a:endParaRPr lang="en-GB" b="0" dirty="0">
              <a:solidFill>
                <a:srgbClr val="132260"/>
              </a:solidFill>
              <a:ea typeface="+mj-ea"/>
              <a:cs typeface="+mj-cs"/>
            </a:endParaRPr>
          </a:p>
        </p:txBody>
      </p:sp>
      <p:pic>
        <p:nvPicPr>
          <p:cNvPr id="3" name="Kuva 2" descr="Kuva, joka sisältää kohteen teksti, Fontti, kuvakaappaus, logo&#10;&#10;Kuvaus luotu automaattisesti">
            <a:extLst>
              <a:ext uri="{FF2B5EF4-FFF2-40B4-BE49-F238E27FC236}">
                <a16:creationId xmlns:a16="http://schemas.microsoft.com/office/drawing/2014/main" id="{D5871F0F-CD02-6131-E76C-745E61635B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7152" y="3954462"/>
            <a:ext cx="2926080" cy="125511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539</Words>
  <Application>Microsoft Macintosh PowerPoint</Application>
  <PresentationFormat>Laajakuva</PresentationFormat>
  <Paragraphs>68</Paragraphs>
  <Slides>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Verdana</vt:lpstr>
      <vt:lpstr>Wingdings</vt:lpstr>
      <vt:lpstr>Wingdings 3</vt:lpstr>
      <vt:lpstr>Office-teema</vt:lpstr>
      <vt:lpstr>PowerPoint-esitys</vt:lpstr>
      <vt:lpstr>Vastuullinen Lahjoittaminen ry </vt:lpstr>
      <vt:lpstr>Vastuullista varainhankintaa ja hyvää hallintoa</vt:lpstr>
      <vt:lpstr>Jäsenemme edustavat</vt:lpstr>
      <vt:lpstr>PowerPoint-esitys</vt:lpstr>
      <vt:lpstr>PowerPoint-esitys</vt:lpstr>
      <vt:lpstr>Jäsenjärjestön etuja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Pia Tornikoski</dc:creator>
  <cp:lastModifiedBy>Matleena Tornikoski</cp:lastModifiedBy>
  <cp:revision>11</cp:revision>
  <dcterms:created xsi:type="dcterms:W3CDTF">2023-05-15T14:12:10Z</dcterms:created>
  <dcterms:modified xsi:type="dcterms:W3CDTF">2025-10-21T05:32:01Z</dcterms:modified>
</cp:coreProperties>
</file>