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8" r:id="rId3"/>
    <p:sldId id="291" r:id="rId4"/>
    <p:sldId id="289" r:id="rId5"/>
    <p:sldId id="294" r:id="rId6"/>
    <p:sldId id="363" r:id="rId7"/>
    <p:sldId id="364" r:id="rId8"/>
    <p:sldId id="365" r:id="rId9"/>
    <p:sldId id="374" r:id="rId10"/>
    <p:sldId id="362" r:id="rId11"/>
    <p:sldId id="301" r:id="rId12"/>
    <p:sldId id="300" r:id="rId13"/>
    <p:sldId id="298" r:id="rId14"/>
    <p:sldId id="359" r:id="rId15"/>
    <p:sldId id="372" r:id="rId16"/>
    <p:sldId id="264" r:id="rId17"/>
    <p:sldId id="278" r:id="rId18"/>
    <p:sldId id="3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snapToObjects="1">
      <p:cViewPr varScale="1">
        <p:scale>
          <a:sx n="105" d="100"/>
          <a:sy n="105" d="100"/>
        </p:scale>
        <p:origin x="798" y="96"/>
      </p:cViewPr>
      <p:guideLst/>
    </p:cSldViewPr>
  </p:slideViewPr>
  <p:outlineViewPr>
    <p:cViewPr>
      <p:scale>
        <a:sx n="33" d="100"/>
        <a:sy n="33" d="100"/>
      </p:scale>
      <p:origin x="0" y="-9468"/>
    </p:cViewPr>
  </p:outlineViewPr>
  <p:notesTextViewPr>
    <p:cViewPr>
      <p:scale>
        <a:sx n="1" d="1"/>
        <a:sy n="1" d="1"/>
      </p:scale>
      <p:origin x="0" y="0"/>
    </p:cViewPr>
  </p:notesTextViewPr>
  <p:sorterViewPr>
    <p:cViewPr>
      <p:scale>
        <a:sx n="100" d="100"/>
        <a:sy n="100" d="100"/>
      </p:scale>
      <p:origin x="0" y="-7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v>Omistussuhteet</c:v>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678-4BB6-A657-693926860FB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678-4BB6-A657-693926860FB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i-FI"/>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Taul1!$D$4:$D$5</c:f>
              <c:strCache>
                <c:ptCount val="2"/>
                <c:pt idx="0">
                  <c:v>Euran kunta </c:v>
                </c:pt>
                <c:pt idx="1">
                  <c:v>Jujo Thermal Oy</c:v>
                </c:pt>
              </c:strCache>
            </c:strRef>
          </c:cat>
          <c:val>
            <c:numRef>
              <c:f>Taul1!$F$4:$F$5</c:f>
              <c:numCache>
                <c:formatCode>0%</c:formatCode>
                <c:ptCount val="2"/>
                <c:pt idx="0">
                  <c:v>0.7</c:v>
                </c:pt>
                <c:pt idx="1">
                  <c:v>0.3</c:v>
                </c:pt>
              </c:numCache>
            </c:numRef>
          </c:val>
          <c:extLst>
            <c:ext xmlns:c16="http://schemas.microsoft.com/office/drawing/2014/chart" uri="{C3380CC4-5D6E-409C-BE32-E72D297353CC}">
              <c16:uniqueId val="{00000004-C678-4BB6-A657-693926860FB6}"/>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0411F-5C18-5B4A-8979-D149CA002841}" type="datetimeFigureOut">
              <a:rPr lang="en-US" smtClean="0"/>
              <a:t>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EC57A-20C4-AB42-921D-408724D895D2}" type="slidenum">
              <a:rPr lang="en-US" smtClean="0"/>
              <a:t>‹#›</a:t>
            </a:fld>
            <a:endParaRPr lang="en-US" dirty="0"/>
          </a:p>
        </p:txBody>
      </p:sp>
    </p:spTree>
    <p:extLst>
      <p:ext uri="{BB962C8B-B14F-4D97-AF65-F5344CB8AC3E}">
        <p14:creationId xmlns:p14="http://schemas.microsoft.com/office/powerpoint/2010/main" val="210878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EC57A-20C4-AB42-921D-408724D895D2}" type="slidenum">
              <a:rPr lang="en-US" smtClean="0"/>
              <a:t>1</a:t>
            </a:fld>
            <a:endParaRPr lang="en-US" dirty="0"/>
          </a:p>
        </p:txBody>
      </p:sp>
    </p:spTree>
    <p:extLst>
      <p:ext uri="{BB962C8B-B14F-4D97-AF65-F5344CB8AC3E}">
        <p14:creationId xmlns:p14="http://schemas.microsoft.com/office/powerpoint/2010/main" val="27967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7EC57A-20C4-AB42-921D-408724D895D2}" type="slidenum">
              <a:rPr lang="en-US" smtClean="0"/>
              <a:t>17</a:t>
            </a:fld>
            <a:endParaRPr lang="en-US" dirty="0"/>
          </a:p>
        </p:txBody>
      </p:sp>
    </p:spTree>
    <p:extLst>
      <p:ext uri="{BB962C8B-B14F-4D97-AF65-F5344CB8AC3E}">
        <p14:creationId xmlns:p14="http://schemas.microsoft.com/office/powerpoint/2010/main" val="37732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ja otsikko">
    <p:spTree>
      <p:nvGrpSpPr>
        <p:cNvPr id="1" name=""/>
        <p:cNvGrpSpPr/>
        <p:nvPr/>
      </p:nvGrpSpPr>
      <p:grpSpPr>
        <a:xfrm>
          <a:off x="0" y="0"/>
          <a:ext cx="0" cy="0"/>
          <a:chOff x="0" y="0"/>
          <a:chExt cx="0" cy="0"/>
        </a:xfrm>
      </p:grpSpPr>
      <p:sp>
        <p:nvSpPr>
          <p:cNvPr id="2" name="Title 1"/>
          <p:cNvSpPr>
            <a:spLocks noGrp="1"/>
          </p:cNvSpPr>
          <p:nvPr>
            <p:ph type="title"/>
          </p:nvPr>
        </p:nvSpPr>
        <p:spPr>
          <a:xfrm>
            <a:off x="838200" y="2496161"/>
            <a:ext cx="8938846" cy="1325563"/>
          </a:xfrm>
        </p:spPr>
        <p:txBody>
          <a:bodyPr/>
          <a:lstStyle/>
          <a:p>
            <a:r>
              <a:rPr lang="en-US"/>
              <a:t>Click to edit Master title style</a:t>
            </a:r>
          </a:p>
        </p:txBody>
      </p:sp>
      <p:sp>
        <p:nvSpPr>
          <p:cNvPr id="3" name="Date Placeholder 2"/>
          <p:cNvSpPr>
            <a:spLocks noGrp="1"/>
          </p:cNvSpPr>
          <p:nvPr>
            <p:ph type="dt" sz="half" idx="10"/>
          </p:nvPr>
        </p:nvSpPr>
        <p:spPr>
          <a:xfrm>
            <a:off x="838200" y="4074930"/>
            <a:ext cx="2743200" cy="365125"/>
          </a:xfrm>
        </p:spPr>
        <p:txBody>
          <a:bodyPr/>
          <a:lstStyle/>
          <a:p>
            <a:fld id="{6F2F4C88-AE00-3948-B618-71BF0721D92D}" type="datetimeFigureOut">
              <a:rPr lang="en-US" smtClean="0"/>
              <a:t>1/15/2025</a:t>
            </a:fld>
            <a:endParaRPr lang="en-US" dirty="0"/>
          </a:p>
        </p:txBody>
      </p:sp>
      <p:sp>
        <p:nvSpPr>
          <p:cNvPr id="5" name="Slide Number Placeholder 4"/>
          <p:cNvSpPr>
            <a:spLocks noGrp="1"/>
          </p:cNvSpPr>
          <p:nvPr>
            <p:ph type="sldNum" sz="quarter" idx="12"/>
          </p:nvPr>
        </p:nvSpPr>
        <p:spPr/>
        <p:txBody>
          <a:bodyPr/>
          <a:lstStyle/>
          <a:p>
            <a:fld id="{9010B17A-19C5-5740-9E8E-407317142488}"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962" y="-4501662"/>
            <a:ext cx="6517079" cy="68580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4993" y="4711824"/>
            <a:ext cx="6517079" cy="6858000"/>
          </a:xfrm>
          <a:prstGeom prst="rect">
            <a:avLst/>
          </a:prstGeom>
        </p:spPr>
      </p:pic>
    </p:spTree>
    <p:extLst>
      <p:ext uri="{BB962C8B-B14F-4D97-AF65-F5344CB8AC3E}">
        <p14:creationId xmlns:p14="http://schemas.microsoft.com/office/powerpoint/2010/main" val="165963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koni oranssi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koni beige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fografiikka nosto">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6" cy="2937985"/>
          </a:xfrm>
          <a:prstGeom prst="rect">
            <a:avLst/>
          </a:prstGeom>
        </p:spPr>
      </p:pic>
    </p:spTree>
    <p:extLst>
      <p:ext uri="{BB962C8B-B14F-4D97-AF65-F5344CB8AC3E}">
        <p14:creationId xmlns:p14="http://schemas.microsoft.com/office/powerpoint/2010/main" val="93358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fografiikka nosto 2">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6" cy="293798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fografiikka nosto 3">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5" cy="293798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494532" y="-211016"/>
            <a:ext cx="14315549" cy="742070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3" name="Text Placeholder 2"/>
          <p:cNvSpPr>
            <a:spLocks noGrp="1"/>
          </p:cNvSpPr>
          <p:nvPr>
            <p:ph type="body" idx="1"/>
          </p:nvPr>
        </p:nvSpPr>
        <p:spPr>
          <a:xfrm>
            <a:off x="537588"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921" y="2220808"/>
            <a:ext cx="1688122" cy="1688122"/>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478" y="2212367"/>
            <a:ext cx="1688122" cy="1688122"/>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90365" y="2212367"/>
            <a:ext cx="1688122" cy="1688122"/>
          </a:xfrm>
          <a:prstGeom prst="rect">
            <a:avLst/>
          </a:prstGeom>
        </p:spPr>
      </p:pic>
      <p:sp>
        <p:nvSpPr>
          <p:cNvPr id="15" name="Text Placeholder 2"/>
          <p:cNvSpPr>
            <a:spLocks noGrp="1"/>
          </p:cNvSpPr>
          <p:nvPr>
            <p:ph type="body" idx="13"/>
          </p:nvPr>
        </p:nvSpPr>
        <p:spPr>
          <a:xfrm>
            <a:off x="4311092"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p:cNvSpPr>
            <a:spLocks noGrp="1"/>
          </p:cNvSpPr>
          <p:nvPr>
            <p:ph type="body" idx="14"/>
          </p:nvPr>
        </p:nvSpPr>
        <p:spPr>
          <a:xfrm>
            <a:off x="7998348"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5" name="Title 24"/>
          <p:cNvSpPr>
            <a:spLocks noGrp="1"/>
          </p:cNvSpPr>
          <p:nvPr>
            <p:ph type="title"/>
          </p:nvPr>
        </p:nvSpPr>
        <p:spPr>
          <a:xfrm>
            <a:off x="1594340" y="892583"/>
            <a:ext cx="8311659" cy="831567"/>
          </a:xfrm>
        </p:spPr>
        <p:txBody>
          <a:bodyPr>
            <a:noAutofit/>
          </a:bodyPr>
          <a:lstStyle>
            <a:lvl1pPr algn="ctr">
              <a:defRPr sz="4000">
                <a:solidFill>
                  <a:schemeClr val="bg1"/>
                </a:solidFill>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Vertailu, 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602523"/>
            <a:ext cx="5662246" cy="3574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02523"/>
            <a:ext cx="5662246" cy="3574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30244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tailu, kaksi palstaa 2">
    <p:spTree>
      <p:nvGrpSpPr>
        <p:cNvPr id="1" name=""/>
        <p:cNvGrpSpPr/>
        <p:nvPr/>
      </p:nvGrpSpPr>
      <p:grpSpPr>
        <a:xfrm>
          <a:off x="0" y="0"/>
          <a:ext cx="0" cy="0"/>
          <a:chOff x="0" y="0"/>
          <a:chExt cx="0" cy="0"/>
        </a:xfrm>
      </p:grpSpPr>
      <p:sp>
        <p:nvSpPr>
          <p:cNvPr id="2" name="Title 1"/>
          <p:cNvSpPr>
            <a:spLocks noGrp="1"/>
          </p:cNvSpPr>
          <p:nvPr>
            <p:ph type="title"/>
          </p:nvPr>
        </p:nvSpPr>
        <p:spPr>
          <a:xfrm>
            <a:off x="839788" y="1050924"/>
            <a:ext cx="8644181" cy="1325563"/>
          </a:xfrm>
        </p:spPr>
        <p:txBody>
          <a:bodyPr/>
          <a:lstStyle/>
          <a:p>
            <a:r>
              <a:rPr lang="en-US"/>
              <a:t>Click to edit Master title style</a:t>
            </a:r>
          </a:p>
        </p:txBody>
      </p:sp>
      <p:sp>
        <p:nvSpPr>
          <p:cNvPr id="3" name="Text Placeholder 2"/>
          <p:cNvSpPr>
            <a:spLocks noGrp="1"/>
          </p:cNvSpPr>
          <p:nvPr>
            <p:ph type="body" idx="1"/>
          </p:nvPr>
        </p:nvSpPr>
        <p:spPr>
          <a:xfrm>
            <a:off x="839788" y="237648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200399"/>
            <a:ext cx="5157787" cy="298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37648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200399"/>
            <a:ext cx="5183188" cy="298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9" name="Slide Number Placeholder 8"/>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890166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4" name="Slide Number Placeholder 3"/>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942257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isältö d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77053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russisältö, otsikko +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083955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isältö dia kuvall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86799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Väliotsikointi tumman sininen">
    <p:spTree>
      <p:nvGrpSpPr>
        <p:cNvPr id="1" name=""/>
        <p:cNvGrpSpPr/>
        <p:nvPr/>
      </p:nvGrpSpPr>
      <p:grpSpPr>
        <a:xfrm>
          <a:off x="0" y="0"/>
          <a:ext cx="0" cy="0"/>
          <a:chOff x="0" y="0"/>
          <a:chExt cx="0" cy="0"/>
        </a:xfrm>
      </p:grpSpPr>
      <p:sp>
        <p:nvSpPr>
          <p:cNvPr id="8" name="Rectangle 7"/>
          <p:cNvSpPr/>
          <p:nvPr userDrawn="1"/>
        </p:nvSpPr>
        <p:spPr>
          <a:xfrm>
            <a:off x="-117231" y="-117232"/>
            <a:ext cx="12426461" cy="710418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extLst>
      <p:ext uri="{BB962C8B-B14F-4D97-AF65-F5344CB8AC3E}">
        <p14:creationId xmlns:p14="http://schemas.microsoft.com/office/powerpoint/2010/main" val="159607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ointi vaalean sininen">
    <p:spTree>
      <p:nvGrpSpPr>
        <p:cNvPr id="1" name=""/>
        <p:cNvGrpSpPr/>
        <p:nvPr/>
      </p:nvGrpSpPr>
      <p:grpSpPr>
        <a:xfrm>
          <a:off x="0" y="0"/>
          <a:ext cx="0" cy="0"/>
          <a:chOff x="0" y="0"/>
          <a:chExt cx="0" cy="0"/>
        </a:xfrm>
      </p:grpSpPr>
      <p:sp>
        <p:nvSpPr>
          <p:cNvPr id="8" name="Rectangle 7"/>
          <p:cNvSpPr/>
          <p:nvPr userDrawn="1"/>
        </p:nvSpPr>
        <p:spPr>
          <a:xfrm>
            <a:off x="-117231" y="-128955"/>
            <a:ext cx="12426461" cy="710418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Väliotsikointi beige">
    <p:spTree>
      <p:nvGrpSpPr>
        <p:cNvPr id="1" name=""/>
        <p:cNvGrpSpPr/>
        <p:nvPr/>
      </p:nvGrpSpPr>
      <p:grpSpPr>
        <a:xfrm>
          <a:off x="0" y="0"/>
          <a:ext cx="0" cy="0"/>
          <a:chOff x="0" y="0"/>
          <a:chExt cx="0" cy="0"/>
        </a:xfrm>
      </p:grpSpPr>
      <p:sp>
        <p:nvSpPr>
          <p:cNvPr id="8" name="Rectangle 7"/>
          <p:cNvSpPr/>
          <p:nvPr userDrawn="1"/>
        </p:nvSpPr>
        <p:spPr>
          <a:xfrm>
            <a:off x="-304799" y="-246184"/>
            <a:ext cx="12742984" cy="738553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Väliotsikointi harmaaviol">
    <p:spTree>
      <p:nvGrpSpPr>
        <p:cNvPr id="1" name=""/>
        <p:cNvGrpSpPr/>
        <p:nvPr/>
      </p:nvGrpSpPr>
      <p:grpSpPr>
        <a:xfrm>
          <a:off x="0" y="0"/>
          <a:ext cx="0" cy="0"/>
          <a:chOff x="0" y="0"/>
          <a:chExt cx="0" cy="0"/>
        </a:xfrm>
      </p:grpSpPr>
      <p:sp>
        <p:nvSpPr>
          <p:cNvPr id="8" name="Rectangle 7"/>
          <p:cNvSpPr/>
          <p:nvPr userDrawn="1"/>
        </p:nvSpPr>
        <p:spPr>
          <a:xfrm>
            <a:off x="-117231" y="-128955"/>
            <a:ext cx="12426461" cy="710418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Väliotsikointi oranssi">
    <p:spTree>
      <p:nvGrpSpPr>
        <p:cNvPr id="1" name=""/>
        <p:cNvGrpSpPr/>
        <p:nvPr/>
      </p:nvGrpSpPr>
      <p:grpSpPr>
        <a:xfrm>
          <a:off x="0" y="0"/>
          <a:ext cx="0" cy="0"/>
          <a:chOff x="0" y="0"/>
          <a:chExt cx="0" cy="0"/>
        </a:xfrm>
      </p:grpSpPr>
      <p:sp>
        <p:nvSpPr>
          <p:cNvPr id="8" name="Rectangle 7"/>
          <p:cNvSpPr/>
          <p:nvPr userDrawn="1"/>
        </p:nvSpPr>
        <p:spPr>
          <a:xfrm>
            <a:off x="-117231" y="-117232"/>
            <a:ext cx="12426461" cy="710418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 sisältö + kuvapaikka">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838200" y="2379785"/>
            <a:ext cx="6418385" cy="3797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koni sin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1/15/2025</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4222"/>
            <a:ext cx="893884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79785"/>
            <a:ext cx="10996246" cy="37971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work sans" charset="0"/>
              </a:defRPr>
            </a:lvl1pPr>
          </a:lstStyle>
          <a:p>
            <a:fld id="{6F2F4C88-AE00-3948-B618-71BF0721D92D}" type="datetimeFigureOut">
              <a:rPr lang="en-US" smtClean="0"/>
              <a:pPr/>
              <a:t>1/15/2025</a:t>
            </a:fld>
            <a:endParaRPr lang="en-US" dirty="0"/>
          </a:p>
        </p:txBody>
      </p:sp>
      <p:sp>
        <p:nvSpPr>
          <p:cNvPr id="6" name="Slide Number Placeholder 5"/>
          <p:cNvSpPr>
            <a:spLocks noGrp="1"/>
          </p:cNvSpPr>
          <p:nvPr>
            <p:ph type="sldNum" sz="quarter" idx="4"/>
          </p:nvPr>
        </p:nvSpPr>
        <p:spPr>
          <a:xfrm>
            <a:off x="9091246"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work sans" charset="0"/>
              </a:defRPr>
            </a:lvl1pPr>
          </a:lstStyle>
          <a:p>
            <a:fld id="{9010B17A-19C5-5740-9E8E-407317142488}" type="slidenum">
              <a:rPr lang="en-US" smtClean="0"/>
              <a:pPr/>
              <a:t>‹#›</a:t>
            </a:fld>
            <a:endParaRPr lang="en-US" dirty="0"/>
          </a:p>
        </p:txBody>
      </p:sp>
      <p:pic>
        <p:nvPicPr>
          <p:cNvPr id="7" name="Picture 6"/>
          <p:cNvPicPr>
            <a:picLocks noChangeAspect="1"/>
          </p:cNvPicPr>
          <p:nvPr userDrawn="1"/>
        </p:nvPicPr>
        <p:blipFill rotWithShape="1">
          <a:blip r:embed="rId22">
            <a:extLst>
              <a:ext uri="{28A0092B-C50C-407E-A947-70E740481C1C}">
                <a14:useLocalDpi xmlns:a14="http://schemas.microsoft.com/office/drawing/2010/main" val="0"/>
              </a:ext>
            </a:extLst>
          </a:blip>
          <a:srcRect l="34434" t="21921" r="34796" b="22062"/>
          <a:stretch/>
        </p:blipFill>
        <p:spPr>
          <a:xfrm>
            <a:off x="10363200" y="145683"/>
            <a:ext cx="1582616" cy="1619854"/>
          </a:xfrm>
          <a:prstGeom prst="rect">
            <a:avLst/>
          </a:prstGeom>
        </p:spPr>
      </p:pic>
    </p:spTree>
    <p:extLst>
      <p:ext uri="{BB962C8B-B14F-4D97-AF65-F5344CB8AC3E}">
        <p14:creationId xmlns:p14="http://schemas.microsoft.com/office/powerpoint/2010/main" val="1388733763"/>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49" r:id="rId3"/>
    <p:sldLayoutId id="2147483658" r:id="rId4"/>
    <p:sldLayoutId id="2147483659" r:id="rId5"/>
    <p:sldLayoutId id="2147483660" r:id="rId6"/>
    <p:sldLayoutId id="2147483661" r:id="rId7"/>
    <p:sldLayoutId id="2147483662" r:id="rId8"/>
    <p:sldLayoutId id="2147483665" r:id="rId9"/>
    <p:sldLayoutId id="2147483666" r:id="rId10"/>
    <p:sldLayoutId id="2147483667" r:id="rId11"/>
    <p:sldLayoutId id="2147483651" r:id="rId12"/>
    <p:sldLayoutId id="2147483663" r:id="rId13"/>
    <p:sldLayoutId id="2147483664" r:id="rId14"/>
    <p:sldLayoutId id="2147483668" r:id="rId15"/>
    <p:sldLayoutId id="2147483652" r:id="rId16"/>
    <p:sldLayoutId id="2147483653" r:id="rId17"/>
    <p:sldLayoutId id="2147483655" r:id="rId18"/>
    <p:sldLayoutId id="2147483656" r:id="rId19"/>
    <p:sldLayoutId id="2147483657" r:id="rId20"/>
  </p:sldLayoutIdLst>
  <p:txStyles>
    <p:titleStyle>
      <a:lvl1pPr algn="l" defTabSz="914400" rtl="0" eaLnBrk="1" latinLnBrk="0" hangingPunct="1">
        <a:lnSpc>
          <a:spcPct val="90000"/>
        </a:lnSpc>
        <a:spcBef>
          <a:spcPct val="0"/>
        </a:spcBef>
        <a:buNone/>
        <a:defRPr sz="4400" kern="1200" baseline="0">
          <a:solidFill>
            <a:schemeClr val="accent2"/>
          </a:solidFill>
          <a:latin typeface="Work Sans"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work sans"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solidFill>
          <a:latin typeface="work sans"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work sans"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work sans"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solidFill>
          <a:latin typeface="work sans"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s://www.jokiohjelma.f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2792723"/>
            <a:ext cx="8938846" cy="1325563"/>
          </a:xfrm>
        </p:spPr>
        <p:txBody>
          <a:bodyPr>
            <a:normAutofit/>
          </a:bodyPr>
          <a:lstStyle/>
          <a:p>
            <a:r>
              <a:rPr lang="en-US" dirty="0"/>
              <a:t>JVP-EURA OY</a:t>
            </a:r>
            <a:br>
              <a:rPr lang="en-US" dirty="0"/>
            </a:br>
            <a:r>
              <a:rPr lang="en-US" dirty="0"/>
              <a:t>Euran jätevedenpuhdistamo</a:t>
            </a:r>
          </a:p>
        </p:txBody>
      </p:sp>
    </p:spTree>
    <p:extLst>
      <p:ext uri="{BB962C8B-B14F-4D97-AF65-F5344CB8AC3E}">
        <p14:creationId xmlns:p14="http://schemas.microsoft.com/office/powerpoint/2010/main" val="203095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544975" y="242016"/>
            <a:ext cx="8938846" cy="767825"/>
          </a:xfrm>
        </p:spPr>
        <p:txBody>
          <a:bodyPr/>
          <a:lstStyle/>
          <a:p>
            <a:r>
              <a:rPr lang="fi-FI" dirty="0"/>
              <a:t>Puhdistusprosessin lohkokaavio</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endParaRPr lang="fi-FI" dirty="0"/>
          </a:p>
          <a:p>
            <a:endParaRPr lang="fi-FI" dirty="0"/>
          </a:p>
          <a:p>
            <a:endParaRPr lang="fi-FI" dirty="0"/>
          </a:p>
        </p:txBody>
      </p:sp>
      <p:sp>
        <p:nvSpPr>
          <p:cNvPr id="7" name="Alatunnisteen paikkamerkki 6">
            <a:extLst>
              <a:ext uri="{FF2B5EF4-FFF2-40B4-BE49-F238E27FC236}">
                <a16:creationId xmlns:a16="http://schemas.microsoft.com/office/drawing/2014/main" id="{E27734CF-B332-47AD-83F2-B1C9171D051D}"/>
              </a:ext>
            </a:extLst>
          </p:cNvPr>
          <p:cNvSpPr>
            <a:spLocks noGrp="1"/>
          </p:cNvSpPr>
          <p:nvPr>
            <p:ph type="ftr" sz="quarter" idx="3"/>
          </p:nvPr>
        </p:nvSpPr>
        <p:spPr/>
        <p:txBody>
          <a:bodyPr/>
          <a:lstStyle/>
          <a:p>
            <a:endParaRPr lang="fi-FI" dirty="0"/>
          </a:p>
          <a:p>
            <a:endParaRPr lang="fi-FI" dirty="0"/>
          </a:p>
        </p:txBody>
      </p:sp>
      <p:sp>
        <p:nvSpPr>
          <p:cNvPr id="6" name="Tekstiruutu 5">
            <a:extLst>
              <a:ext uri="{FF2B5EF4-FFF2-40B4-BE49-F238E27FC236}">
                <a16:creationId xmlns:a16="http://schemas.microsoft.com/office/drawing/2014/main" id="{422FE610-67D9-409F-A709-40A75E0D47E2}"/>
              </a:ext>
            </a:extLst>
          </p:cNvPr>
          <p:cNvSpPr txBox="1"/>
          <p:nvPr/>
        </p:nvSpPr>
        <p:spPr>
          <a:xfrm>
            <a:off x="6011186" y="2178657"/>
            <a:ext cx="914400" cy="914400"/>
          </a:xfrm>
          <a:prstGeom prst="rect">
            <a:avLst/>
          </a:prstGeom>
        </p:spPr>
        <p:txBody>
          <a:bodyPr vert="horz" wrap="none" lIns="91440" tIns="45720" rIns="91440" bIns="45720" rtlCol="0" anchor="b">
            <a:normAutofit/>
          </a:bodyPr>
          <a:lstStyle/>
          <a:p>
            <a:endParaRPr lang="fi-FI" dirty="0"/>
          </a:p>
        </p:txBody>
      </p:sp>
      <p:sp>
        <p:nvSpPr>
          <p:cNvPr id="10" name="Tekstiruutu 9">
            <a:extLst>
              <a:ext uri="{FF2B5EF4-FFF2-40B4-BE49-F238E27FC236}">
                <a16:creationId xmlns:a16="http://schemas.microsoft.com/office/drawing/2014/main" id="{D98563B1-A1B5-4D9D-8BF7-DDB084CA8ED9}"/>
              </a:ext>
            </a:extLst>
          </p:cNvPr>
          <p:cNvSpPr txBox="1"/>
          <p:nvPr/>
        </p:nvSpPr>
        <p:spPr>
          <a:xfrm>
            <a:off x="5792526" y="2188696"/>
            <a:ext cx="1351719" cy="365760"/>
          </a:xfrm>
          <a:prstGeom prst="rect">
            <a:avLst/>
          </a:prstGeom>
        </p:spPr>
        <p:txBody>
          <a:bodyPr vert="horz" wrap="none" lIns="91440" tIns="45720" rIns="91440" bIns="45720" rtlCol="0" anchor="b">
            <a:normAutofit/>
          </a:bodyPr>
          <a:lstStyle/>
          <a:p>
            <a:endParaRPr lang="fi-FI" dirty="0"/>
          </a:p>
        </p:txBody>
      </p:sp>
      <p:sp>
        <p:nvSpPr>
          <p:cNvPr id="14" name="Tekstiruutu 13">
            <a:extLst>
              <a:ext uri="{FF2B5EF4-FFF2-40B4-BE49-F238E27FC236}">
                <a16:creationId xmlns:a16="http://schemas.microsoft.com/office/drawing/2014/main" id="{A42BB7F7-443F-4F96-A6E8-FFA069EDBABC}"/>
              </a:ext>
            </a:extLst>
          </p:cNvPr>
          <p:cNvSpPr txBox="1"/>
          <p:nvPr/>
        </p:nvSpPr>
        <p:spPr>
          <a:xfrm>
            <a:off x="9644931" y="1845567"/>
            <a:ext cx="1623261" cy="686258"/>
          </a:xfrm>
          <a:prstGeom prst="rect">
            <a:avLst/>
          </a:prstGeom>
        </p:spPr>
        <p:txBody>
          <a:bodyPr vert="horz" wrap="none" lIns="91440" tIns="45720" rIns="91440" bIns="45720" rtlCol="0" anchor="b">
            <a:normAutofit/>
          </a:bodyPr>
          <a:lstStyle/>
          <a:p>
            <a:endParaRPr lang="fi-FI" dirty="0"/>
          </a:p>
        </p:txBody>
      </p:sp>
      <p:pic>
        <p:nvPicPr>
          <p:cNvPr id="13" name="Kuva 12">
            <a:extLst>
              <a:ext uri="{FF2B5EF4-FFF2-40B4-BE49-F238E27FC236}">
                <a16:creationId xmlns:a16="http://schemas.microsoft.com/office/drawing/2014/main" id="{33085E23-13A4-45F5-A503-4B67B65680A1}"/>
              </a:ext>
            </a:extLst>
          </p:cNvPr>
          <p:cNvPicPr>
            <a:picLocks noChangeAspect="1"/>
          </p:cNvPicPr>
          <p:nvPr/>
        </p:nvPicPr>
        <p:blipFill>
          <a:blip r:embed="rId2"/>
          <a:stretch>
            <a:fillRect/>
          </a:stretch>
        </p:blipFill>
        <p:spPr>
          <a:xfrm>
            <a:off x="285508" y="1009840"/>
            <a:ext cx="10195199" cy="5761349"/>
          </a:xfrm>
          <a:prstGeom prst="rect">
            <a:avLst/>
          </a:prstGeom>
        </p:spPr>
      </p:pic>
    </p:spTree>
    <p:extLst>
      <p:ext uri="{BB962C8B-B14F-4D97-AF65-F5344CB8AC3E}">
        <p14:creationId xmlns:p14="http://schemas.microsoft.com/office/powerpoint/2010/main" val="422655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417249" y="1054222"/>
            <a:ext cx="9942991" cy="1325563"/>
          </a:xfrm>
        </p:spPr>
        <p:txBody>
          <a:bodyPr>
            <a:normAutofit/>
          </a:bodyPr>
          <a:lstStyle/>
          <a:p>
            <a:r>
              <a:rPr lang="fi-FI" sz="4000" dirty="0"/>
              <a:t>Vesistökuormituksien kehittyminen 2014-2023</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492EF345-E9C0-463E-BE4A-FE8FC95995B9}"/>
              </a:ext>
            </a:extLst>
          </p:cNvPr>
          <p:cNvSpPr txBox="1"/>
          <p:nvPr/>
        </p:nvSpPr>
        <p:spPr>
          <a:xfrm>
            <a:off x="755374" y="6368995"/>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C1FC64AB-4E2F-4C1B-8163-6BB70BE91ECD}"/>
              </a:ext>
            </a:extLst>
          </p:cNvPr>
          <p:cNvSpPr/>
          <p:nvPr/>
        </p:nvSpPr>
        <p:spPr>
          <a:xfrm>
            <a:off x="838200" y="6307983"/>
            <a:ext cx="10051085" cy="369332"/>
          </a:xfrm>
          <a:prstGeom prst="rect">
            <a:avLst/>
          </a:prstGeom>
        </p:spPr>
        <p:txBody>
          <a:bodyPr wrap="none">
            <a:spAutoFit/>
          </a:bodyPr>
          <a:lstStyle/>
          <a:p>
            <a:r>
              <a:rPr lang="fi-FI" dirty="0"/>
              <a:t>Jäteveden vesistöön aiheuttama keskimääräinen BOD7ATU- ja CODCr-kuorma (kg/d) vuosina 2014–2023. </a:t>
            </a:r>
          </a:p>
        </p:txBody>
      </p:sp>
      <p:sp>
        <p:nvSpPr>
          <p:cNvPr id="10" name="Alatunnisteen paikkamerkki 9">
            <a:extLst>
              <a:ext uri="{FF2B5EF4-FFF2-40B4-BE49-F238E27FC236}">
                <a16:creationId xmlns:a16="http://schemas.microsoft.com/office/drawing/2014/main" id="{E3D23554-8721-40D8-969B-FA37BD46C4DE}"/>
              </a:ext>
            </a:extLst>
          </p:cNvPr>
          <p:cNvSpPr>
            <a:spLocks noGrp="1"/>
          </p:cNvSpPr>
          <p:nvPr>
            <p:ph type="ftr" sz="quarter" idx="3"/>
          </p:nvPr>
        </p:nvSpPr>
        <p:spPr/>
        <p:txBody>
          <a:bodyPr/>
          <a:lstStyle/>
          <a:p>
            <a:endParaRPr lang="fi-FI" dirty="0"/>
          </a:p>
          <a:p>
            <a:endParaRPr lang="fi-FI" dirty="0"/>
          </a:p>
        </p:txBody>
      </p:sp>
      <p:pic>
        <p:nvPicPr>
          <p:cNvPr id="11" name="Kuva 10">
            <a:extLst>
              <a:ext uri="{FF2B5EF4-FFF2-40B4-BE49-F238E27FC236}">
                <a16:creationId xmlns:a16="http://schemas.microsoft.com/office/drawing/2014/main" id="{F705AB46-ECC6-2903-0714-C9EBF85F76AB}"/>
              </a:ext>
            </a:extLst>
          </p:cNvPr>
          <p:cNvPicPr>
            <a:picLocks noChangeAspect="1"/>
          </p:cNvPicPr>
          <p:nvPr/>
        </p:nvPicPr>
        <p:blipFill>
          <a:blip r:embed="rId2"/>
          <a:stretch>
            <a:fillRect/>
          </a:stretch>
        </p:blipFill>
        <p:spPr>
          <a:xfrm>
            <a:off x="888444" y="2390081"/>
            <a:ext cx="9987898" cy="3705460"/>
          </a:xfrm>
          <a:prstGeom prst="rect">
            <a:avLst/>
          </a:prstGeom>
        </p:spPr>
      </p:pic>
    </p:spTree>
    <p:extLst>
      <p:ext uri="{BB962C8B-B14F-4D97-AF65-F5344CB8AC3E}">
        <p14:creationId xmlns:p14="http://schemas.microsoft.com/office/powerpoint/2010/main" val="94335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435005" y="1054222"/>
            <a:ext cx="10014012" cy="1325563"/>
          </a:xfrm>
        </p:spPr>
        <p:txBody>
          <a:bodyPr>
            <a:normAutofit/>
          </a:bodyPr>
          <a:lstStyle/>
          <a:p>
            <a:r>
              <a:rPr lang="fi-FI" sz="4000" dirty="0"/>
              <a:t>Vesistökuormituksien kehittyminen 2014-2023</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96356700-09F7-4C93-A356-E71F529161D4}"/>
              </a:ext>
            </a:extLst>
          </p:cNvPr>
          <p:cNvSpPr txBox="1"/>
          <p:nvPr/>
        </p:nvSpPr>
        <p:spPr>
          <a:xfrm>
            <a:off x="922351" y="6399701"/>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3D4AC2C2-61A0-4A2C-AA11-73D1F1A8BED1}"/>
              </a:ext>
            </a:extLst>
          </p:cNvPr>
          <p:cNvSpPr/>
          <p:nvPr/>
        </p:nvSpPr>
        <p:spPr>
          <a:xfrm>
            <a:off x="838200" y="6194525"/>
            <a:ext cx="9889026" cy="369332"/>
          </a:xfrm>
          <a:prstGeom prst="rect">
            <a:avLst/>
          </a:prstGeom>
        </p:spPr>
        <p:txBody>
          <a:bodyPr wrap="square">
            <a:spAutoFit/>
          </a:bodyPr>
          <a:lstStyle/>
          <a:p>
            <a:r>
              <a:rPr lang="fi-FI" dirty="0"/>
              <a:t>Jäteveden vesistöön aiheuttama keskimääräinen fosfori- ja kiintoainekuorma (kg/d) vuosina 2014–2023. </a:t>
            </a:r>
          </a:p>
        </p:txBody>
      </p:sp>
      <p:sp>
        <p:nvSpPr>
          <p:cNvPr id="10" name="Alatunnisteen paikkamerkki 9">
            <a:extLst>
              <a:ext uri="{FF2B5EF4-FFF2-40B4-BE49-F238E27FC236}">
                <a16:creationId xmlns:a16="http://schemas.microsoft.com/office/drawing/2014/main" id="{60721662-EE80-4DA8-818B-256688F95181}"/>
              </a:ext>
            </a:extLst>
          </p:cNvPr>
          <p:cNvSpPr>
            <a:spLocks noGrp="1"/>
          </p:cNvSpPr>
          <p:nvPr>
            <p:ph type="ftr" sz="quarter" idx="3"/>
          </p:nvPr>
        </p:nvSpPr>
        <p:spPr/>
        <p:txBody>
          <a:bodyPr/>
          <a:lstStyle/>
          <a:p>
            <a:endParaRPr lang="fi-FI" dirty="0"/>
          </a:p>
          <a:p>
            <a:endParaRPr lang="fi-FI" dirty="0"/>
          </a:p>
        </p:txBody>
      </p:sp>
      <p:pic>
        <p:nvPicPr>
          <p:cNvPr id="8" name="Kuva 7">
            <a:extLst>
              <a:ext uri="{FF2B5EF4-FFF2-40B4-BE49-F238E27FC236}">
                <a16:creationId xmlns:a16="http://schemas.microsoft.com/office/drawing/2014/main" id="{530C400C-B469-1684-DDF7-5569776EF945}"/>
              </a:ext>
            </a:extLst>
          </p:cNvPr>
          <p:cNvPicPr>
            <a:picLocks noChangeAspect="1"/>
          </p:cNvPicPr>
          <p:nvPr/>
        </p:nvPicPr>
        <p:blipFill>
          <a:blip r:embed="rId2"/>
          <a:stretch>
            <a:fillRect/>
          </a:stretch>
        </p:blipFill>
        <p:spPr>
          <a:xfrm>
            <a:off x="838200" y="2379406"/>
            <a:ext cx="10098436" cy="3797557"/>
          </a:xfrm>
          <a:prstGeom prst="rect">
            <a:avLst/>
          </a:prstGeom>
        </p:spPr>
      </p:pic>
    </p:spTree>
    <p:extLst>
      <p:ext uri="{BB962C8B-B14F-4D97-AF65-F5344CB8AC3E}">
        <p14:creationId xmlns:p14="http://schemas.microsoft.com/office/powerpoint/2010/main" val="81747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523783" y="1054222"/>
            <a:ext cx="9987378" cy="1325563"/>
          </a:xfrm>
        </p:spPr>
        <p:txBody>
          <a:bodyPr>
            <a:normAutofit/>
          </a:bodyPr>
          <a:lstStyle/>
          <a:p>
            <a:r>
              <a:rPr lang="fi-FI" sz="4000" dirty="0"/>
              <a:t>Vesistökuormituksien kehittyminen 2014-2023</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3491942E-6B26-49D1-ADD7-54D0B984ED23}"/>
              </a:ext>
            </a:extLst>
          </p:cNvPr>
          <p:cNvSpPr txBox="1"/>
          <p:nvPr/>
        </p:nvSpPr>
        <p:spPr>
          <a:xfrm>
            <a:off x="612249" y="6289482"/>
            <a:ext cx="10369881"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FB760F7B-8740-4EDF-B96A-6A660CD17118}"/>
              </a:ext>
            </a:extLst>
          </p:cNvPr>
          <p:cNvSpPr/>
          <p:nvPr/>
        </p:nvSpPr>
        <p:spPr>
          <a:xfrm>
            <a:off x="818449" y="5966316"/>
            <a:ext cx="7220840" cy="646331"/>
          </a:xfrm>
          <a:prstGeom prst="rect">
            <a:avLst/>
          </a:prstGeom>
        </p:spPr>
        <p:txBody>
          <a:bodyPr wrap="square">
            <a:spAutoFit/>
          </a:bodyPr>
          <a:lstStyle/>
          <a:p>
            <a:endParaRPr lang="fi-FI" dirty="0"/>
          </a:p>
          <a:p>
            <a:endParaRPr lang="fi-FI" dirty="0"/>
          </a:p>
        </p:txBody>
      </p:sp>
      <p:sp>
        <p:nvSpPr>
          <p:cNvPr id="10" name="Alatunnisteen paikkamerkki 9">
            <a:extLst>
              <a:ext uri="{FF2B5EF4-FFF2-40B4-BE49-F238E27FC236}">
                <a16:creationId xmlns:a16="http://schemas.microsoft.com/office/drawing/2014/main" id="{327B3F03-2B89-4E38-B09C-50A36656B70B}"/>
              </a:ext>
            </a:extLst>
          </p:cNvPr>
          <p:cNvSpPr>
            <a:spLocks noGrp="1"/>
          </p:cNvSpPr>
          <p:nvPr>
            <p:ph type="ftr" sz="quarter" idx="3"/>
          </p:nvPr>
        </p:nvSpPr>
        <p:spPr/>
        <p:txBody>
          <a:bodyPr/>
          <a:lstStyle/>
          <a:p>
            <a:endParaRPr lang="fi-FI" dirty="0"/>
          </a:p>
          <a:p>
            <a:endParaRPr lang="fi-FI" dirty="0"/>
          </a:p>
        </p:txBody>
      </p:sp>
      <p:pic>
        <p:nvPicPr>
          <p:cNvPr id="7" name="Kuva 6">
            <a:extLst>
              <a:ext uri="{FF2B5EF4-FFF2-40B4-BE49-F238E27FC236}">
                <a16:creationId xmlns:a16="http://schemas.microsoft.com/office/drawing/2014/main" id="{AA812B35-9CCA-B5C8-C9FF-8B08D8E23D2E}"/>
              </a:ext>
            </a:extLst>
          </p:cNvPr>
          <p:cNvPicPr>
            <a:picLocks noChangeAspect="1"/>
          </p:cNvPicPr>
          <p:nvPr/>
        </p:nvPicPr>
        <p:blipFill>
          <a:blip r:embed="rId2"/>
          <a:stretch>
            <a:fillRect/>
          </a:stretch>
        </p:blipFill>
        <p:spPr>
          <a:xfrm>
            <a:off x="1069450" y="2269891"/>
            <a:ext cx="9987377" cy="3806319"/>
          </a:xfrm>
          <a:prstGeom prst="rect">
            <a:avLst/>
          </a:prstGeom>
        </p:spPr>
      </p:pic>
      <p:sp>
        <p:nvSpPr>
          <p:cNvPr id="11" name="Tekstiruutu 10">
            <a:extLst>
              <a:ext uri="{FF2B5EF4-FFF2-40B4-BE49-F238E27FC236}">
                <a16:creationId xmlns:a16="http://schemas.microsoft.com/office/drawing/2014/main" id="{B763E01F-8E65-1B42-024F-567F7DBA5AD7}"/>
              </a:ext>
            </a:extLst>
          </p:cNvPr>
          <p:cNvSpPr txBox="1"/>
          <p:nvPr/>
        </p:nvSpPr>
        <p:spPr>
          <a:xfrm>
            <a:off x="1069450" y="6186328"/>
            <a:ext cx="10304101" cy="369332"/>
          </a:xfrm>
          <a:prstGeom prst="rect">
            <a:avLst/>
          </a:prstGeom>
          <a:noFill/>
        </p:spPr>
        <p:txBody>
          <a:bodyPr wrap="square">
            <a:spAutoFit/>
          </a:bodyPr>
          <a:lstStyle/>
          <a:p>
            <a:r>
              <a:rPr lang="fi-FI" dirty="0"/>
              <a:t>Jäteveden vesistöön aiheuttama keskimääräinen typpi- ja ammoniumtyppikuorma (kg/d) vuosina 2014–2023</a:t>
            </a:r>
          </a:p>
        </p:txBody>
      </p:sp>
    </p:spTree>
    <p:extLst>
      <p:ext uri="{BB962C8B-B14F-4D97-AF65-F5344CB8AC3E}">
        <p14:creationId xmlns:p14="http://schemas.microsoft.com/office/powerpoint/2010/main" val="307023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descr="Kuva, joka sisältää kohteen talvi, maisema, piha-, puu&#10;&#10;Kuvaus luotu automaattisesti">
            <a:extLst>
              <a:ext uri="{FF2B5EF4-FFF2-40B4-BE49-F238E27FC236}">
                <a16:creationId xmlns:a16="http://schemas.microsoft.com/office/drawing/2014/main" id="{3F26C10A-2662-98A4-9343-F11B2E5768F2}"/>
              </a:ext>
            </a:extLst>
          </p:cNvPr>
          <p:cNvPicPr>
            <a:picLocks noChangeAspect="1"/>
          </p:cNvPicPr>
          <p:nvPr/>
        </p:nvPicPr>
        <p:blipFill rotWithShape="1">
          <a:blip r:embed="rId2"/>
          <a:srcRect l="2942" r="2941" b="-1"/>
          <a:stretch/>
        </p:blipFill>
        <p:spPr>
          <a:xfrm>
            <a:off x="2604858" y="0"/>
            <a:ext cx="9669642" cy="6857990"/>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52CA837-2866-4CE8-83CA-E07CC5009FA6}"/>
              </a:ext>
            </a:extLst>
          </p:cNvPr>
          <p:cNvSpPr>
            <a:spLocks noGrp="1"/>
          </p:cNvSpPr>
          <p:nvPr>
            <p:ph type="title"/>
          </p:nvPr>
        </p:nvSpPr>
        <p:spPr>
          <a:xfrm>
            <a:off x="486131" y="2169476"/>
            <a:ext cx="4237454" cy="1899912"/>
          </a:xfrm>
        </p:spPr>
        <p:txBody>
          <a:bodyPr vert="horz" lIns="91440" tIns="45720" rIns="91440" bIns="45720" rtlCol="0">
            <a:normAutofit/>
          </a:bodyPr>
          <a:lstStyle/>
          <a:p>
            <a:r>
              <a:rPr lang="en-US" sz="4000" dirty="0">
                <a:latin typeface="+mj-lt"/>
              </a:rPr>
              <a:t>Vesistö-kuormitukset Eurajokeen</a:t>
            </a:r>
          </a:p>
        </p:txBody>
      </p:sp>
    </p:spTree>
    <p:extLst>
      <p:ext uri="{BB962C8B-B14F-4D97-AF65-F5344CB8AC3E}">
        <p14:creationId xmlns:p14="http://schemas.microsoft.com/office/powerpoint/2010/main" val="171891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47260" y="584884"/>
            <a:ext cx="8079867" cy="792000"/>
          </a:xfrm>
        </p:spPr>
        <p:txBody>
          <a:bodyPr>
            <a:normAutofit fontScale="90000"/>
          </a:bodyPr>
          <a:lstStyle/>
          <a:p>
            <a:r>
              <a:rPr lang="fi-FI" sz="2800" dirty="0"/>
              <a:t>Kuormituksia Eurajokeen, Eurajoen kokonaisuus verrattuna JVP-Eura Oy:n vesistökuormituksiin vuonna 2019 (LSVSY)</a:t>
            </a:r>
          </a:p>
        </p:txBody>
      </p:sp>
      <p:sp>
        <p:nvSpPr>
          <p:cNvPr id="12" name="Tekstiruutu 11">
            <a:extLst>
              <a:ext uri="{FF2B5EF4-FFF2-40B4-BE49-F238E27FC236}">
                <a16:creationId xmlns:a16="http://schemas.microsoft.com/office/drawing/2014/main" id="{DEBE6B47-2007-4665-B6FC-CE36F74A77A5}"/>
              </a:ext>
            </a:extLst>
          </p:cNvPr>
          <p:cNvSpPr txBox="1"/>
          <p:nvPr/>
        </p:nvSpPr>
        <p:spPr>
          <a:xfrm>
            <a:off x="1176379" y="1470954"/>
            <a:ext cx="6409579" cy="506934"/>
          </a:xfrm>
          <a:prstGeom prst="rect">
            <a:avLst/>
          </a:prstGeom>
        </p:spPr>
        <p:txBody>
          <a:bodyPr vert="horz" wrap="none" lIns="91440" tIns="45720" rIns="91440" bIns="45720" rtlCol="0" anchor="b">
            <a:normAutofit/>
          </a:bodyPr>
          <a:lstStyle/>
          <a:p>
            <a:r>
              <a:rPr lang="fi-FI" dirty="0"/>
              <a:t>Eurajoen ainevirtaamat vuoden 2019 virallisen raportin mukaan</a:t>
            </a:r>
          </a:p>
        </p:txBody>
      </p:sp>
      <p:sp>
        <p:nvSpPr>
          <p:cNvPr id="13" name="Tekstiruutu 12">
            <a:extLst>
              <a:ext uri="{FF2B5EF4-FFF2-40B4-BE49-F238E27FC236}">
                <a16:creationId xmlns:a16="http://schemas.microsoft.com/office/drawing/2014/main" id="{B3A7B119-E876-4233-93EB-1E0E1CC3FD29}"/>
              </a:ext>
            </a:extLst>
          </p:cNvPr>
          <p:cNvSpPr txBox="1"/>
          <p:nvPr/>
        </p:nvSpPr>
        <p:spPr>
          <a:xfrm>
            <a:off x="4124920" y="1203631"/>
            <a:ext cx="590203" cy="506934"/>
          </a:xfrm>
          <a:prstGeom prst="rect">
            <a:avLst/>
          </a:prstGeom>
        </p:spPr>
        <p:txBody>
          <a:bodyPr vert="horz" wrap="none" lIns="91440" tIns="45720" rIns="91440" bIns="45720" rtlCol="0" anchor="b">
            <a:normAutofit/>
          </a:bodyPr>
          <a:lstStyle/>
          <a:p>
            <a:endParaRPr lang="fi-FI" dirty="0"/>
          </a:p>
        </p:txBody>
      </p:sp>
      <p:sp>
        <p:nvSpPr>
          <p:cNvPr id="15" name="Tekstiruutu 14">
            <a:extLst>
              <a:ext uri="{FF2B5EF4-FFF2-40B4-BE49-F238E27FC236}">
                <a16:creationId xmlns:a16="http://schemas.microsoft.com/office/drawing/2014/main" id="{D2270F54-4E60-42A4-9399-FED03EA10F5D}"/>
              </a:ext>
            </a:extLst>
          </p:cNvPr>
          <p:cNvSpPr txBox="1"/>
          <p:nvPr/>
        </p:nvSpPr>
        <p:spPr>
          <a:xfrm>
            <a:off x="3466769" y="1203631"/>
            <a:ext cx="914400" cy="914400"/>
          </a:xfrm>
          <a:prstGeom prst="rect">
            <a:avLst/>
          </a:prstGeom>
        </p:spPr>
        <p:txBody>
          <a:bodyPr vert="horz" wrap="none" lIns="91440" tIns="45720" rIns="91440" bIns="45720" rtlCol="0" anchor="b">
            <a:normAutofit/>
          </a:bodyPr>
          <a:lstStyle/>
          <a:p>
            <a:endParaRPr lang="fi-FI" dirty="0"/>
          </a:p>
        </p:txBody>
      </p:sp>
      <p:sp>
        <p:nvSpPr>
          <p:cNvPr id="6" name="Alatunnisteen paikkamerkki 5">
            <a:extLst>
              <a:ext uri="{FF2B5EF4-FFF2-40B4-BE49-F238E27FC236}">
                <a16:creationId xmlns:a16="http://schemas.microsoft.com/office/drawing/2014/main" id="{C54F2AD5-86C3-4D0F-8A64-63D623B75EF4}"/>
              </a:ext>
            </a:extLst>
          </p:cNvPr>
          <p:cNvSpPr>
            <a:spLocks noGrp="1"/>
          </p:cNvSpPr>
          <p:nvPr>
            <p:ph type="ftr" sz="quarter" idx="3"/>
          </p:nvPr>
        </p:nvSpPr>
        <p:spPr/>
        <p:txBody>
          <a:bodyPr/>
          <a:lstStyle/>
          <a:p>
            <a:endParaRPr lang="fi-FI" dirty="0"/>
          </a:p>
          <a:p>
            <a:endParaRPr lang="fi-FI" dirty="0"/>
          </a:p>
        </p:txBody>
      </p:sp>
      <p:pic>
        <p:nvPicPr>
          <p:cNvPr id="18" name="Kuva 17">
            <a:extLst>
              <a:ext uri="{FF2B5EF4-FFF2-40B4-BE49-F238E27FC236}">
                <a16:creationId xmlns:a16="http://schemas.microsoft.com/office/drawing/2014/main" id="{C1855742-61CF-4544-A681-86F679A715AE}"/>
              </a:ext>
            </a:extLst>
          </p:cNvPr>
          <p:cNvPicPr>
            <a:picLocks noChangeAspect="1"/>
          </p:cNvPicPr>
          <p:nvPr/>
        </p:nvPicPr>
        <p:blipFill>
          <a:blip r:embed="rId2"/>
          <a:stretch>
            <a:fillRect/>
          </a:stretch>
        </p:blipFill>
        <p:spPr>
          <a:xfrm>
            <a:off x="1147260" y="2083261"/>
            <a:ext cx="6143625" cy="1562100"/>
          </a:xfrm>
          <a:prstGeom prst="rect">
            <a:avLst/>
          </a:prstGeom>
        </p:spPr>
      </p:pic>
      <p:sp>
        <p:nvSpPr>
          <p:cNvPr id="19" name="Tekstiruutu 18">
            <a:extLst>
              <a:ext uri="{FF2B5EF4-FFF2-40B4-BE49-F238E27FC236}">
                <a16:creationId xmlns:a16="http://schemas.microsoft.com/office/drawing/2014/main" id="{9480BC8F-16DC-488D-BFF5-59F9904A977D}"/>
              </a:ext>
            </a:extLst>
          </p:cNvPr>
          <p:cNvSpPr txBox="1"/>
          <p:nvPr/>
        </p:nvSpPr>
        <p:spPr>
          <a:xfrm>
            <a:off x="1147260" y="3967400"/>
            <a:ext cx="9207946" cy="320889"/>
          </a:xfrm>
          <a:prstGeom prst="rect">
            <a:avLst/>
          </a:prstGeom>
        </p:spPr>
        <p:txBody>
          <a:bodyPr vert="horz" wrap="none" lIns="91440" tIns="45720" rIns="91440" bIns="45720" rtlCol="0" anchor="b">
            <a:normAutofit fontScale="92500" lnSpcReduction="20000"/>
          </a:bodyPr>
          <a:lstStyle/>
          <a:p>
            <a:r>
              <a:rPr lang="fi-FI" dirty="0"/>
              <a:t>JVP-Eura Oy:n kuormitukset suhteutettuna Eurajoen kokonaiskuormituksiin vuonna 2019</a:t>
            </a:r>
          </a:p>
        </p:txBody>
      </p:sp>
      <p:pic>
        <p:nvPicPr>
          <p:cNvPr id="23" name="Sisällön paikkamerkki 22">
            <a:extLst>
              <a:ext uri="{FF2B5EF4-FFF2-40B4-BE49-F238E27FC236}">
                <a16:creationId xmlns:a16="http://schemas.microsoft.com/office/drawing/2014/main" id="{2AD98CE5-23E3-42A1-868C-1A7BCFC05469}"/>
              </a:ext>
            </a:extLst>
          </p:cNvPr>
          <p:cNvPicPr>
            <a:picLocks noGrp="1" noChangeAspect="1"/>
          </p:cNvPicPr>
          <p:nvPr>
            <p:ph idx="1"/>
          </p:nvPr>
        </p:nvPicPr>
        <p:blipFill>
          <a:blip r:embed="rId3"/>
          <a:stretch>
            <a:fillRect/>
          </a:stretch>
        </p:blipFill>
        <p:spPr>
          <a:xfrm>
            <a:off x="1176379" y="4551700"/>
            <a:ext cx="9207946" cy="1721415"/>
          </a:xfrm>
          <a:prstGeom prst="rect">
            <a:avLst/>
          </a:prstGeom>
        </p:spPr>
      </p:pic>
    </p:spTree>
    <p:extLst>
      <p:ext uri="{BB962C8B-B14F-4D97-AF65-F5344CB8AC3E}">
        <p14:creationId xmlns:p14="http://schemas.microsoft.com/office/powerpoint/2010/main" val="172392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597"/>
            <a:ext cx="9392421" cy="1330841"/>
          </a:xfrm>
        </p:spPr>
        <p:txBody>
          <a:bodyPr>
            <a:normAutofit/>
          </a:bodyPr>
          <a:lstStyle/>
          <a:p>
            <a:r>
              <a:rPr lang="en-US" dirty="0"/>
              <a:t>Mukana JOKIohjelmassa</a:t>
            </a:r>
          </a:p>
        </p:txBody>
      </p:sp>
      <p:sp>
        <p:nvSpPr>
          <p:cNvPr id="3" name="Content Placeholder 2"/>
          <p:cNvSpPr>
            <a:spLocks noGrp="1"/>
          </p:cNvSpPr>
          <p:nvPr>
            <p:ph idx="1"/>
          </p:nvPr>
        </p:nvSpPr>
        <p:spPr>
          <a:xfrm>
            <a:off x="444912" y="2198362"/>
            <a:ext cx="6810375" cy="4266446"/>
          </a:xfrm>
        </p:spPr>
        <p:txBody>
          <a:bodyPr numCol="1">
            <a:noAutofit/>
          </a:bodyPr>
          <a:lstStyle/>
          <a:p>
            <a:pPr marL="0" indent="0" fontAlgn="base">
              <a:lnSpc>
                <a:spcPct val="100000"/>
              </a:lnSpc>
              <a:spcAft>
                <a:spcPts val="1200"/>
              </a:spcAft>
              <a:buNone/>
            </a:pPr>
            <a:r>
              <a:rPr lang="en-US" sz="1400" dirty="0"/>
              <a:t>JVP-Eura Oy kuuluu, Euran kunnan, Eurajoen kunnan, Rauman kaupungin, Säkylän kunnan, Jujo Thermalin, UPM:n ja Biolanin kanssa JOKIohjelmaan, jota toteutetaan Pyhäjärvi instituutin avulla. </a:t>
            </a:r>
          </a:p>
          <a:p>
            <a:pPr marL="0" indent="0" fontAlgn="base">
              <a:lnSpc>
                <a:spcPct val="100000"/>
              </a:lnSpc>
              <a:spcAft>
                <a:spcPts val="1200"/>
              </a:spcAft>
              <a:buNone/>
            </a:pPr>
            <a:r>
              <a:rPr lang="en-US" sz="1400" dirty="0"/>
              <a:t>Kannattajajäseninä on lisäksi Teollisuuden voima ja Paneliankosken voima. Jokiohjelman toinen 5-vuotis toimintakausi alkoi 1.1.2022. </a:t>
            </a:r>
          </a:p>
          <a:p>
            <a:pPr fontAlgn="base">
              <a:lnSpc>
                <a:spcPct val="100000"/>
              </a:lnSpc>
              <a:spcBef>
                <a:spcPts val="0"/>
              </a:spcBef>
            </a:pPr>
            <a:r>
              <a:rPr lang="en-US" sz="1400" b="1" dirty="0"/>
              <a:t>Ohjelman tarkoituksena on:</a:t>
            </a:r>
          </a:p>
          <a:p>
            <a:pPr fontAlgn="base">
              <a:lnSpc>
                <a:spcPct val="100000"/>
              </a:lnSpc>
              <a:spcBef>
                <a:spcPts val="0"/>
              </a:spcBef>
            </a:pPr>
            <a:r>
              <a:rPr lang="en-US" sz="1400" dirty="0"/>
              <a:t>Edistää toiminta-alueensa vesienhoitoa ja veden laadun turvaamista ja parantamista</a:t>
            </a:r>
          </a:p>
          <a:p>
            <a:pPr fontAlgn="base">
              <a:lnSpc>
                <a:spcPct val="100000"/>
              </a:lnSpc>
              <a:spcBef>
                <a:spcPts val="0"/>
              </a:spcBef>
            </a:pPr>
            <a:r>
              <a:rPr lang="en-US" sz="1400" dirty="0"/>
              <a:t>Kehittää alueen virkistyskäyttömahdollisuuksia</a:t>
            </a:r>
          </a:p>
          <a:p>
            <a:pPr fontAlgn="base">
              <a:lnSpc>
                <a:spcPct val="100000"/>
              </a:lnSpc>
              <a:spcBef>
                <a:spcPts val="0"/>
              </a:spcBef>
            </a:pPr>
            <a:r>
              <a:rPr lang="en-US" sz="1400" dirty="0"/>
              <a:t>Kehittää kalataloutta</a:t>
            </a:r>
          </a:p>
          <a:p>
            <a:pPr fontAlgn="base">
              <a:lnSpc>
                <a:spcPct val="100000"/>
              </a:lnSpc>
              <a:spcBef>
                <a:spcPts val="0"/>
              </a:spcBef>
            </a:pPr>
            <a:r>
              <a:rPr lang="en-US" sz="1400" dirty="0"/>
              <a:t>Lisätä valuma-alueen toimijoiden ympäristötietoisuutta ja vahvistaa toiminta-alueen vesistöjen arvostusta</a:t>
            </a:r>
          </a:p>
          <a:p>
            <a:pPr fontAlgn="base">
              <a:lnSpc>
                <a:spcPct val="100000"/>
              </a:lnSpc>
              <a:spcBef>
                <a:spcPts val="0"/>
              </a:spcBef>
            </a:pPr>
            <a:r>
              <a:rPr lang="en-US" sz="1400" dirty="0"/>
              <a:t>Turvata vesistöjen tärkeitä luontoarvoja</a:t>
            </a:r>
          </a:p>
          <a:p>
            <a:pPr fontAlgn="base">
              <a:lnSpc>
                <a:spcPct val="100000"/>
              </a:lnSpc>
              <a:spcBef>
                <a:spcPts val="0"/>
              </a:spcBef>
            </a:pPr>
            <a:r>
              <a:rPr lang="en-US" sz="1400" dirty="0"/>
              <a:t>Varmistaa raakaveden laatu juomaveden valmistamiseen ja teollisuuden käyttöön</a:t>
            </a:r>
          </a:p>
          <a:p>
            <a:pPr marL="0" indent="0" fontAlgn="base">
              <a:lnSpc>
                <a:spcPct val="100000"/>
              </a:lnSpc>
              <a:spcBef>
                <a:spcPts val="0"/>
              </a:spcBef>
              <a:buNone/>
            </a:pPr>
            <a:endParaRPr lang="en-US" sz="1400" dirty="0"/>
          </a:p>
          <a:p>
            <a:pPr marL="0" indent="0" fontAlgn="base">
              <a:lnSpc>
                <a:spcPct val="100000"/>
              </a:lnSpc>
              <a:spcBef>
                <a:spcPts val="0"/>
              </a:spcBef>
              <a:buNone/>
            </a:pPr>
            <a:r>
              <a:rPr lang="en-US" sz="1400" dirty="0"/>
              <a:t>Linkki Jokiohjelman kotisivuille: </a:t>
            </a:r>
            <a:r>
              <a:rPr lang="fi-FI" sz="1400" b="1" dirty="0">
                <a:solidFill>
                  <a:srgbClr val="00B0F0"/>
                </a:solidFill>
                <a:hlinkClick r:id="rId2">
                  <a:extLst>
                    <a:ext uri="{A12FA001-AC4F-418D-AE19-62706E023703}">
                      <ahyp:hlinkClr xmlns:ahyp="http://schemas.microsoft.com/office/drawing/2018/hyperlinkcolor" val="tx"/>
                    </a:ext>
                  </a:extLst>
                </a:hlinkClick>
              </a:rPr>
              <a:t>JOKIohjelma</a:t>
            </a:r>
            <a:r>
              <a:rPr lang="fi-FI" sz="1400" b="1" dirty="0">
                <a:solidFill>
                  <a:srgbClr val="E59243"/>
                </a:solidFill>
                <a:hlinkClick r:id="rId2">
                  <a:extLst>
                    <a:ext uri="{A12FA001-AC4F-418D-AE19-62706E023703}">
                      <ahyp:hlinkClr xmlns:ahyp="http://schemas.microsoft.com/office/drawing/2018/hyperlinkcolor" val="tx"/>
                    </a:ext>
                  </a:extLst>
                </a:hlinkClick>
              </a:rPr>
              <a:t> </a:t>
            </a:r>
            <a:r>
              <a:rPr lang="fi-FI" sz="1400" b="1" dirty="0">
                <a:solidFill>
                  <a:srgbClr val="00B0F0"/>
                </a:solidFill>
                <a:hlinkClick r:id="rId2">
                  <a:extLst>
                    <a:ext uri="{A12FA001-AC4F-418D-AE19-62706E023703}">
                      <ahyp:hlinkClr xmlns:ahyp="http://schemas.microsoft.com/office/drawing/2018/hyperlinkcolor" val="tx"/>
                    </a:ext>
                  </a:extLst>
                </a:hlinkClick>
              </a:rPr>
              <a:t>– Puhtaiden vesien puolesta</a:t>
            </a:r>
            <a:endParaRPr lang="fi-FI" sz="1400" b="1" dirty="0">
              <a:solidFill>
                <a:srgbClr val="00B0F0"/>
              </a:solidFill>
            </a:endParaRPr>
          </a:p>
          <a:p>
            <a:pPr marL="0" indent="0" fontAlgn="base">
              <a:lnSpc>
                <a:spcPct val="100000"/>
              </a:lnSpc>
              <a:spcBef>
                <a:spcPts val="0"/>
              </a:spcBef>
              <a:buNone/>
            </a:pPr>
            <a:endParaRPr lang="fi-FI" sz="1400" dirty="0"/>
          </a:p>
        </p:txBody>
      </p:sp>
      <p:pic>
        <p:nvPicPr>
          <p:cNvPr id="4" name="Picture 3" descr="Kuva, joka sisältää kohteen Fontti, logo, symboli, Grafiikka&#10;&#10;Kuvaus luotu automaattisesti"/>
          <p:cNvPicPr>
            <a:picLocks noChangeAspect="1"/>
          </p:cNvPicPr>
          <p:nvPr/>
        </p:nvPicPr>
        <p:blipFill>
          <a:blip r:embed="rId3"/>
          <a:stretch>
            <a:fillRect/>
          </a:stretch>
        </p:blipFill>
        <p:spPr>
          <a:xfrm>
            <a:off x="7181038" y="3059244"/>
            <a:ext cx="4788505" cy="1624848"/>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kstiruutu 4">
            <a:extLst>
              <a:ext uri="{FF2B5EF4-FFF2-40B4-BE49-F238E27FC236}">
                <a16:creationId xmlns:a16="http://schemas.microsoft.com/office/drawing/2014/main" id="{12DFE747-84C6-DE90-D1FA-DB35727411A0}"/>
              </a:ext>
            </a:extLst>
          </p:cNvPr>
          <p:cNvSpPr txBox="1"/>
          <p:nvPr/>
        </p:nvSpPr>
        <p:spPr>
          <a:xfrm>
            <a:off x="9454896" y="5861304"/>
            <a:ext cx="914400" cy="914400"/>
          </a:xfrm>
          <a:prstGeom prst="rect">
            <a:avLst/>
          </a:prstGeom>
        </p:spPr>
        <p:txBody>
          <a:bodyPr vert="horz" wrap="none" lIns="91440" tIns="45720" rIns="91440" bIns="45720" rtlCol="0" anchor="b">
            <a:normAutofit/>
          </a:bodyPr>
          <a:lstStyle/>
          <a:p>
            <a:endParaRPr lang="fi-FI" dirty="0"/>
          </a:p>
        </p:txBody>
      </p:sp>
      <p:sp>
        <p:nvSpPr>
          <p:cNvPr id="7" name="Tekstiruutu 6">
            <a:extLst>
              <a:ext uri="{FF2B5EF4-FFF2-40B4-BE49-F238E27FC236}">
                <a16:creationId xmlns:a16="http://schemas.microsoft.com/office/drawing/2014/main" id="{0ED3ECA7-D610-B81D-AEA6-22F989AE2C38}"/>
              </a:ext>
            </a:extLst>
          </p:cNvPr>
          <p:cNvSpPr txBox="1"/>
          <p:nvPr/>
        </p:nvSpPr>
        <p:spPr>
          <a:xfrm>
            <a:off x="7532582" y="5359198"/>
            <a:ext cx="4382123" cy="523220"/>
          </a:xfrm>
          <a:prstGeom prst="rect">
            <a:avLst/>
          </a:prstGeom>
          <a:noFill/>
        </p:spPr>
        <p:txBody>
          <a:bodyPr wrap="square">
            <a:spAutoFit/>
          </a:bodyPr>
          <a:lstStyle/>
          <a:p>
            <a:pPr marL="0" indent="0" fontAlgn="base">
              <a:lnSpc>
                <a:spcPct val="100000"/>
              </a:lnSpc>
              <a:spcBef>
                <a:spcPts val="0"/>
              </a:spcBef>
              <a:buNone/>
            </a:pPr>
            <a:r>
              <a:rPr lang="en-US" sz="2800" dirty="0">
                <a:solidFill>
                  <a:srgbClr val="00B0F0"/>
                </a:solidFill>
              </a:rPr>
              <a:t>https://www.jokiohjelma.fi/</a:t>
            </a:r>
          </a:p>
        </p:txBody>
      </p:sp>
    </p:spTree>
    <p:extLst>
      <p:ext uri="{BB962C8B-B14F-4D97-AF65-F5344CB8AC3E}">
        <p14:creationId xmlns:p14="http://schemas.microsoft.com/office/powerpoint/2010/main" val="200424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597"/>
            <a:ext cx="9392421" cy="1330841"/>
          </a:xfrm>
        </p:spPr>
        <p:txBody>
          <a:bodyPr>
            <a:normAutofit/>
          </a:bodyPr>
          <a:lstStyle/>
          <a:p>
            <a:r>
              <a:rPr lang="en-US" sz="4800" dirty="0"/>
              <a:t>Joki-ilmoitus.fi</a:t>
            </a:r>
          </a:p>
        </p:txBody>
      </p:sp>
      <p:sp>
        <p:nvSpPr>
          <p:cNvPr id="3" name="Content Placeholder 2"/>
          <p:cNvSpPr>
            <a:spLocks noGrp="1"/>
          </p:cNvSpPr>
          <p:nvPr>
            <p:ph idx="1"/>
          </p:nvPr>
        </p:nvSpPr>
        <p:spPr>
          <a:xfrm>
            <a:off x="832104" y="2198362"/>
            <a:ext cx="5870448" cy="4050041"/>
          </a:xfrm>
        </p:spPr>
        <p:txBody>
          <a:bodyPr numCol="1">
            <a:noAutofit/>
          </a:bodyPr>
          <a:lstStyle/>
          <a:p>
            <a:pPr marL="0" indent="0" algn="l">
              <a:buNone/>
            </a:pPr>
            <a:r>
              <a:rPr lang="fi-FI" sz="3200" dirty="0">
                <a:solidFill>
                  <a:schemeClr val="accent2"/>
                </a:solidFill>
                <a:latin typeface="Work Sans" charset="0"/>
                <a:ea typeface="+mj-ea"/>
                <a:cs typeface="+mj-cs"/>
              </a:rPr>
              <a:t>Kohti puhtaampia vesiä!</a:t>
            </a:r>
          </a:p>
          <a:p>
            <a:pPr marL="0" indent="0" algn="l">
              <a:buNone/>
            </a:pPr>
            <a:r>
              <a:rPr lang="fi-FI" sz="1800" b="1" i="0" cap="all" dirty="0">
                <a:solidFill>
                  <a:srgbClr val="000000"/>
                </a:solidFill>
                <a:effectLst/>
                <a:latin typeface="Roboto" panose="02000000000000000000" pitchFamily="2" charset="0"/>
              </a:rPr>
              <a:t>Tietoa Eurajoen tilasta</a:t>
            </a:r>
          </a:p>
          <a:p>
            <a:pPr marL="0" indent="0">
              <a:buNone/>
            </a:pPr>
            <a:r>
              <a:rPr lang="fi-FI" sz="1800" b="0" i="0" dirty="0">
                <a:solidFill>
                  <a:srgbClr val="000000"/>
                </a:solidFill>
                <a:effectLst/>
                <a:latin typeface="Roboto" panose="02000000000000000000" pitchFamily="2" charset="0"/>
              </a:rPr>
              <a:t>JVP-Eura Oy puhdistaa Euran kunnan ja Jujo Thermalin jätevesiä. Puhdistamon purkuveden laatu on ollut erinomainen jo useiden vuosien ajan. Haluamme panostaa Eurajoen ja samalla asukkaiden hyvinvointiin, joten Eurajoen veden laadun kannalta on tärkeää laitosten häiriötilanteiden ennakointi ja niiden minimointi.</a:t>
            </a:r>
            <a:br>
              <a:rPr lang="fi-FI" sz="1800" dirty="0"/>
            </a:br>
            <a:br>
              <a:rPr lang="fi-FI" sz="1800" dirty="0"/>
            </a:br>
            <a:r>
              <a:rPr lang="fi-FI" sz="1800" b="0" i="0" dirty="0">
                <a:solidFill>
                  <a:srgbClr val="000000"/>
                </a:solidFill>
                <a:effectLst/>
                <a:latin typeface="Roboto" panose="02000000000000000000" pitchFamily="2" charset="0"/>
              </a:rPr>
              <a:t>Häiriö- ja huoltotilanteisiin pitää kuitenkin varautua. Jokiveden laatuun vaikuttavista tekijöistä pyritään ilmoittamaan välittömästi Eurajoen vaikutusalueen toimijoille ja asukkaille, jotka ovat ilmoittautuneet palveluun.</a:t>
            </a:r>
            <a:endParaRPr lang="en-US" sz="1800" dirty="0"/>
          </a:p>
        </p:txBody>
      </p:sp>
      <p:pic>
        <p:nvPicPr>
          <p:cNvPr id="5" name="Kuva 4" descr="Kuva, joka sisältää kohteen leikkikenttä, vihreä&#10;&#10;Kuvaus luotu automaattisesti">
            <a:extLst>
              <a:ext uri="{FF2B5EF4-FFF2-40B4-BE49-F238E27FC236}">
                <a16:creationId xmlns:a16="http://schemas.microsoft.com/office/drawing/2014/main" id="{2831486C-792A-A5B2-34C6-E279D115D969}"/>
              </a:ext>
            </a:extLst>
          </p:cNvPr>
          <p:cNvPicPr>
            <a:picLocks noChangeAspect="1"/>
          </p:cNvPicPr>
          <p:nvPr/>
        </p:nvPicPr>
        <p:blipFill>
          <a:blip r:embed="rId3"/>
          <a:stretch>
            <a:fillRect/>
          </a:stretch>
        </p:blipFill>
        <p:spPr>
          <a:xfrm>
            <a:off x="6534912" y="2033717"/>
            <a:ext cx="5352209" cy="405429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6647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vert="horz" lIns="91440" tIns="45720" rIns="91440" bIns="45720" rtlCol="0" anchor="ctr">
            <a:normAutofit/>
          </a:bodyPr>
          <a:lstStyle/>
          <a:p>
            <a:r>
              <a:rPr lang="en-US" sz="3700">
                <a:solidFill>
                  <a:schemeClr val="tx1"/>
                </a:solidFill>
                <a:latin typeface="+mj-lt"/>
              </a:rPr>
              <a:t>Soraikkojen kunnostus ja kalojen istutus Eurajokeen</a:t>
            </a:r>
          </a:p>
        </p:txBody>
      </p:sp>
      <p:sp>
        <p:nvSpPr>
          <p:cNvPr id="3" name="Content Placeholder 2"/>
          <p:cNvSpPr>
            <a:spLocks noGrp="1"/>
          </p:cNvSpPr>
          <p:nvPr>
            <p:ph idx="1"/>
          </p:nvPr>
        </p:nvSpPr>
        <p:spPr>
          <a:xfrm>
            <a:off x="761800" y="2470244"/>
            <a:ext cx="5334197" cy="3769835"/>
          </a:xfrm>
        </p:spPr>
        <p:txBody>
          <a:bodyPr vert="horz" lIns="91440" tIns="45720" rIns="91440" bIns="45720" rtlCol="0" anchor="ctr">
            <a:normAutofit/>
          </a:bodyPr>
          <a:lstStyle/>
          <a:p>
            <a:pPr>
              <a:buFont typeface="Arial" panose="020B0604020202020204" pitchFamily="34" charset="0"/>
              <a:buChar char="•"/>
            </a:pPr>
            <a:r>
              <a:rPr lang="en-US" sz="1700" dirty="0">
                <a:latin typeface="+mn-lt"/>
              </a:rPr>
              <a:t>JVP-Eura Oy ja VARELY ovat </a:t>
            </a:r>
            <a:r>
              <a:rPr lang="en-US" sz="1700" dirty="0" err="1">
                <a:latin typeface="+mn-lt"/>
              </a:rPr>
              <a:t>tehneet</a:t>
            </a:r>
            <a:r>
              <a:rPr lang="en-US" sz="1700" dirty="0">
                <a:latin typeface="+mn-lt"/>
              </a:rPr>
              <a:t> </a:t>
            </a:r>
            <a:r>
              <a:rPr lang="en-US" sz="1700" dirty="0" err="1">
                <a:latin typeface="+mn-lt"/>
              </a:rPr>
              <a:t>sovintosopimuksen</a:t>
            </a:r>
            <a:r>
              <a:rPr lang="en-US" sz="1700" dirty="0">
                <a:latin typeface="+mn-lt"/>
              </a:rPr>
              <a:t> Eurajoen </a:t>
            </a:r>
            <a:r>
              <a:rPr lang="en-US" sz="1700" dirty="0" err="1">
                <a:latin typeface="+mn-lt"/>
              </a:rPr>
              <a:t>koskien</a:t>
            </a:r>
            <a:r>
              <a:rPr lang="en-US" sz="1700" dirty="0">
                <a:latin typeface="+mn-lt"/>
              </a:rPr>
              <a:t> ja soraikkojen </a:t>
            </a:r>
            <a:r>
              <a:rPr lang="en-US" sz="1700" dirty="0" err="1">
                <a:latin typeface="+mn-lt"/>
              </a:rPr>
              <a:t>kunnostuksesta</a:t>
            </a:r>
            <a:r>
              <a:rPr lang="en-US" sz="1700" dirty="0">
                <a:latin typeface="+mn-lt"/>
              </a:rPr>
              <a:t> ja </a:t>
            </a:r>
            <a:r>
              <a:rPr lang="en-US" sz="1700" dirty="0" err="1">
                <a:latin typeface="+mn-lt"/>
              </a:rPr>
              <a:t>kalaistutuksista</a:t>
            </a:r>
            <a:r>
              <a:rPr lang="en-US" sz="1700" dirty="0">
                <a:latin typeface="+mn-lt"/>
              </a:rPr>
              <a:t>. </a:t>
            </a:r>
          </a:p>
          <a:p>
            <a:pPr>
              <a:buFont typeface="Arial" panose="020B0604020202020204" pitchFamily="34" charset="0"/>
              <a:buChar char="•"/>
            </a:pPr>
            <a:r>
              <a:rPr lang="en-US" sz="1700" dirty="0">
                <a:latin typeface="+mn-lt"/>
              </a:rPr>
              <a:t>Tarkoituksena on </a:t>
            </a:r>
            <a:r>
              <a:rPr lang="en-US" sz="1700" dirty="0" err="1">
                <a:latin typeface="+mn-lt"/>
              </a:rPr>
              <a:t>kohentaa</a:t>
            </a:r>
            <a:r>
              <a:rPr lang="en-US" sz="1700" dirty="0">
                <a:latin typeface="+mn-lt"/>
              </a:rPr>
              <a:t> Eurajoen </a:t>
            </a:r>
            <a:r>
              <a:rPr lang="en-US" sz="1700" dirty="0" err="1">
                <a:latin typeface="+mn-lt"/>
              </a:rPr>
              <a:t>virkistyskäyttö</a:t>
            </a:r>
            <a:r>
              <a:rPr lang="en-US" sz="1700" dirty="0">
                <a:latin typeface="+mn-lt"/>
              </a:rPr>
              <a:t>- ja </a:t>
            </a:r>
            <a:r>
              <a:rPr lang="en-US" sz="1700" dirty="0" err="1">
                <a:latin typeface="+mn-lt"/>
              </a:rPr>
              <a:t>erityisesti</a:t>
            </a:r>
            <a:r>
              <a:rPr lang="en-US" sz="1700" dirty="0">
                <a:latin typeface="+mn-lt"/>
              </a:rPr>
              <a:t> </a:t>
            </a:r>
            <a:r>
              <a:rPr lang="en-US" sz="1700" dirty="0" err="1">
                <a:latin typeface="+mn-lt"/>
              </a:rPr>
              <a:t>kalastusmahdollisuuksia</a:t>
            </a:r>
            <a:r>
              <a:rPr lang="en-US" sz="1700" dirty="0">
                <a:latin typeface="+mn-lt"/>
              </a:rPr>
              <a:t>.</a:t>
            </a:r>
          </a:p>
          <a:p>
            <a:pPr>
              <a:buFont typeface="Arial" panose="020B0604020202020204" pitchFamily="34" charset="0"/>
              <a:buChar char="•"/>
            </a:pPr>
            <a:r>
              <a:rPr lang="en-US" sz="1700" dirty="0" err="1">
                <a:latin typeface="+mn-lt"/>
              </a:rPr>
              <a:t>Meritaimenta</a:t>
            </a:r>
            <a:r>
              <a:rPr lang="en-US" sz="1700" dirty="0">
                <a:latin typeface="+mn-lt"/>
              </a:rPr>
              <a:t> </a:t>
            </a:r>
            <a:r>
              <a:rPr lang="en-US" sz="1700" dirty="0" err="1">
                <a:latin typeface="+mn-lt"/>
              </a:rPr>
              <a:t>Eurajokeen</a:t>
            </a:r>
            <a:r>
              <a:rPr lang="en-US" sz="1700" dirty="0">
                <a:latin typeface="+mn-lt"/>
              </a:rPr>
              <a:t>, </a:t>
            </a:r>
            <a:r>
              <a:rPr lang="en-US" sz="1700" dirty="0" err="1">
                <a:latin typeface="+mn-lt"/>
              </a:rPr>
              <a:t>vaellussiikaa</a:t>
            </a:r>
            <a:r>
              <a:rPr lang="en-US" sz="1700" dirty="0">
                <a:latin typeface="+mn-lt"/>
              </a:rPr>
              <a:t> ja </a:t>
            </a:r>
            <a:r>
              <a:rPr lang="en-US" sz="1700" dirty="0" err="1">
                <a:latin typeface="+mn-lt"/>
              </a:rPr>
              <a:t>kuhaa</a:t>
            </a:r>
            <a:r>
              <a:rPr lang="en-US" sz="1700" dirty="0">
                <a:latin typeface="+mn-lt"/>
              </a:rPr>
              <a:t> </a:t>
            </a:r>
            <a:r>
              <a:rPr lang="en-US" sz="1700" dirty="0" err="1">
                <a:latin typeface="+mn-lt"/>
              </a:rPr>
              <a:t>Eurajoensalmeen</a:t>
            </a:r>
            <a:endParaRPr lang="en-US" sz="1700" dirty="0">
              <a:latin typeface="+mn-lt"/>
            </a:endParaRPr>
          </a:p>
          <a:p>
            <a:pPr>
              <a:buFont typeface="Arial" panose="020B0604020202020204" pitchFamily="34" charset="0"/>
              <a:buChar char="•"/>
            </a:pPr>
            <a:r>
              <a:rPr lang="en-US" sz="1700" dirty="0" err="1">
                <a:latin typeface="+mn-lt"/>
              </a:rPr>
              <a:t>Kalanistutuksia</a:t>
            </a:r>
            <a:r>
              <a:rPr lang="en-US" sz="1700" dirty="0">
                <a:latin typeface="+mn-lt"/>
              </a:rPr>
              <a:t> on </a:t>
            </a:r>
            <a:r>
              <a:rPr lang="en-US" sz="1700" dirty="0" err="1">
                <a:latin typeface="+mn-lt"/>
              </a:rPr>
              <a:t>toteutettu</a:t>
            </a:r>
            <a:r>
              <a:rPr lang="en-US" sz="1700" dirty="0">
                <a:latin typeface="+mn-lt"/>
              </a:rPr>
              <a:t> </a:t>
            </a:r>
            <a:r>
              <a:rPr lang="en-US" sz="1700" dirty="0" err="1">
                <a:latin typeface="+mn-lt"/>
              </a:rPr>
              <a:t>vuodesta</a:t>
            </a:r>
            <a:r>
              <a:rPr lang="en-US" sz="1700" dirty="0">
                <a:latin typeface="+mn-lt"/>
              </a:rPr>
              <a:t> 2018 </a:t>
            </a:r>
            <a:r>
              <a:rPr lang="en-US" sz="1700" dirty="0" err="1">
                <a:latin typeface="+mn-lt"/>
              </a:rPr>
              <a:t>alkaen</a:t>
            </a:r>
            <a:r>
              <a:rPr lang="en-US" sz="1700" dirty="0">
                <a:latin typeface="+mn-lt"/>
              </a:rPr>
              <a:t> ja </a:t>
            </a:r>
            <a:r>
              <a:rPr lang="en-US" sz="1700" dirty="0" err="1">
                <a:latin typeface="+mn-lt"/>
              </a:rPr>
              <a:t>sopimuksen</a:t>
            </a:r>
            <a:r>
              <a:rPr lang="en-US" sz="1700" dirty="0">
                <a:latin typeface="+mn-lt"/>
              </a:rPr>
              <a:t> </a:t>
            </a:r>
            <a:r>
              <a:rPr lang="en-US" sz="1700" dirty="0" err="1">
                <a:latin typeface="+mn-lt"/>
              </a:rPr>
              <a:t>mukaisesti</a:t>
            </a:r>
            <a:r>
              <a:rPr lang="en-US" sz="1700" dirty="0">
                <a:latin typeface="+mn-lt"/>
              </a:rPr>
              <a:t> ne toteutetaan </a:t>
            </a:r>
            <a:r>
              <a:rPr lang="en-US" sz="1700" dirty="0" err="1">
                <a:latin typeface="+mn-lt"/>
              </a:rPr>
              <a:t>sovitulta</a:t>
            </a:r>
            <a:r>
              <a:rPr lang="en-US" sz="1700" dirty="0">
                <a:latin typeface="+mn-lt"/>
              </a:rPr>
              <a:t> osin arviolta 2025 </a:t>
            </a:r>
            <a:r>
              <a:rPr lang="en-US" sz="1700" dirty="0" err="1">
                <a:latin typeface="+mn-lt"/>
              </a:rPr>
              <a:t>loppuun</a:t>
            </a:r>
            <a:r>
              <a:rPr lang="en-US" sz="1700" dirty="0">
                <a:latin typeface="+mn-lt"/>
              </a:rPr>
              <a:t> </a:t>
            </a:r>
            <a:r>
              <a:rPr lang="en-US" sz="1700" dirty="0" err="1">
                <a:latin typeface="+mn-lt"/>
              </a:rPr>
              <a:t>mennessä</a:t>
            </a:r>
            <a:r>
              <a:rPr lang="en-US" sz="1700" dirty="0">
                <a:latin typeface="+mn-lt"/>
              </a:rPr>
              <a:t>.</a:t>
            </a:r>
          </a:p>
          <a:p>
            <a:pPr>
              <a:buFont typeface="Arial" panose="020B0604020202020204" pitchFamily="34" charset="0"/>
              <a:buChar char="•"/>
            </a:pPr>
            <a:r>
              <a:rPr lang="en-US" sz="1700" dirty="0" err="1">
                <a:latin typeface="+mn-lt"/>
              </a:rPr>
              <a:t>Koskien</a:t>
            </a:r>
            <a:r>
              <a:rPr lang="en-US" sz="1700" dirty="0">
                <a:latin typeface="+mn-lt"/>
              </a:rPr>
              <a:t> ja soraikkojen </a:t>
            </a:r>
            <a:r>
              <a:rPr lang="en-US" sz="1700" dirty="0" err="1">
                <a:latin typeface="+mn-lt"/>
              </a:rPr>
              <a:t>kunnostukset</a:t>
            </a:r>
            <a:r>
              <a:rPr lang="en-US" sz="1700" dirty="0">
                <a:latin typeface="+mn-lt"/>
              </a:rPr>
              <a:t> tehtiin vuonna 2021.</a:t>
            </a:r>
          </a:p>
        </p:txBody>
      </p:sp>
      <p:pic>
        <p:nvPicPr>
          <p:cNvPr id="7" name="Kuvan paikkamerkki 6">
            <a:extLst>
              <a:ext uri="{FF2B5EF4-FFF2-40B4-BE49-F238E27FC236}">
                <a16:creationId xmlns:a16="http://schemas.microsoft.com/office/drawing/2014/main" id="{47B5DE05-F6D5-4131-AA5A-201B47BCBAE5}"/>
              </a:ext>
            </a:extLst>
          </p:cNvPr>
          <p:cNvPicPr>
            <a:picLocks noGrp="1" noChangeAspect="1"/>
          </p:cNvPicPr>
          <p:nvPr>
            <p:ph type="pic" idx="13"/>
          </p:nvPr>
        </p:nvPicPr>
        <p:blipFill>
          <a:blip r:embed="rId2"/>
          <a:srcRect l="16237" r="2551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8" name="Alatunnisteen paikkamerkki 7">
            <a:extLst>
              <a:ext uri="{FF2B5EF4-FFF2-40B4-BE49-F238E27FC236}">
                <a16:creationId xmlns:a16="http://schemas.microsoft.com/office/drawing/2014/main" id="{835AB251-77A5-4A9D-A549-C279316BD4D8}"/>
              </a:ext>
            </a:extLst>
          </p:cNvPr>
          <p:cNvSpPr>
            <a:spLocks noGrp="1"/>
          </p:cNvSpPr>
          <p:nvPr>
            <p:ph type="ftr" sz="quarter" idx="3"/>
          </p:nvPr>
        </p:nvSpPr>
        <p:spPr/>
        <p:txBody>
          <a:bodyPr/>
          <a:lstStyle/>
          <a:p>
            <a:pPr>
              <a:spcAft>
                <a:spcPts val="600"/>
              </a:spcAft>
            </a:pPr>
            <a:endParaRPr lang="fi-FI"/>
          </a:p>
          <a:p>
            <a:pPr>
              <a:spcAft>
                <a:spcPts val="600"/>
              </a:spcAft>
            </a:pPr>
            <a:endParaRPr lang="fi-FI"/>
          </a:p>
        </p:txBody>
      </p:sp>
      <p:sp>
        <p:nvSpPr>
          <p:cNvPr id="4" name="Tekstiruutu 3">
            <a:extLst>
              <a:ext uri="{FF2B5EF4-FFF2-40B4-BE49-F238E27FC236}">
                <a16:creationId xmlns:a16="http://schemas.microsoft.com/office/drawing/2014/main" id="{A49CF677-207B-450E-A184-F61F2CE90E6B}"/>
              </a:ext>
            </a:extLst>
          </p:cNvPr>
          <p:cNvSpPr txBox="1"/>
          <p:nvPr/>
        </p:nvSpPr>
        <p:spPr>
          <a:xfrm>
            <a:off x="8857753" y="6281530"/>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FDD713E0-ACA0-4898-9ED3-7F61B14DC2CF}"/>
              </a:ext>
            </a:extLst>
          </p:cNvPr>
          <p:cNvSpPr/>
          <p:nvPr/>
        </p:nvSpPr>
        <p:spPr>
          <a:xfrm>
            <a:off x="6857797" y="6171112"/>
            <a:ext cx="5334204" cy="686888"/>
          </a:xfrm>
          <a:prstGeom prst="rect">
            <a:avLst/>
          </a:prstGeom>
          <a:solidFill>
            <a:srgbClr val="000000">
              <a:alpha val="50000"/>
            </a:srgbClr>
          </a:solidFill>
          <a:ln>
            <a:noFill/>
          </a:ln>
        </p:spPr>
        <p:txBody>
          <a:bodyPr wrap="square">
            <a:noAutofit/>
          </a:bodyPr>
          <a:lstStyle/>
          <a:p>
            <a:pPr algn="ctr">
              <a:spcAft>
                <a:spcPts val="600"/>
              </a:spcAft>
            </a:pPr>
            <a:r>
              <a:rPr lang="fi-FI" sz="1300">
                <a:solidFill>
                  <a:srgbClr val="FFFFFF"/>
                </a:solidFill>
              </a:rPr>
              <a:t>Kuva: Pyhäjärvi-instituutti</a:t>
            </a:r>
          </a:p>
        </p:txBody>
      </p:sp>
    </p:spTree>
    <p:extLst>
      <p:ext uri="{BB962C8B-B14F-4D97-AF65-F5344CB8AC3E}">
        <p14:creationId xmlns:p14="http://schemas.microsoft.com/office/powerpoint/2010/main" val="403165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356" y="0"/>
            <a:ext cx="10286999" cy="6858000"/>
          </a:xfrm>
          <a:prstGeom prst="rect">
            <a:avLst/>
          </a:prstGeom>
        </p:spPr>
      </p:pic>
      <p:sp>
        <p:nvSpPr>
          <p:cNvPr id="3" name="Suorakulmio 2">
            <a:extLst>
              <a:ext uri="{FF2B5EF4-FFF2-40B4-BE49-F238E27FC236}">
                <a16:creationId xmlns:a16="http://schemas.microsoft.com/office/drawing/2014/main" id="{8F30EBC2-0D40-9819-D368-AE4B059950C6}"/>
              </a:ext>
            </a:extLst>
          </p:cNvPr>
          <p:cNvSpPr/>
          <p:nvPr/>
        </p:nvSpPr>
        <p:spPr>
          <a:xfrm>
            <a:off x="469564" y="559415"/>
            <a:ext cx="9339160" cy="830997"/>
          </a:xfrm>
          <a:prstGeom prst="rect">
            <a:avLst/>
          </a:prstGeom>
          <a:noFill/>
        </p:spPr>
        <p:txBody>
          <a:bodyPr wrap="none" lIns="91440" tIns="45720" rIns="91440" bIns="45720">
            <a:spAutoFit/>
          </a:bodyPr>
          <a:lstStyle/>
          <a:p>
            <a:pPr algn="ctr"/>
            <a:r>
              <a:rPr lang="fi-FI" sz="4800" b="1" dirty="0">
                <a:ln w="6600">
                  <a:solidFill>
                    <a:schemeClr val="accent2"/>
                  </a:solidFill>
                  <a:prstDash val="solid"/>
                </a:ln>
                <a:solidFill>
                  <a:srgbClr val="FFFFFF"/>
                </a:solidFill>
                <a:effectLst>
                  <a:outerShdw dist="38100" dir="2700000" algn="tl" rotWithShape="0">
                    <a:schemeClr val="accent2"/>
                  </a:outerShdw>
                </a:effectLst>
              </a:rPr>
              <a:t>Ympäristön hyödyksi vuodesta 2003</a:t>
            </a:r>
            <a:endParaRPr lang="fi-FI"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3236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BAAAEB-FF62-404F-8298-5CA971B0ECD0}"/>
              </a:ext>
            </a:extLst>
          </p:cNvPr>
          <p:cNvSpPr>
            <a:spLocks noGrp="1"/>
          </p:cNvSpPr>
          <p:nvPr>
            <p:ph type="title"/>
          </p:nvPr>
        </p:nvSpPr>
        <p:spPr>
          <a:xfrm>
            <a:off x="838200" y="822961"/>
            <a:ext cx="8938846" cy="1161288"/>
          </a:xfrm>
        </p:spPr>
        <p:txBody>
          <a:bodyPr/>
          <a:lstStyle/>
          <a:p>
            <a:r>
              <a:rPr lang="fi-FI" dirty="0"/>
              <a:t>JVP-Eura Oy omistajat</a:t>
            </a:r>
          </a:p>
        </p:txBody>
      </p:sp>
      <p:graphicFrame>
        <p:nvGraphicFramePr>
          <p:cNvPr id="5" name="Sisällön paikkamerkki 4">
            <a:extLst>
              <a:ext uri="{FF2B5EF4-FFF2-40B4-BE49-F238E27FC236}">
                <a16:creationId xmlns:a16="http://schemas.microsoft.com/office/drawing/2014/main" id="{EE921887-DA64-4C21-8405-60A5ACE8D98B}"/>
              </a:ext>
            </a:extLst>
          </p:cNvPr>
          <p:cNvGraphicFramePr>
            <a:graphicFrameLocks noGrp="1"/>
          </p:cNvGraphicFramePr>
          <p:nvPr>
            <p:ph idx="1"/>
            <p:extLst>
              <p:ext uri="{D42A27DB-BD31-4B8C-83A1-F6EECF244321}">
                <p14:modId xmlns:p14="http://schemas.microsoft.com/office/powerpoint/2010/main" val="2915817522"/>
              </p:ext>
            </p:extLst>
          </p:nvPr>
        </p:nvGraphicFramePr>
        <p:xfrm>
          <a:off x="838200" y="1773937"/>
          <a:ext cx="10278291" cy="4910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911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838200" y="692526"/>
            <a:ext cx="8938846" cy="1325563"/>
          </a:xfrm>
        </p:spPr>
        <p:txBody>
          <a:bodyPr/>
          <a:lstStyle/>
          <a:p>
            <a:r>
              <a:rPr lang="fi-FI" dirty="0"/>
              <a:t>JVP-Eura Oy, Hallitus 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541538" y="2322576"/>
            <a:ext cx="10989046" cy="3854387"/>
          </a:xfrm>
        </p:spPr>
        <p:txBody>
          <a:bodyPr>
            <a:normAutofit/>
          </a:bodyPr>
          <a:lstStyle/>
          <a:p>
            <a:r>
              <a:rPr lang="fi-FI" sz="2400" dirty="0"/>
              <a:t>Ari Reunanen, </a:t>
            </a:r>
            <a:r>
              <a:rPr lang="fi-FI" sz="2000" dirty="0"/>
              <a:t>Lehtori, Euran kunta, Hallituksen puheenjohtaja</a:t>
            </a:r>
          </a:p>
          <a:p>
            <a:r>
              <a:rPr lang="fi-FI" sz="2400" dirty="0"/>
              <a:t>Esa Mäkitalo, </a:t>
            </a:r>
            <a:r>
              <a:rPr lang="fi-FI" sz="2000" dirty="0"/>
              <a:t>Toimitusjohtaja, Mäkitalon maistuvat Oy</a:t>
            </a:r>
          </a:p>
          <a:p>
            <a:r>
              <a:rPr lang="fi-FI" sz="2400" dirty="0"/>
              <a:t>Visa Nurmi, </a:t>
            </a:r>
            <a:r>
              <a:rPr lang="fi-FI" sz="2000" dirty="0"/>
              <a:t>Tuotantopäällikkö, Rudus Oy</a:t>
            </a:r>
          </a:p>
          <a:p>
            <a:r>
              <a:rPr lang="fi-FI" sz="2400" dirty="0"/>
              <a:t>Olli Koivuniemi, </a:t>
            </a:r>
            <a:r>
              <a:rPr lang="fi-FI" sz="2000" dirty="0"/>
              <a:t>Käyttöpäällikkö, Euran kunta, Vesihuoltolaitos</a:t>
            </a:r>
          </a:p>
          <a:p>
            <a:r>
              <a:rPr lang="fi-FI" sz="2400" dirty="0"/>
              <a:t>Matti-Pekka Vanninen, </a:t>
            </a:r>
            <a:r>
              <a:rPr lang="fi-FI" sz="2000" dirty="0"/>
              <a:t>Johtaja, tekninen asiakaspalvelu ja johtamisjärjestelmät, Jujo Thermal, Hallituksen varapuheenjohtaja</a:t>
            </a:r>
          </a:p>
          <a:p>
            <a:r>
              <a:rPr lang="fi-FI" sz="2400" dirty="0"/>
              <a:t>Mari Ylinen, </a:t>
            </a:r>
            <a:r>
              <a:rPr lang="fi-FI" sz="2000" dirty="0"/>
              <a:t>Ympäristöpäällikkö, Jujo Thermal</a:t>
            </a:r>
          </a:p>
          <a:p>
            <a:r>
              <a:rPr lang="fi-FI" sz="2400" dirty="0"/>
              <a:t>Sami Hesso, </a:t>
            </a:r>
            <a:r>
              <a:rPr lang="fi-FI" sz="2000" dirty="0"/>
              <a:t>Tutkimus- ja kehityspäällikkö, Jujo Thermal</a:t>
            </a:r>
          </a:p>
          <a:p>
            <a:pPr marL="0" indent="0">
              <a:buNone/>
            </a:pPr>
            <a:endParaRPr lang="fi-FI" dirty="0"/>
          </a:p>
          <a:p>
            <a:endParaRPr lang="fi-FI" dirty="0"/>
          </a:p>
          <a:p>
            <a:endParaRPr lang="fi-FI" dirty="0"/>
          </a:p>
        </p:txBody>
      </p:sp>
    </p:spTree>
    <p:extLst>
      <p:ext uri="{BB962C8B-B14F-4D97-AF65-F5344CB8AC3E}">
        <p14:creationId xmlns:p14="http://schemas.microsoft.com/office/powerpoint/2010/main" val="86344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p:txBody>
          <a:bodyPr/>
          <a:lstStyle/>
          <a:p>
            <a:r>
              <a:rPr lang="fi-FI" dirty="0"/>
              <a:t>JVP-Eura Oy, Henkilöstö 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1113406" y="3209108"/>
            <a:ext cx="8178639" cy="3056327"/>
          </a:xfrm>
        </p:spPr>
        <p:txBody>
          <a:bodyPr>
            <a:normAutofit/>
          </a:bodyPr>
          <a:lstStyle/>
          <a:p>
            <a:r>
              <a:rPr lang="fi-FI" sz="3200" dirty="0"/>
              <a:t>Jarkko Leminen, toimitusjohtaja</a:t>
            </a:r>
            <a:endParaRPr lang="fi-FI" sz="1800" dirty="0"/>
          </a:p>
          <a:p>
            <a:r>
              <a:rPr lang="fi-FI" sz="3200" dirty="0"/>
              <a:t>Kimmo Hirvelä, Laitosvastaava</a:t>
            </a:r>
          </a:p>
          <a:p>
            <a:r>
              <a:rPr lang="fi-FI" sz="3200" dirty="0"/>
              <a:t>Petri Nevala, Puhdistamonhoitaja</a:t>
            </a:r>
          </a:p>
          <a:p>
            <a:r>
              <a:rPr lang="fi-FI" sz="3200" dirty="0"/>
              <a:t>Marius Heiskanen, Puhdistamonhoitaja</a:t>
            </a:r>
            <a:endParaRPr lang="fi-FI" dirty="0"/>
          </a:p>
          <a:p>
            <a:endParaRPr lang="fi-FI" dirty="0"/>
          </a:p>
          <a:p>
            <a:endParaRPr lang="fi-FI" dirty="0"/>
          </a:p>
        </p:txBody>
      </p:sp>
    </p:spTree>
    <p:extLst>
      <p:ext uri="{BB962C8B-B14F-4D97-AF65-F5344CB8AC3E}">
        <p14:creationId xmlns:p14="http://schemas.microsoft.com/office/powerpoint/2010/main" val="349710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FF42B9-B252-4497-922C-00322D77860F}"/>
              </a:ext>
            </a:extLst>
          </p:cNvPr>
          <p:cNvSpPr>
            <a:spLocks noGrp="1"/>
          </p:cNvSpPr>
          <p:nvPr>
            <p:ph type="ctrTitle"/>
          </p:nvPr>
        </p:nvSpPr>
        <p:spPr/>
        <p:txBody>
          <a:bodyPr/>
          <a:lstStyle/>
          <a:p>
            <a:r>
              <a:rPr lang="fi-FI" dirty="0"/>
              <a:t>Prosessi</a:t>
            </a:r>
          </a:p>
        </p:txBody>
      </p:sp>
      <p:pic>
        <p:nvPicPr>
          <p:cNvPr id="4" name="Kuva 3">
            <a:extLst>
              <a:ext uri="{FF2B5EF4-FFF2-40B4-BE49-F238E27FC236}">
                <a16:creationId xmlns:a16="http://schemas.microsoft.com/office/drawing/2014/main" id="{746AF0C3-4832-2997-8BF0-C1CBD34EA6C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 y="0"/>
            <a:ext cx="12192000" cy="6856249"/>
          </a:xfrm>
          <a:prstGeom prst="rect">
            <a:avLst/>
          </a:prstGeom>
        </p:spPr>
      </p:pic>
      <p:sp>
        <p:nvSpPr>
          <p:cNvPr id="5" name="Suorakulmio 4">
            <a:extLst>
              <a:ext uri="{FF2B5EF4-FFF2-40B4-BE49-F238E27FC236}">
                <a16:creationId xmlns:a16="http://schemas.microsoft.com/office/drawing/2014/main" id="{7C659CD9-4846-74A9-56AB-2C82FD1BCD93}"/>
              </a:ext>
            </a:extLst>
          </p:cNvPr>
          <p:cNvSpPr/>
          <p:nvPr/>
        </p:nvSpPr>
        <p:spPr>
          <a:xfrm>
            <a:off x="1049502" y="2087659"/>
            <a:ext cx="6713184" cy="923330"/>
          </a:xfrm>
          <a:prstGeom prst="rect">
            <a:avLst/>
          </a:prstGeom>
          <a:noFill/>
        </p:spPr>
        <p:txBody>
          <a:bodyPr wrap="none" lIns="91440" tIns="45720" rIns="91440" bIns="45720">
            <a:spAutoFit/>
          </a:bodyPr>
          <a:lstStyle/>
          <a:p>
            <a:pPr algn="ctr"/>
            <a:r>
              <a:rPr lang="fi-FI" sz="5400" b="1" dirty="0">
                <a:ln w="6600">
                  <a:solidFill>
                    <a:schemeClr val="accent2"/>
                  </a:solidFill>
                  <a:prstDash val="solid"/>
                </a:ln>
                <a:solidFill>
                  <a:srgbClr val="FFFFFF"/>
                </a:solidFill>
                <a:effectLst>
                  <a:outerShdw dist="38100" dir="2700000" algn="tl" rotWithShape="0">
                    <a:schemeClr val="accent2"/>
                  </a:outerShdw>
                </a:effectLst>
              </a:rPr>
              <a:t>Puhdistamon prosessit</a:t>
            </a:r>
            <a:endParaRPr lang="fi-FI"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1234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9331518" cy="1325563"/>
          </a:xfrm>
        </p:spPr>
        <p:txBody>
          <a:bodyPr>
            <a:normAutofit/>
          </a:bodyPr>
          <a:lstStyle/>
          <a:p>
            <a:r>
              <a:rPr lang="en-US" dirty="0"/>
              <a:t>Biologis-kemiallinen puhdistusprosessi</a:t>
            </a:r>
          </a:p>
        </p:txBody>
      </p:sp>
      <p:sp>
        <p:nvSpPr>
          <p:cNvPr id="3" name="Content Placeholder 2"/>
          <p:cNvSpPr>
            <a:spLocks noGrp="1"/>
          </p:cNvSpPr>
          <p:nvPr>
            <p:ph idx="1"/>
          </p:nvPr>
        </p:nvSpPr>
        <p:spPr>
          <a:xfrm>
            <a:off x="838200" y="2457348"/>
            <a:ext cx="6418385" cy="3943452"/>
          </a:xfrm>
        </p:spPr>
        <p:txBody>
          <a:bodyPr>
            <a:normAutofit/>
          </a:bodyPr>
          <a:lstStyle/>
          <a:p>
            <a:pPr marL="0" indent="0">
              <a:lnSpc>
                <a:spcPct val="160000"/>
              </a:lnSpc>
              <a:buNone/>
            </a:pPr>
            <a:r>
              <a:rPr lang="en-US" sz="1800" dirty="0"/>
              <a:t>JVP-Eura Oy:n puhdistusprosessi koostuu:</a:t>
            </a:r>
          </a:p>
          <a:p>
            <a:pPr lvl="1">
              <a:lnSpc>
                <a:spcPct val="160000"/>
              </a:lnSpc>
              <a:buFont typeface="Courier New" panose="02070309020205020404" pitchFamily="49" charset="0"/>
              <a:buChar char="o"/>
            </a:pPr>
            <a:r>
              <a:rPr lang="en-US" sz="1800" dirty="0"/>
              <a:t> Jäteveden </a:t>
            </a:r>
            <a:r>
              <a:rPr lang="fi-FI" sz="1800" dirty="0"/>
              <a:t>esikäsittelyistä</a:t>
            </a:r>
            <a:r>
              <a:rPr lang="en-US" sz="1800" dirty="0"/>
              <a:t>: </a:t>
            </a:r>
          </a:p>
          <a:p>
            <a:pPr lvl="3">
              <a:lnSpc>
                <a:spcPct val="160000"/>
              </a:lnSpc>
              <a:buFont typeface="Courier New" panose="02070309020205020404" pitchFamily="49" charset="0"/>
              <a:buChar char="o"/>
            </a:pPr>
            <a:r>
              <a:rPr lang="en-US" sz="1600" dirty="0"/>
              <a:t>Välppäys, hiekanerotus ja esiselkeytys </a:t>
            </a:r>
          </a:p>
          <a:p>
            <a:pPr lvl="1">
              <a:lnSpc>
                <a:spcPct val="160000"/>
              </a:lnSpc>
              <a:buFont typeface="Courier New" panose="02070309020205020404" pitchFamily="49" charset="0"/>
              <a:buChar char="o"/>
            </a:pPr>
            <a:r>
              <a:rPr lang="fi-FI" sz="1800" dirty="0"/>
              <a:t>biologinen</a:t>
            </a:r>
            <a:r>
              <a:rPr lang="en-US" sz="1800" dirty="0"/>
              <a:t> jäteveden käsittelystä: </a:t>
            </a:r>
          </a:p>
          <a:p>
            <a:pPr lvl="3">
              <a:lnSpc>
                <a:spcPct val="160000"/>
              </a:lnSpc>
              <a:buFont typeface="Courier New" panose="02070309020205020404" pitchFamily="49" charset="0"/>
              <a:buChar char="o"/>
            </a:pPr>
            <a:r>
              <a:rPr lang="en-US" sz="1600" dirty="0"/>
              <a:t>Ilmastus ja väliselkeytys </a:t>
            </a:r>
          </a:p>
          <a:p>
            <a:pPr lvl="1">
              <a:lnSpc>
                <a:spcPct val="160000"/>
              </a:lnSpc>
              <a:buFont typeface="Courier New" panose="02070309020205020404" pitchFamily="49" charset="0"/>
              <a:buChar char="o"/>
            </a:pPr>
            <a:r>
              <a:rPr lang="en-US" sz="1800" dirty="0"/>
              <a:t>Tertiäärikäsittelystä: </a:t>
            </a:r>
          </a:p>
          <a:p>
            <a:pPr lvl="3">
              <a:lnSpc>
                <a:spcPct val="160000"/>
              </a:lnSpc>
              <a:buFont typeface="Courier New" panose="02070309020205020404" pitchFamily="49" charset="0"/>
              <a:buChar char="o"/>
            </a:pPr>
            <a:r>
              <a:rPr lang="en-US" sz="1600" dirty="0"/>
              <a:t>Flotaatio ja desinfiointi</a:t>
            </a:r>
          </a:p>
          <a:p>
            <a:pPr lvl="1">
              <a:lnSpc>
                <a:spcPct val="160000"/>
              </a:lnSpc>
              <a:buFont typeface="Courier New" panose="02070309020205020404" pitchFamily="49" charset="0"/>
              <a:buChar char="o"/>
            </a:pPr>
            <a:r>
              <a:rPr lang="en-US" sz="1800" dirty="0"/>
              <a:t>Puhdistettu purkuvesi johdetaan Eurajokeen</a:t>
            </a:r>
          </a:p>
        </p:txBody>
      </p:sp>
      <p:pic>
        <p:nvPicPr>
          <p:cNvPr id="8" name="Kuvan paikkamerkki 7">
            <a:extLst>
              <a:ext uri="{FF2B5EF4-FFF2-40B4-BE49-F238E27FC236}">
                <a16:creationId xmlns:a16="http://schemas.microsoft.com/office/drawing/2014/main" id="{A8898D44-2ABA-4AA3-9020-F7759E0C4ACA}"/>
              </a:ext>
            </a:extLst>
          </p:cNvPr>
          <p:cNvPicPr>
            <a:picLocks noGrp="1" noChangeAspect="1"/>
          </p:cNvPicPr>
          <p:nvPr>
            <p:ph type="pic" idx="13"/>
          </p:nvPr>
        </p:nvPicPr>
        <p:blipFill>
          <a:blip r:embed="rId2"/>
          <a:srcRect l="6762" r="6762"/>
          <a:stretch>
            <a:fillRect/>
          </a:stretch>
        </p:blipFill>
        <p:spPr>
          <a:xfrm>
            <a:off x="6704480" y="1936830"/>
            <a:ext cx="5019092" cy="4352652"/>
          </a:xfrm>
        </p:spPr>
      </p:pic>
    </p:spTree>
    <p:extLst>
      <p:ext uri="{BB962C8B-B14F-4D97-AF65-F5344CB8AC3E}">
        <p14:creationId xmlns:p14="http://schemas.microsoft.com/office/powerpoint/2010/main" val="139385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9331518" cy="1325563"/>
          </a:xfrm>
        </p:spPr>
        <p:txBody>
          <a:bodyPr>
            <a:normAutofit/>
          </a:bodyPr>
          <a:lstStyle/>
          <a:p>
            <a:r>
              <a:rPr lang="en-US" dirty="0"/>
              <a:t>Puhdistustulos</a:t>
            </a:r>
          </a:p>
        </p:txBody>
      </p:sp>
      <p:sp>
        <p:nvSpPr>
          <p:cNvPr id="3" name="Content Placeholder 2"/>
          <p:cNvSpPr>
            <a:spLocks noGrp="1"/>
          </p:cNvSpPr>
          <p:nvPr>
            <p:ph idx="1"/>
          </p:nvPr>
        </p:nvSpPr>
        <p:spPr>
          <a:xfrm>
            <a:off x="721885" y="2379785"/>
            <a:ext cx="6418385" cy="3797178"/>
          </a:xfrm>
        </p:spPr>
        <p:txBody>
          <a:bodyPr>
            <a:normAutofit/>
          </a:bodyPr>
          <a:lstStyle/>
          <a:p>
            <a:pPr>
              <a:lnSpc>
                <a:spcPct val="160000"/>
              </a:lnSpc>
            </a:pPr>
            <a:r>
              <a:rPr lang="en-US" dirty="0"/>
              <a:t>Laitokselta lähtevä </a:t>
            </a:r>
            <a:r>
              <a:rPr lang="en-US" dirty="0">
                <a:solidFill>
                  <a:schemeClr val="accent2"/>
                </a:solidFill>
              </a:rPr>
              <a:t>vesi käsitellään biologisesti ja kemiallisesti.</a:t>
            </a:r>
          </a:p>
          <a:p>
            <a:pPr>
              <a:lnSpc>
                <a:spcPct val="160000"/>
              </a:lnSpc>
            </a:pPr>
            <a:endParaRPr lang="en-US" dirty="0">
              <a:solidFill>
                <a:schemeClr val="accent2"/>
              </a:solidFill>
            </a:endParaRPr>
          </a:p>
          <a:p>
            <a:endParaRPr lang="en-US" dirty="0"/>
          </a:p>
        </p:txBody>
      </p:sp>
      <p:pic>
        <p:nvPicPr>
          <p:cNvPr id="8" name="Kuvan paikkamerkki 7">
            <a:extLst>
              <a:ext uri="{FF2B5EF4-FFF2-40B4-BE49-F238E27FC236}">
                <a16:creationId xmlns:a16="http://schemas.microsoft.com/office/drawing/2014/main" id="{2D598617-781C-40F0-8A45-19138F2FEF60}"/>
              </a:ext>
            </a:extLst>
          </p:cNvPr>
          <p:cNvPicPr>
            <a:picLocks noGrp="1" noChangeAspect="1"/>
          </p:cNvPicPr>
          <p:nvPr>
            <p:ph type="pic" idx="13"/>
          </p:nvPr>
        </p:nvPicPr>
        <p:blipFill>
          <a:blip r:embed="rId2"/>
          <a:srcRect l="6762" r="6762"/>
          <a:stretch>
            <a:fillRect/>
          </a:stretch>
        </p:blipFill>
        <p:spPr>
          <a:xfrm>
            <a:off x="6994039" y="1979271"/>
            <a:ext cx="4840407" cy="4197692"/>
          </a:xfrm>
        </p:spPr>
      </p:pic>
      <p:sp>
        <p:nvSpPr>
          <p:cNvPr id="9" name="Tekstiruutu 8">
            <a:extLst>
              <a:ext uri="{FF2B5EF4-FFF2-40B4-BE49-F238E27FC236}">
                <a16:creationId xmlns:a16="http://schemas.microsoft.com/office/drawing/2014/main" id="{E63BF3E4-BED3-49DA-AB32-828B09E33A44}"/>
              </a:ext>
            </a:extLst>
          </p:cNvPr>
          <p:cNvSpPr txBox="1"/>
          <p:nvPr/>
        </p:nvSpPr>
        <p:spPr>
          <a:xfrm>
            <a:off x="5161391" y="4078117"/>
            <a:ext cx="1812897" cy="826788"/>
          </a:xfrm>
          <a:prstGeom prst="rect">
            <a:avLst/>
          </a:prstGeom>
        </p:spPr>
        <p:txBody>
          <a:bodyPr vert="horz" wrap="none" lIns="91440" tIns="45720" rIns="91440" bIns="45720" rtlCol="0" anchor="b">
            <a:normAutofit fontScale="92500" lnSpcReduction="10000"/>
          </a:bodyPr>
          <a:lstStyle/>
          <a:p>
            <a:r>
              <a:rPr lang="fi-FI" dirty="0"/>
              <a:t>Välpätty jätevesi,</a:t>
            </a:r>
          </a:p>
          <a:p>
            <a:r>
              <a:rPr lang="fi-FI" dirty="0"/>
              <a:t> josta kiintoaine on</a:t>
            </a:r>
          </a:p>
          <a:p>
            <a:r>
              <a:rPr lang="fi-FI" dirty="0"/>
              <a:t> erotettu</a:t>
            </a:r>
          </a:p>
        </p:txBody>
      </p:sp>
      <p:sp>
        <p:nvSpPr>
          <p:cNvPr id="10" name="Tekstiruutu 9">
            <a:extLst>
              <a:ext uri="{FF2B5EF4-FFF2-40B4-BE49-F238E27FC236}">
                <a16:creationId xmlns:a16="http://schemas.microsoft.com/office/drawing/2014/main" id="{9AEAA764-4D36-4A83-AD36-9587F63513AF}"/>
              </a:ext>
            </a:extLst>
          </p:cNvPr>
          <p:cNvSpPr txBox="1"/>
          <p:nvPr/>
        </p:nvSpPr>
        <p:spPr>
          <a:xfrm>
            <a:off x="5197962" y="5453583"/>
            <a:ext cx="1652941" cy="700389"/>
          </a:xfrm>
          <a:prstGeom prst="rect">
            <a:avLst/>
          </a:prstGeom>
        </p:spPr>
        <p:txBody>
          <a:bodyPr vert="horz" wrap="none" lIns="91440" tIns="45720" rIns="91440" bIns="45720" rtlCol="0" anchor="b">
            <a:normAutofit/>
          </a:bodyPr>
          <a:lstStyle/>
          <a:p>
            <a:r>
              <a:rPr lang="fi-FI" dirty="0"/>
              <a:t>Puhdistettu vesi</a:t>
            </a:r>
          </a:p>
          <a:p>
            <a:r>
              <a:rPr lang="fi-FI" dirty="0"/>
              <a:t>Eurajokeen</a:t>
            </a:r>
          </a:p>
        </p:txBody>
      </p:sp>
      <p:cxnSp>
        <p:nvCxnSpPr>
          <p:cNvPr id="12" name="Suora nuoliyhdysviiva 11">
            <a:extLst>
              <a:ext uri="{FF2B5EF4-FFF2-40B4-BE49-F238E27FC236}">
                <a16:creationId xmlns:a16="http://schemas.microsoft.com/office/drawing/2014/main" id="{A4D6355B-7A0E-4477-90CA-BB52BB25464D}"/>
              </a:ext>
            </a:extLst>
          </p:cNvPr>
          <p:cNvCxnSpPr/>
          <p:nvPr/>
        </p:nvCxnSpPr>
        <p:spPr>
          <a:xfrm flipV="1">
            <a:off x="6997148" y="3935896"/>
            <a:ext cx="1653871" cy="477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4981DE5F-67A9-4EA4-A28A-2AF1C37B1CBC}"/>
              </a:ext>
            </a:extLst>
          </p:cNvPr>
          <p:cNvCxnSpPr/>
          <p:nvPr/>
        </p:nvCxnSpPr>
        <p:spPr>
          <a:xfrm flipV="1">
            <a:off x="7033540" y="4818490"/>
            <a:ext cx="3287254" cy="89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09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1D449D-31F2-4FA4-B127-0B0B85B2FE96}"/>
              </a:ext>
            </a:extLst>
          </p:cNvPr>
          <p:cNvSpPr>
            <a:spLocks noGrp="1"/>
          </p:cNvSpPr>
          <p:nvPr>
            <p:ph type="title"/>
          </p:nvPr>
        </p:nvSpPr>
        <p:spPr>
          <a:xfrm>
            <a:off x="733063" y="842020"/>
            <a:ext cx="9414076" cy="1325563"/>
          </a:xfrm>
        </p:spPr>
        <p:txBody>
          <a:bodyPr>
            <a:normAutofit/>
          </a:bodyPr>
          <a:lstStyle/>
          <a:p>
            <a:r>
              <a:rPr lang="fi-FI" sz="3600" dirty="0"/>
              <a:t>JVP-Eura Oy:n ympäristöluvan raja-arvot</a:t>
            </a:r>
          </a:p>
        </p:txBody>
      </p:sp>
      <p:sp>
        <p:nvSpPr>
          <p:cNvPr id="3" name="Sisällön paikkamerkki 2">
            <a:extLst>
              <a:ext uri="{FF2B5EF4-FFF2-40B4-BE49-F238E27FC236}">
                <a16:creationId xmlns:a16="http://schemas.microsoft.com/office/drawing/2014/main" id="{5593DD46-B7DD-4806-9482-0557A5108A4C}"/>
              </a:ext>
            </a:extLst>
          </p:cNvPr>
          <p:cNvSpPr>
            <a:spLocks noGrp="1"/>
          </p:cNvSpPr>
          <p:nvPr>
            <p:ph idx="1"/>
          </p:nvPr>
        </p:nvSpPr>
        <p:spPr>
          <a:xfrm>
            <a:off x="838200" y="2098307"/>
            <a:ext cx="10996246" cy="4466122"/>
          </a:xfrm>
        </p:spPr>
        <p:txBody>
          <a:bodyPr>
            <a:normAutofit fontScale="77500" lnSpcReduction="20000"/>
          </a:bodyPr>
          <a:lstStyle/>
          <a:p>
            <a:pPr marL="0" indent="0">
              <a:buNone/>
            </a:pPr>
            <a:endParaRPr lang="en-US" b="1" dirty="0">
              <a:sym typeface="Wingdings" panose="05000000000000000000" pitchFamily="2" charset="2"/>
            </a:endParaRPr>
          </a:p>
          <a:p>
            <a:pPr marL="0" indent="0">
              <a:buNone/>
            </a:pPr>
            <a:r>
              <a:rPr lang="en-US" b="1" dirty="0">
                <a:sym typeface="Wingdings" panose="05000000000000000000" pitchFamily="2" charset="2"/>
              </a:rPr>
              <a:t>					</a:t>
            </a:r>
            <a:r>
              <a:rPr lang="en-US" sz="2600" b="1" dirty="0">
                <a:sym typeface="Wingdings" panose="05000000000000000000" pitchFamily="2" charset="2"/>
              </a:rPr>
              <a:t>Enimmäispitoisuus (mg/l)	Vähimmäisteho (%)	</a:t>
            </a:r>
            <a:r>
              <a:rPr lang="en-US" b="1" dirty="0">
                <a:sym typeface="Wingdings" panose="05000000000000000000" pitchFamily="2" charset="2"/>
              </a:rPr>
              <a:t>	</a:t>
            </a:r>
          </a:p>
          <a:p>
            <a:r>
              <a:rPr lang="en-US" b="1" dirty="0">
                <a:sym typeface="Wingdings" panose="05000000000000000000" pitchFamily="2" charset="2"/>
              </a:rPr>
              <a:t>Kiintoaine</a:t>
            </a:r>
            <a:r>
              <a:rPr lang="en-US" dirty="0">
                <a:sym typeface="Wingdings" panose="05000000000000000000" pitchFamily="2" charset="2"/>
              </a:rPr>
              <a:t>					15 				95	</a:t>
            </a:r>
          </a:p>
          <a:p>
            <a:r>
              <a:rPr lang="en-US" b="1" dirty="0">
                <a:sym typeface="Wingdings" panose="05000000000000000000" pitchFamily="2" charset="2"/>
              </a:rPr>
              <a:t>Typpi</a:t>
            </a:r>
            <a:r>
              <a:rPr lang="en-US" dirty="0">
                <a:sym typeface="Wingdings" panose="05000000000000000000" pitchFamily="2" charset="2"/>
              </a:rPr>
              <a:t>					15   				75</a:t>
            </a:r>
          </a:p>
          <a:p>
            <a:r>
              <a:rPr lang="en-US" b="1" dirty="0">
                <a:sym typeface="Wingdings" panose="05000000000000000000" pitchFamily="2" charset="2"/>
              </a:rPr>
              <a:t>Fosfori</a:t>
            </a:r>
            <a:r>
              <a:rPr lang="en-US" dirty="0">
                <a:sym typeface="Wingdings" panose="05000000000000000000" pitchFamily="2" charset="2"/>
              </a:rPr>
              <a:t>					0,25 			</a:t>
            </a:r>
            <a:r>
              <a:rPr lang="en-US" sz="1500" dirty="0">
                <a:sym typeface="Wingdings" panose="05000000000000000000" pitchFamily="2" charset="2"/>
              </a:rPr>
              <a:t>	</a:t>
            </a:r>
            <a:r>
              <a:rPr lang="en-US" dirty="0">
                <a:sym typeface="Wingdings" panose="05000000000000000000" pitchFamily="2" charset="2"/>
              </a:rPr>
              <a:t>90</a:t>
            </a:r>
          </a:p>
          <a:p>
            <a:r>
              <a:rPr lang="en-US" b="1" dirty="0">
                <a:sym typeface="Wingdings" panose="05000000000000000000" pitchFamily="2" charset="2"/>
              </a:rPr>
              <a:t>NH4-N</a:t>
            </a:r>
            <a:r>
              <a:rPr lang="en-US" dirty="0">
                <a:sym typeface="Wingdings" panose="05000000000000000000" pitchFamily="2" charset="2"/>
              </a:rPr>
              <a:t>					5  				90	</a:t>
            </a:r>
          </a:p>
          <a:p>
            <a:r>
              <a:rPr lang="en-US" b="1" dirty="0">
                <a:sym typeface="Wingdings" panose="05000000000000000000" pitchFamily="2" charset="2"/>
              </a:rPr>
              <a:t>BOD</a:t>
            </a:r>
            <a:r>
              <a:rPr lang="en-US" dirty="0">
                <a:sym typeface="Wingdings" panose="05000000000000000000" pitchFamily="2" charset="2"/>
              </a:rPr>
              <a:t>						15 				90	</a:t>
            </a:r>
          </a:p>
          <a:p>
            <a:r>
              <a:rPr lang="en-US" b="1" dirty="0">
                <a:sym typeface="Wingdings" panose="05000000000000000000" pitchFamily="2" charset="2"/>
              </a:rPr>
              <a:t>COD</a:t>
            </a:r>
            <a:r>
              <a:rPr lang="en-US" dirty="0">
                <a:sym typeface="Wingdings" panose="05000000000000000000" pitchFamily="2" charset="2"/>
              </a:rPr>
              <a:t>						100 				80	</a:t>
            </a:r>
          </a:p>
          <a:p>
            <a:r>
              <a:rPr lang="en-US" b="1" dirty="0">
                <a:sym typeface="Wingdings" panose="05000000000000000000" pitchFamily="2" charset="2"/>
              </a:rPr>
              <a:t>BPA</a:t>
            </a:r>
            <a:r>
              <a:rPr lang="en-US" dirty="0">
                <a:sym typeface="Wingdings" panose="05000000000000000000" pitchFamily="2" charset="2"/>
              </a:rPr>
              <a:t>	(tavoite)				0,02  		</a:t>
            </a:r>
          </a:p>
          <a:p>
            <a:r>
              <a:rPr lang="en-US" b="1" dirty="0">
                <a:sym typeface="Wingdings" panose="05000000000000000000" pitchFamily="2" charset="2"/>
              </a:rPr>
              <a:t>Hygienia</a:t>
            </a:r>
            <a:r>
              <a:rPr lang="en-US" dirty="0">
                <a:solidFill>
                  <a:srgbClr val="FF0000"/>
                </a:solidFill>
                <a:sym typeface="Wingdings" panose="05000000000000000000" pitchFamily="2" charset="2"/>
              </a:rPr>
              <a:t>	</a:t>
            </a:r>
            <a:r>
              <a:rPr lang="en-US" dirty="0">
                <a:sym typeface="Wingdings" panose="05000000000000000000" pitchFamily="2" charset="2"/>
              </a:rPr>
              <a:t>			</a:t>
            </a:r>
            <a:r>
              <a:rPr lang="en-US" dirty="0">
                <a:solidFill>
                  <a:srgbClr val="FF0000"/>
                </a:solidFill>
                <a:sym typeface="Wingdings" panose="05000000000000000000" pitchFamily="2" charset="2"/>
              </a:rPr>
              <a:t>		 				</a:t>
            </a:r>
          </a:p>
          <a:p>
            <a:pPr lvl="1"/>
            <a:r>
              <a:rPr lang="en-US" sz="2500" dirty="0">
                <a:sym typeface="Wingdings" panose="05000000000000000000" pitchFamily="2" charset="2"/>
              </a:rPr>
              <a:t>Fekaaliset koliformit			2000 pmy/100 ml	</a:t>
            </a:r>
          </a:p>
          <a:p>
            <a:pPr lvl="1"/>
            <a:r>
              <a:rPr lang="en-US" sz="2500" dirty="0">
                <a:sym typeface="Wingdings" panose="05000000000000000000" pitchFamily="2" charset="2"/>
              </a:rPr>
              <a:t>Fekaaliset enterokokit</a:t>
            </a:r>
            <a:r>
              <a:rPr lang="en-US" sz="2500" dirty="0">
                <a:solidFill>
                  <a:srgbClr val="FF0000"/>
                </a:solidFill>
                <a:sym typeface="Wingdings" panose="05000000000000000000" pitchFamily="2" charset="2"/>
              </a:rPr>
              <a:t>			</a:t>
            </a:r>
            <a:r>
              <a:rPr lang="en-US" sz="2500" dirty="0">
                <a:sym typeface="Wingdings" panose="05000000000000000000" pitchFamily="2" charset="2"/>
              </a:rPr>
              <a:t>500 pmy/100 ml</a:t>
            </a:r>
          </a:p>
          <a:p>
            <a:endParaRPr lang="fi-FI" dirty="0"/>
          </a:p>
        </p:txBody>
      </p:sp>
    </p:spTree>
    <p:extLst>
      <p:ext uri="{BB962C8B-B14F-4D97-AF65-F5344CB8AC3E}">
        <p14:creationId xmlns:p14="http://schemas.microsoft.com/office/powerpoint/2010/main" val="918018170"/>
      </p:ext>
    </p:extLst>
  </p:cSld>
  <p:clrMapOvr>
    <a:masterClrMapping/>
  </p:clrMapOvr>
</p:sld>
</file>

<file path=ppt/theme/theme1.xml><?xml version="1.0" encoding="utf-8"?>
<a:theme xmlns:a="http://schemas.openxmlformats.org/drawingml/2006/main" name="Office Theme">
  <a:themeElements>
    <a:clrScheme name="JVP-EURA VÄRIT">
      <a:dk1>
        <a:srgbClr val="000000"/>
      </a:dk1>
      <a:lt1>
        <a:srgbClr val="FFFFFF"/>
      </a:lt1>
      <a:dk2>
        <a:srgbClr val="44546A"/>
      </a:dk2>
      <a:lt2>
        <a:srgbClr val="E7E6E6"/>
      </a:lt2>
      <a:accent1>
        <a:srgbClr val="008AB3"/>
      </a:accent1>
      <a:accent2>
        <a:srgbClr val="69AFC1"/>
      </a:accent2>
      <a:accent3>
        <a:srgbClr val="C2B39A"/>
      </a:accent3>
      <a:accent4>
        <a:srgbClr val="80808D"/>
      </a:accent4>
      <a:accent5>
        <a:srgbClr val="30445F"/>
      </a:accent5>
      <a:accent6>
        <a:srgbClr val="E59243"/>
      </a:accent6>
      <a:hlink>
        <a:srgbClr val="E59243"/>
      </a:hlink>
      <a:folHlink>
        <a:srgbClr val="E5924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10176</TotalTime>
  <Words>651</Words>
  <Application>Microsoft Office PowerPoint</Application>
  <PresentationFormat>Laajakuva</PresentationFormat>
  <Paragraphs>92</Paragraphs>
  <Slides>18</Slides>
  <Notes>2</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18</vt:i4>
      </vt:variant>
    </vt:vector>
  </HeadingPairs>
  <TitlesOfParts>
    <vt:vector size="26" baseType="lpstr">
      <vt:lpstr>Arial</vt:lpstr>
      <vt:lpstr>Calibri</vt:lpstr>
      <vt:lpstr>Courier New</vt:lpstr>
      <vt:lpstr>Roboto</vt:lpstr>
      <vt:lpstr>Wingdings</vt:lpstr>
      <vt:lpstr>work sans</vt:lpstr>
      <vt:lpstr>work sans</vt:lpstr>
      <vt:lpstr>Office Theme</vt:lpstr>
      <vt:lpstr>JVP-EURA OY Euran jätevedenpuhdistamo</vt:lpstr>
      <vt:lpstr>PowerPoint-esitys</vt:lpstr>
      <vt:lpstr>JVP-Eura Oy omistajat</vt:lpstr>
      <vt:lpstr>JVP-Eura Oy, Hallitus 2025</vt:lpstr>
      <vt:lpstr>JVP-Eura Oy, Henkilöstö 2025</vt:lpstr>
      <vt:lpstr>Prosessi</vt:lpstr>
      <vt:lpstr>Biologis-kemiallinen puhdistusprosessi</vt:lpstr>
      <vt:lpstr>Puhdistustulos</vt:lpstr>
      <vt:lpstr>JVP-Eura Oy:n ympäristöluvan raja-arvot</vt:lpstr>
      <vt:lpstr>Puhdistusprosessin lohkokaavio</vt:lpstr>
      <vt:lpstr>Vesistökuormituksien kehittyminen 2014-2023</vt:lpstr>
      <vt:lpstr>Vesistökuormituksien kehittyminen 2014-2023</vt:lpstr>
      <vt:lpstr>Vesistökuormituksien kehittyminen 2014-2023</vt:lpstr>
      <vt:lpstr>Vesistö-kuormitukset Eurajokeen</vt:lpstr>
      <vt:lpstr>Kuormituksia Eurajokeen, Eurajoen kokonaisuus verrattuna JVP-Eura Oy:n vesistökuormituksiin vuonna 2019 (LSVSY)</vt:lpstr>
      <vt:lpstr>Mukana JOKIohjelmassa</vt:lpstr>
      <vt:lpstr>Joki-ilmoitus.fi</vt:lpstr>
      <vt:lpstr>Soraikkojen kunnostus ja kalojen istutus Eurajokeen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Unonius</dc:creator>
  <cp:lastModifiedBy>Jarkko Leminen</cp:lastModifiedBy>
  <cp:revision>89</cp:revision>
  <dcterms:created xsi:type="dcterms:W3CDTF">2017-11-14T07:50:27Z</dcterms:created>
  <dcterms:modified xsi:type="dcterms:W3CDTF">2025-01-15T07:42:19Z</dcterms:modified>
</cp:coreProperties>
</file>