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1" r:id="rId2"/>
    <p:sldId id="2563" r:id="rId3"/>
    <p:sldId id="2564" r:id="rId4"/>
    <p:sldId id="2565" r:id="rId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720EE-1069-4848-96C4-4F88EBF0C450}" type="datetimeFigureOut">
              <a:rPr lang="de-CH" smtClean="0"/>
              <a:t>08.10.2025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B55AA-9CAF-48DF-BECA-01ACAA626642}" type="slidenum">
              <a:rPr lang="de-CH" smtClean="0"/>
              <a:t>‹Nr.›</a:t>
            </a:fld>
            <a:endParaRPr lang="de-CH"/>
          </a:p>
        </p:txBody>
      </p:sp>
    </p:spTree>
    <p:extLst>
      <p:ext uri="{BB962C8B-B14F-4D97-AF65-F5344CB8AC3E}">
        <p14:creationId xmlns:p14="http://schemas.microsoft.com/office/powerpoint/2010/main" val="104537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de-CH"/>
              <a:t>KI-generierte Inhalte können fehlerhaft sein.
---
In dieser Präsentation stellen wir die innovative Hundedecke von Termo-Switch vor, die speziell entwickelt wurde, um Komfort und Funktionalität für Hunde und ihre Besitzer zu vereinen. Erfahren Sie mehr über das Produkt, seine Technologien und die vielfältigen Vorteile.
</a:t>
            </a:r>
          </a:p>
        </p:txBody>
      </p:sp>
      <p:sp>
        <p:nvSpPr>
          <p:cNvPr id="4" name="Foliennummernplatzhalter 3"/>
          <p:cNvSpPr>
            <a:spLocks noGrp="1"/>
          </p:cNvSpPr>
          <p:nvPr>
            <p:ph type="sldNum" sz="quarter" idx="5"/>
          </p:nvPr>
        </p:nvSpPr>
        <p:spPr/>
        <p:txBody>
          <a:bodyPr/>
          <a:lstStyle/>
          <a:p>
            <a:fld id="{2349B4E3-0F6F-4B2B-BD03-E539A4E48263}" type="slidenum">
              <a:rPr lang="de-CH" smtClean="0"/>
              <a:t>1</a:t>
            </a:fld>
            <a:endParaRPr lang="de-CH"/>
          </a:p>
        </p:txBody>
      </p:sp>
    </p:spTree>
    <p:extLst>
      <p:ext uri="{BB962C8B-B14F-4D97-AF65-F5344CB8AC3E}">
        <p14:creationId xmlns:p14="http://schemas.microsoft.com/office/powerpoint/2010/main" val="55240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de-CH"/>
              <a:t>Diese Sektion gibt einen Überblick über die Hundedecke von Termo-Switch, inklusive des Designs, der verfügbaren Varianten sowie der Zielgruppe und Einsatzbereiche der Decke.</a:t>
            </a:r>
          </a:p>
        </p:txBody>
      </p:sp>
      <p:sp>
        <p:nvSpPr>
          <p:cNvPr id="4" name="Foliennummernplatzhalter 3"/>
          <p:cNvSpPr>
            <a:spLocks noGrp="1"/>
          </p:cNvSpPr>
          <p:nvPr>
            <p:ph type="sldNum" sz="quarter" idx="5"/>
          </p:nvPr>
        </p:nvSpPr>
        <p:spPr/>
        <p:txBody>
          <a:bodyPr/>
          <a:lstStyle/>
          <a:p>
            <a:fld id="{2349B4E3-0F6F-4B2B-BD03-E539A4E48263}" type="slidenum">
              <a:rPr lang="de-CH" smtClean="0"/>
              <a:t>2</a:t>
            </a:fld>
            <a:endParaRPr lang="de-CH"/>
          </a:p>
        </p:txBody>
      </p:sp>
    </p:spTree>
    <p:extLst>
      <p:ext uri="{BB962C8B-B14F-4D97-AF65-F5344CB8AC3E}">
        <p14:creationId xmlns:p14="http://schemas.microsoft.com/office/powerpoint/2010/main" val="96765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de-CH"/>
              <a:t>
---
Termo-Switch ist eine Marke, die innovative und hochwertige Produkte für Haustiere entwickelt. Die Hundedecke zeichnet sich durch moderne Materialien und durchdachtes Design aus, um den Bedürfnissen von Hunden gerecht zu werden.
Bildquelle: Microsoft 365-Inhaltsbibliothek
</a:t>
            </a:r>
          </a:p>
        </p:txBody>
      </p:sp>
      <p:sp>
        <p:nvSpPr>
          <p:cNvPr id="4" name="Foliennummernplatzhalter 3"/>
          <p:cNvSpPr>
            <a:spLocks noGrp="1"/>
          </p:cNvSpPr>
          <p:nvPr>
            <p:ph type="sldNum" sz="quarter" idx="5"/>
          </p:nvPr>
        </p:nvSpPr>
        <p:spPr/>
        <p:txBody>
          <a:bodyPr/>
          <a:lstStyle/>
          <a:p>
            <a:fld id="{2349B4E3-0F6F-4B2B-BD03-E539A4E48263}" type="slidenum">
              <a:rPr lang="de-CH" smtClean="0"/>
              <a:t>3</a:t>
            </a:fld>
            <a:endParaRPr lang="de-CH"/>
          </a:p>
        </p:txBody>
      </p:sp>
    </p:spTree>
    <p:extLst>
      <p:ext uri="{BB962C8B-B14F-4D97-AF65-F5344CB8AC3E}">
        <p14:creationId xmlns:p14="http://schemas.microsoft.com/office/powerpoint/2010/main" val="263935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de-CH"/>
              <a:t>
---
Die Decke ist in verschiedenen Größen, Farben und Mustern erhältlich, um unterschiedlichen Geschmäckern und Bedürfnissen gerecht zu werden. Das Design berücksichtigt sowohl ästhetische als auch praktische Aspekte.
Bildquelle: Microsoft 365-Inhaltsbibliothek
</a:t>
            </a:r>
          </a:p>
        </p:txBody>
      </p:sp>
      <p:sp>
        <p:nvSpPr>
          <p:cNvPr id="4" name="Foliennummernplatzhalter 3"/>
          <p:cNvSpPr>
            <a:spLocks noGrp="1"/>
          </p:cNvSpPr>
          <p:nvPr>
            <p:ph type="sldNum" sz="quarter" idx="5"/>
          </p:nvPr>
        </p:nvSpPr>
        <p:spPr/>
        <p:txBody>
          <a:bodyPr/>
          <a:lstStyle/>
          <a:p>
            <a:fld id="{2349B4E3-0F6F-4B2B-BD03-E539A4E48263}" type="slidenum">
              <a:rPr lang="de-CH" smtClean="0"/>
              <a:t>4</a:t>
            </a:fld>
            <a:endParaRPr lang="de-CH"/>
          </a:p>
        </p:txBody>
      </p:sp>
    </p:spTree>
    <p:extLst>
      <p:ext uri="{BB962C8B-B14F-4D97-AF65-F5344CB8AC3E}">
        <p14:creationId xmlns:p14="http://schemas.microsoft.com/office/powerpoint/2010/main" val="298364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2" y="3425399"/>
            <a:ext cx="7685140" cy="2621154"/>
          </a:xfrm>
        </p:spPr>
        <p:txBody>
          <a:bodyPr anchor="b">
            <a:noAutofit/>
          </a:bodyPr>
          <a:lstStyle>
            <a:lvl1pPr algn="l">
              <a:defRPr sz="72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2" y="415057"/>
            <a:ext cx="7685139" cy="14140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10/8/2025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‹Nr.›</a:t>
            </a:fld>
            <a:endParaRPr lang="en-US" dirty="0"/>
          </a:p>
        </p:txBody>
      </p:sp>
    </p:spTree>
    <p:extLst>
      <p:ext uri="{BB962C8B-B14F-4D97-AF65-F5344CB8AC3E}">
        <p14:creationId xmlns:p14="http://schemas.microsoft.com/office/powerpoint/2010/main" val="1947244754"/>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Autofit/>
          </a:bodyPr>
          <a:lstStyle>
            <a:lvl1pPr>
              <a:defRPr sz="44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lphaLcPeriod"/>
              <a:defRPr sz="1600"/>
            </a:lvl2pPr>
            <a:lvl3pPr marL="800100" indent="-342900">
              <a:buFont typeface="+mj-lt"/>
              <a:buAutoNum type="romanLcPeriod"/>
              <a:defRPr sz="1400"/>
            </a:lvl3pPr>
            <a:lvl4pPr marL="914400" indent="-228600">
              <a:buFont typeface="+mj-lt"/>
              <a:buAutoNum type="arabicParenR"/>
              <a:defRPr sz="1200"/>
            </a:lvl4pPr>
            <a:lvl5pPr marL="1143000" indent="-228600">
              <a:buFont typeface="+mj-lt"/>
              <a:buAutoNum type="alphaLcParen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55374453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685800" marR="0" lvl="2"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914400" marR="0" lvl="3"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1143000" marR="0" lvl="4"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057108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831673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487068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46079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08628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256343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08879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085076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50764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26233410-150A-4A72-BF63-6D3ACBC30148}" type="datetime1">
              <a:rPr lang="en-US" smtClean="0"/>
              <a:t>10/8/2025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3444834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80534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893816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8567813-D47B-4BA9-A366-45E7794B6608}"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49470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85750" indent="-285750">
              <a:buFont typeface="Arial" panose="020B0604020202020204" pitchFamily="34" charset="0"/>
              <a:buChar char="•"/>
              <a:defRPr sz="1600"/>
            </a:lvl1pPr>
            <a:lvl2pPr marL="514350" indent="-285750">
              <a:buFont typeface="Arial" panose="020B0604020202020204" pitchFamily="34" charset="0"/>
              <a:buChar char="•"/>
              <a:defRPr sz="1400"/>
            </a:lvl2pPr>
            <a:lvl3pPr marL="628650" indent="-171450">
              <a:buFont typeface="Arial" panose="020B0604020202020204" pitchFamily="34" charset="0"/>
              <a:buChar char="•"/>
              <a:defRPr sz="1200"/>
            </a:lvl3pPr>
            <a:lvl4pPr marL="857250" indent="-171450">
              <a:buFont typeface="Arial" panose="020B0604020202020204" pitchFamily="34" charset="0"/>
              <a:buChar char="•"/>
              <a:defRPr sz="1100"/>
            </a:lvl4pPr>
            <a:lvl5pPr marL="1085850" indent="-171450">
              <a:buFont typeface="Arial" panose="020B0604020202020204" pitchFamily="34" charset="0"/>
              <a:buChar cha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346177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45006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368641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483020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508420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739617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083588C5-4E32-4E6E-80AB-32A6125C957F}"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55935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91AF1D09-6B76-4716-AD3D-9F53166D3BF5}" type="datetime1">
              <a:rPr lang="en-US" smtClean="0"/>
              <a:t>10/8/2025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1688555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105526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1738236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813EDC87-0EBE-4D2E-8804-E5F0EDA0B797}"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29503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51CF56A9-FD41-47F4-80A0-DA74EEEC2541}"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948701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10/8/2025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850106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10/8/2025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277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10/8/2025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04229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10/8/2025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942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10/8/2025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988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10/8/2025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6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2"/>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‹Nr.›</a:t>
            </a:fld>
            <a:endParaRPr lang="en-US" dirty="0"/>
          </a:p>
        </p:txBody>
      </p:sp>
    </p:spTree>
    <p:extLst>
      <p:ext uri="{BB962C8B-B14F-4D97-AF65-F5344CB8AC3E}">
        <p14:creationId xmlns:p14="http://schemas.microsoft.com/office/powerpoint/2010/main" val="3766927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4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10/8/2025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92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anchor="t">
            <a:normAutofit/>
          </a:bodyPr>
          <a:lstStyle>
            <a:lvl1pPr>
              <a:lnSpc>
                <a:spcPct val="100000"/>
              </a:lnSpc>
              <a:defRPr sz="36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10/8/2025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‹Nr.›</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15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12166209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10/8/2025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05276047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10/8/2025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99805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10/8/2025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1858621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10/8/2025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4131880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bg1"/>
                </a:solidFill>
                <a:effectLst/>
              </a:defRPr>
            </a:lvl1pPr>
          </a:lstStyle>
          <a:p>
            <a:fld id="{8C13480A-5F85-4A30-80F2-F92581C6474C}" type="datetime1">
              <a:rPr lang="en-US" smtClean="0"/>
              <a:t>10/8/2025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36800193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10/8/2025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22347529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10/8/2025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13775668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10/8/2025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‹Nr.›</a:t>
            </a:fld>
            <a:endParaRPr lang="en-US" dirty="0"/>
          </a:p>
        </p:txBody>
      </p:sp>
    </p:spTree>
    <p:extLst>
      <p:ext uri="{BB962C8B-B14F-4D97-AF65-F5344CB8AC3E}">
        <p14:creationId xmlns:p14="http://schemas.microsoft.com/office/powerpoint/2010/main" val="637916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10/8/2025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‹Nr.›</a:t>
            </a:fld>
            <a:endParaRPr lang="en-US" dirty="0"/>
          </a:p>
        </p:txBody>
      </p:sp>
    </p:spTree>
    <p:extLst>
      <p:ext uri="{BB962C8B-B14F-4D97-AF65-F5344CB8AC3E}">
        <p14:creationId xmlns:p14="http://schemas.microsoft.com/office/powerpoint/2010/main" val="32340324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0"/>
            <a:ext cx="10653578"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2"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2" y="6490524"/>
            <a:ext cx="2841959" cy="336141"/>
          </a:xfrm>
          <a:prstGeom prst="rect">
            <a:avLst/>
          </a:prstGeom>
        </p:spPr>
        <p:txBody>
          <a:bodyPr vert="horz" lIns="91440" tIns="45720" rIns="91440" bIns="45720" rtlCol="0" anchor="ctr"/>
          <a:lstStyle>
            <a:lvl1pPr algn="l">
              <a:defRPr sz="800">
                <a:solidFill>
                  <a:schemeClr val="tx1"/>
                </a:solidFill>
              </a:defRPr>
            </a:lvl1pPr>
          </a:lstStyle>
          <a:p>
            <a:fld id="{072E1B28-DB45-4001-B295-7D7933E04419}" type="datetime1">
              <a:rPr lang="en-US" smtClean="0"/>
              <a:t>10/8/2025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70" y="6490524"/>
            <a:ext cx="2662834" cy="336141"/>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4"/>
            <a:ext cx="457200" cy="336141"/>
          </a:xfrm>
          <a:prstGeom prst="rect">
            <a:avLst/>
          </a:prstGeom>
        </p:spPr>
        <p:txBody>
          <a:bodyPr vert="horz" lIns="91440" tIns="45720" rIns="91440" bIns="45720" rtlCol="0" anchor="ctr"/>
          <a:lstStyle>
            <a:lvl1pPr algn="r">
              <a:defRPr sz="800">
                <a:solidFill>
                  <a:schemeClr val="tx1"/>
                </a:solidFill>
              </a:defRPr>
            </a:lvl1pPr>
          </a:lstStyle>
          <a:p>
            <a:fld id="{84C450F2-3BB4-4AE4-8A35-A9D7AEA4C850}" type="slidenum">
              <a:rPr lang="en-US" smtClean="0"/>
              <a:pPr/>
              <a:t>‹Nr.›</a:t>
            </a:fld>
            <a:endParaRPr lang="en-US" dirty="0"/>
          </a:p>
        </p:txBody>
      </p:sp>
    </p:spTree>
    <p:extLst>
      <p:ext uri="{BB962C8B-B14F-4D97-AF65-F5344CB8AC3E}">
        <p14:creationId xmlns:p14="http://schemas.microsoft.com/office/powerpoint/2010/main" val="3647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microsoft.com/office/2007/relationships/hdphoto" Target="../media/hdphoto3.wdp"/><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000" r="-1000" b="4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E8397-5951-B206-97CB-D6429E2F529E}"/>
              </a:ext>
            </a:extLst>
          </p:cNvPr>
          <p:cNvSpPr>
            <a:spLocks noGrp="1"/>
          </p:cNvSpPr>
          <p:nvPr>
            <p:ph type="ctrTitle"/>
          </p:nvPr>
        </p:nvSpPr>
        <p:spPr>
          <a:xfrm>
            <a:off x="431171" y="3425399"/>
            <a:ext cx="7903531" cy="2621154"/>
          </a:xfrm>
        </p:spPr>
        <p:txBody>
          <a:bodyPr anchor="b">
            <a:normAutofit/>
          </a:bodyPr>
          <a:lstStyle/>
          <a:p>
            <a:r>
              <a:rPr lang="de-CH" sz="3600" dirty="0">
                <a:solidFill>
                  <a:schemeClr val="tx1"/>
                </a:solidFill>
              </a:rPr>
              <a:t>Innovative Hundedecke und Betten von Thermo Switch:</a:t>
            </a:r>
            <a:br>
              <a:rPr lang="de-CH" sz="3600" dirty="0">
                <a:solidFill>
                  <a:schemeClr val="tx1"/>
                </a:solidFill>
              </a:rPr>
            </a:br>
            <a:r>
              <a:rPr lang="de-CH" sz="3600" dirty="0">
                <a:solidFill>
                  <a:schemeClr val="tx1"/>
                </a:solidFill>
              </a:rPr>
              <a:t>Komfort und Funktion für Vierbeiner.</a:t>
            </a:r>
          </a:p>
        </p:txBody>
      </p:sp>
      <p:sp>
        <p:nvSpPr>
          <p:cNvPr id="3" name="Untertitel 2">
            <a:extLst>
              <a:ext uri="{FF2B5EF4-FFF2-40B4-BE49-F238E27FC236}">
                <a16:creationId xmlns:a16="http://schemas.microsoft.com/office/drawing/2014/main" id="{51364B4D-9C9E-9881-E19C-47A8C2ABD1CA}"/>
              </a:ext>
            </a:extLst>
          </p:cNvPr>
          <p:cNvSpPr>
            <a:spLocks noGrp="1"/>
          </p:cNvSpPr>
          <p:nvPr>
            <p:ph type="subTitle" idx="1"/>
          </p:nvPr>
        </p:nvSpPr>
        <p:spPr>
          <a:xfrm>
            <a:off x="231229" y="183830"/>
            <a:ext cx="4477406" cy="1414091"/>
          </a:xfrm>
        </p:spPr>
        <p:txBody>
          <a:bodyPr>
            <a:normAutofit/>
          </a:bodyPr>
          <a:lstStyle/>
          <a:p>
            <a:r>
              <a:rPr lang="de-CH" dirty="0">
                <a:solidFill>
                  <a:schemeClr val="tx1"/>
                </a:solidFill>
              </a:rPr>
              <a:t>Moderne Lösung für behagliche und praktische Hundebetten</a:t>
            </a:r>
          </a:p>
        </p:txBody>
      </p:sp>
      <p:sp>
        <p:nvSpPr>
          <p:cNvPr id="4" name="Datumsplatzhalter 3">
            <a:extLst>
              <a:ext uri="{FF2B5EF4-FFF2-40B4-BE49-F238E27FC236}">
                <a16:creationId xmlns:a16="http://schemas.microsoft.com/office/drawing/2014/main" id="{C79100B8-BE2B-94C5-783E-F33D767BF8C9}"/>
              </a:ext>
            </a:extLst>
          </p:cNvPr>
          <p:cNvSpPr>
            <a:spLocks noGrp="1"/>
          </p:cNvSpPr>
          <p:nvPr>
            <p:ph type="dt" sz="half" idx="10"/>
          </p:nvPr>
        </p:nvSpPr>
        <p:spPr>
          <a:xfrm>
            <a:off x="431172" y="6490524"/>
            <a:ext cx="2841959" cy="336141"/>
          </a:xfrm>
        </p:spPr>
        <p:txBody>
          <a:bodyPr anchor="ctr">
            <a:normAutofit/>
          </a:bodyPr>
          <a:lstStyle/>
          <a:p>
            <a:pPr>
              <a:spcAft>
                <a:spcPts val="600"/>
              </a:spcAft>
            </a:pPr>
            <a:fld id="{B04EF954-66B1-4168-AF40-97F3DAF43FC4}" type="datetime1">
              <a:rPr lang="en-US" smtClean="0"/>
              <a:pPr>
                <a:spcAft>
                  <a:spcPts val="600"/>
                </a:spcAft>
              </a:pPr>
              <a:t>10/8/2025</a:t>
            </a:fld>
            <a:endParaRPr lang="en-US"/>
          </a:p>
        </p:txBody>
      </p:sp>
      <p:sp>
        <p:nvSpPr>
          <p:cNvPr id="5" name="Fußzeilenplatzhalter 4">
            <a:extLst>
              <a:ext uri="{FF2B5EF4-FFF2-40B4-BE49-F238E27FC236}">
                <a16:creationId xmlns:a16="http://schemas.microsoft.com/office/drawing/2014/main" id="{7B3E7C06-A31C-944F-E9DC-28324A0C4E06}"/>
              </a:ext>
            </a:extLst>
          </p:cNvPr>
          <p:cNvSpPr>
            <a:spLocks noGrp="1"/>
          </p:cNvSpPr>
          <p:nvPr>
            <p:ph type="ftr" sz="quarter" idx="11"/>
          </p:nvPr>
        </p:nvSpPr>
        <p:spPr>
          <a:xfrm>
            <a:off x="8893370" y="6490524"/>
            <a:ext cx="2662834" cy="336141"/>
          </a:xfrm>
        </p:spPr>
        <p:txBody>
          <a:bodyPr anchor="ctr">
            <a:normAutofit/>
          </a:bodyPr>
          <a:lstStyle/>
          <a:p>
            <a:pPr>
              <a:spcAft>
                <a:spcPts val="600"/>
              </a:spcAft>
            </a:pPr>
            <a:r>
              <a:rPr lang="en-US"/>
              <a:t>Sample Footer Text</a:t>
            </a:r>
          </a:p>
        </p:txBody>
      </p:sp>
      <p:sp>
        <p:nvSpPr>
          <p:cNvPr id="6" name="Foliennummernplatzhalter 5">
            <a:extLst>
              <a:ext uri="{FF2B5EF4-FFF2-40B4-BE49-F238E27FC236}">
                <a16:creationId xmlns:a16="http://schemas.microsoft.com/office/drawing/2014/main" id="{152ADD6E-8B88-7FE1-1601-8D08EA8B7E99}"/>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1</a:t>
            </a:fld>
            <a:endParaRPr lang="en-US"/>
          </a:p>
        </p:txBody>
      </p:sp>
      <p:pic>
        <p:nvPicPr>
          <p:cNvPr id="8" name="Grafik 7">
            <a:extLst>
              <a:ext uri="{FF2B5EF4-FFF2-40B4-BE49-F238E27FC236}">
                <a16:creationId xmlns:a16="http://schemas.microsoft.com/office/drawing/2014/main" id="{A83A9D17-D865-6139-B638-FE5DD5169171}"/>
              </a:ext>
            </a:extLst>
          </p:cNvPr>
          <p:cNvPicPr>
            <a:picLocks noChangeAspect="1"/>
          </p:cNvPicPr>
          <p:nvPr/>
        </p:nvPicPr>
        <p:blipFill>
          <a:blip r:embed="rId4"/>
          <a:stretch>
            <a:fillRect/>
          </a:stretch>
        </p:blipFill>
        <p:spPr>
          <a:xfrm>
            <a:off x="8029551" y="3982663"/>
            <a:ext cx="3618880" cy="2285875"/>
          </a:xfrm>
          <a:prstGeom prst="rect">
            <a:avLst/>
          </a:prstGeom>
        </p:spPr>
      </p:pic>
      <p:pic>
        <p:nvPicPr>
          <p:cNvPr id="10" name="Grafik 9" descr="Ein Bild, das Text, Screenshot, Braun, Schrift enthält.&#10;&#10;KI-generierte Inhalte können fehlerhaft sein.">
            <a:extLst>
              <a:ext uri="{FF2B5EF4-FFF2-40B4-BE49-F238E27FC236}">
                <a16:creationId xmlns:a16="http://schemas.microsoft.com/office/drawing/2014/main" id="{6453077E-AA26-F78F-32ED-E0AD788F6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370" y="183830"/>
            <a:ext cx="2876230" cy="808629"/>
          </a:xfrm>
          <a:prstGeom prst="rect">
            <a:avLst/>
          </a:prstGeom>
        </p:spPr>
      </p:pic>
      <p:pic>
        <p:nvPicPr>
          <p:cNvPr id="12" name="Grafik 11" descr="Ein Bild, das Clipart, Symbol, Logo, Darstellung enthält.&#10;&#10;KI-generierte Inhalte können fehlerhaft sein.">
            <a:extLst>
              <a:ext uri="{FF2B5EF4-FFF2-40B4-BE49-F238E27FC236}">
                <a16:creationId xmlns:a16="http://schemas.microsoft.com/office/drawing/2014/main" id="{0DE705C0-128C-08FC-60ED-1722B8B0E5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41" b="98601" l="9459" r="89865">
                        <a14:foregroundMark x1="34459" y1="39510" x2="34459" y2="39510"/>
                        <a14:foregroundMark x1="38514" y1="35315" x2="41216" y2="40909"/>
                        <a14:foregroundMark x1="30405" y1="42308" x2="53378" y2="22727"/>
                        <a14:foregroundMark x1="25000" y1="38112" x2="43919" y2="28322"/>
                        <a14:foregroundMark x1="86149" y1="53497" x2="86149" y2="53497"/>
                        <a14:foregroundMark x1="86149" y1="52098" x2="86149" y2="52098"/>
                        <a14:foregroundMark x1="64189" y1="81818" x2="78041" y2="69231"/>
                        <a14:foregroundMark x1="33108" y1="81818" x2="57432" y2="73427"/>
                        <a14:foregroundMark x1="39865" y1="73427" x2="65541" y2="64685"/>
                        <a14:foregroundMark x1="56081" y1="66084" x2="73649" y2="59091"/>
                        <a14:foregroundMark x1="23649" y1="36713" x2="38514" y2="59091"/>
                        <a14:foregroundMark x1="69595" y1="64685" x2="69595" y2="86014"/>
                        <a14:foregroundMark x1="53378" y1="84615" x2="75000" y2="64685"/>
                        <a14:foregroundMark x1="49324" y1="93007" x2="80743" y2="72028"/>
                        <a14:foregroundMark x1="72297" y1="80420" x2="87500" y2="66084"/>
                        <a14:foregroundMark x1="80743" y1="73427" x2="80743" y2="73427"/>
                        <a14:foregroundMark x1="78041" y1="73427" x2="84797" y2="67483"/>
                        <a14:foregroundMark x1="79392" y1="74825" x2="83446" y2="73427"/>
                        <a14:foregroundMark x1="62838" y1="63287" x2="50676" y2="63287"/>
                        <a14:foregroundMark x1="69595" y1="61888" x2="82095" y2="73427"/>
                        <a14:foregroundMark x1="39865" y1="59091" x2="62838" y2="56294"/>
                        <a14:foregroundMark x1="83446" y1="69231" x2="79392" y2="52098"/>
                        <a14:foregroundMark x1="88851" y1="40909" x2="88851" y2="40909"/>
                        <a14:foregroundMark x1="58784" y1="60490" x2="78041" y2="54895"/>
                        <a14:foregroundMark x1="88851" y1="39510" x2="76689" y2="22727"/>
                        <a14:foregroundMark x1="56081" y1="98601" x2="56081" y2="98601"/>
                      </a14:backgroundRemoval>
                    </a14:imgEffect>
                  </a14:imgLayer>
                </a14:imgProps>
              </a:ext>
              <a:ext uri="{28A0092B-C50C-407E-A947-70E740481C1C}">
                <a14:useLocalDpi xmlns:a14="http://schemas.microsoft.com/office/drawing/2010/main" val="0"/>
              </a:ext>
            </a:extLst>
          </a:blip>
          <a:stretch>
            <a:fillRect/>
          </a:stretch>
        </p:blipFill>
        <p:spPr>
          <a:xfrm>
            <a:off x="9921386" y="634723"/>
            <a:ext cx="820197" cy="792488"/>
          </a:xfrm>
          <a:prstGeom prst="rect">
            <a:avLst/>
          </a:prstGeom>
        </p:spPr>
      </p:pic>
    </p:spTree>
    <p:extLst>
      <p:ext uri="{BB962C8B-B14F-4D97-AF65-F5344CB8AC3E}">
        <p14:creationId xmlns:p14="http://schemas.microsoft.com/office/powerpoint/2010/main" val="5332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FF2C36-EF6A-6288-B084-86187A2BD358}"/>
              </a:ext>
            </a:extLst>
          </p:cNvPr>
          <p:cNvSpPr>
            <a:spLocks noGrp="1"/>
          </p:cNvSpPr>
          <p:nvPr>
            <p:ph type="title"/>
          </p:nvPr>
        </p:nvSpPr>
        <p:spPr>
          <a:xfrm>
            <a:off x="431172" y="553616"/>
            <a:ext cx="8813189" cy="6120554"/>
          </a:xfrm>
        </p:spPr>
        <p:txBody>
          <a:bodyPr anchor="t">
            <a:normAutofit/>
          </a:bodyPr>
          <a:lstStyle/>
          <a:p>
            <a:r>
              <a:rPr lang="de-DE" sz="2800" b="1" dirty="0"/>
              <a:t>Entdecken Sie die neue tierische Dimension des Ruhens und Schlafens</a:t>
            </a:r>
            <a:br>
              <a:rPr lang="de-DE" sz="3100" b="1" dirty="0"/>
            </a:br>
            <a:br>
              <a:rPr lang="de-DE" sz="3600" dirty="0"/>
            </a:br>
            <a:br>
              <a:rPr lang="de-DE" sz="3600" dirty="0"/>
            </a:br>
            <a:br>
              <a:rPr lang="de-DE" sz="3600" dirty="0"/>
            </a:br>
            <a:br>
              <a:rPr lang="de-DE" sz="3600" dirty="0"/>
            </a:br>
            <a:br>
              <a:rPr lang="de-DE" sz="3600" dirty="0"/>
            </a:br>
            <a:br>
              <a:rPr lang="de-DE" sz="3600" dirty="0"/>
            </a:br>
            <a:br>
              <a:rPr lang="de-DE" sz="3600" dirty="0"/>
            </a:br>
            <a:br>
              <a:rPr lang="de-DE" sz="3600" dirty="0"/>
            </a:br>
            <a:br>
              <a:rPr lang="de-DE" sz="3600" b="1" dirty="0"/>
            </a:br>
            <a:r>
              <a:rPr lang="de-DE" sz="3600" b="1" dirty="0"/>
              <a:t>Das Bett, das sich anpasst!</a:t>
            </a:r>
            <a:endParaRPr lang="de-DE" dirty="0"/>
          </a:p>
        </p:txBody>
      </p:sp>
      <p:sp>
        <p:nvSpPr>
          <p:cNvPr id="6" name="Foliennummernplatzhalter 5">
            <a:extLst>
              <a:ext uri="{FF2B5EF4-FFF2-40B4-BE49-F238E27FC236}">
                <a16:creationId xmlns:a16="http://schemas.microsoft.com/office/drawing/2014/main" id="{B3B9D80B-3B3A-7916-6173-3201A2D9EB4C}"/>
              </a:ext>
            </a:extLst>
          </p:cNvPr>
          <p:cNvSpPr>
            <a:spLocks noGrp="1"/>
          </p:cNvSpPr>
          <p:nvPr>
            <p:ph type="sldNum" sz="quarter" idx="12"/>
          </p:nvPr>
        </p:nvSpPr>
        <p:spPr>
          <a:xfrm>
            <a:off x="11648431" y="6490524"/>
            <a:ext cx="457200" cy="336141"/>
          </a:xfrm>
        </p:spPr>
        <p:txBody>
          <a:bodyPr anchor="ctr">
            <a:normAutofit/>
          </a:bodyPr>
          <a:lstStyle/>
          <a:p>
            <a:pPr>
              <a:spcAft>
                <a:spcPts val="600"/>
              </a:spcAft>
            </a:pPr>
            <a:fld id="{84C450F2-3BB4-4AE4-8A35-A9D7AEA4C850}" type="slidenum">
              <a:rPr lang="en-US" smtClean="0"/>
              <a:pPr>
                <a:spcAft>
                  <a:spcPts val="600"/>
                </a:spcAft>
              </a:pPr>
              <a:t>2</a:t>
            </a:fld>
            <a:endParaRPr lang="en-US"/>
          </a:p>
        </p:txBody>
      </p:sp>
      <p:pic>
        <p:nvPicPr>
          <p:cNvPr id="3" name="Grafik 2" descr="Ein Bild, das Text, Screenshot, Braun, Schrift enthält.&#10;&#10;KI-generierte Inhalte können fehlerhaft sein.">
            <a:extLst>
              <a:ext uri="{FF2B5EF4-FFF2-40B4-BE49-F238E27FC236}">
                <a16:creationId xmlns:a16="http://schemas.microsoft.com/office/drawing/2014/main" id="{65EEC1C5-098B-4AE3-B298-6239762FD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370" y="183830"/>
            <a:ext cx="2876230" cy="808629"/>
          </a:xfrm>
          <a:prstGeom prst="rect">
            <a:avLst/>
          </a:prstGeom>
        </p:spPr>
      </p:pic>
      <p:pic>
        <p:nvPicPr>
          <p:cNvPr id="7" name="Grafik 6" descr="Ein Bild, das Clipart, Symbol, Logo, Darstellung enthält.&#10;&#10;KI-generierte Inhalte können fehlerhaft sein.">
            <a:extLst>
              <a:ext uri="{FF2B5EF4-FFF2-40B4-BE49-F238E27FC236}">
                <a16:creationId xmlns:a16="http://schemas.microsoft.com/office/drawing/2014/main" id="{6F64C1C6-6EE8-5477-DE69-4951B00840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41" b="98601" l="9459" r="89865">
                        <a14:foregroundMark x1="34459" y1="39510" x2="34459" y2="39510"/>
                        <a14:foregroundMark x1="38514" y1="35315" x2="41216" y2="40909"/>
                        <a14:foregroundMark x1="30405" y1="42308" x2="53378" y2="22727"/>
                        <a14:foregroundMark x1="25000" y1="38112" x2="43919" y2="28322"/>
                        <a14:foregroundMark x1="86149" y1="53497" x2="86149" y2="53497"/>
                        <a14:foregroundMark x1="86149" y1="52098" x2="86149" y2="52098"/>
                        <a14:foregroundMark x1="64189" y1="81818" x2="78041" y2="69231"/>
                        <a14:foregroundMark x1="33108" y1="81818" x2="57432" y2="73427"/>
                        <a14:foregroundMark x1="39865" y1="73427" x2="65541" y2="64685"/>
                        <a14:foregroundMark x1="56081" y1="66084" x2="73649" y2="59091"/>
                        <a14:foregroundMark x1="23649" y1="36713" x2="38514" y2="59091"/>
                        <a14:foregroundMark x1="69595" y1="64685" x2="69595" y2="86014"/>
                        <a14:foregroundMark x1="53378" y1="84615" x2="75000" y2="64685"/>
                        <a14:foregroundMark x1="49324" y1="93007" x2="80743" y2="72028"/>
                        <a14:foregroundMark x1="72297" y1="80420" x2="87500" y2="66084"/>
                        <a14:foregroundMark x1="80743" y1="73427" x2="80743" y2="73427"/>
                        <a14:foregroundMark x1="78041" y1="73427" x2="84797" y2="67483"/>
                        <a14:foregroundMark x1="79392" y1="74825" x2="83446" y2="73427"/>
                        <a14:foregroundMark x1="62838" y1="63287" x2="50676" y2="63287"/>
                        <a14:foregroundMark x1="69595" y1="61888" x2="82095" y2="73427"/>
                        <a14:foregroundMark x1="39865" y1="59091" x2="62838" y2="56294"/>
                        <a14:foregroundMark x1="83446" y1="69231" x2="79392" y2="52098"/>
                        <a14:foregroundMark x1="88851" y1="40909" x2="88851" y2="40909"/>
                        <a14:foregroundMark x1="58784" y1="60490" x2="78041" y2="54895"/>
                        <a14:foregroundMark x1="88851" y1="39510" x2="76689" y2="22727"/>
                        <a14:foregroundMark x1="56081" y1="98601" x2="56081" y2="98601"/>
                      </a14:backgroundRemoval>
                    </a14:imgEffect>
                  </a14:imgLayer>
                </a14:imgProps>
              </a:ext>
              <a:ext uri="{28A0092B-C50C-407E-A947-70E740481C1C}">
                <a14:useLocalDpi xmlns:a14="http://schemas.microsoft.com/office/drawing/2010/main" val="0"/>
              </a:ext>
            </a:extLst>
          </a:blip>
          <a:stretch>
            <a:fillRect/>
          </a:stretch>
        </p:blipFill>
        <p:spPr>
          <a:xfrm>
            <a:off x="9921386" y="634723"/>
            <a:ext cx="820197" cy="792488"/>
          </a:xfrm>
          <a:prstGeom prst="rect">
            <a:avLst/>
          </a:prstGeom>
        </p:spPr>
      </p:pic>
      <p:pic>
        <p:nvPicPr>
          <p:cNvPr id="9" name="Grafik 8" descr="Ein Bild, das Text, Screenshot, Poster, Tasche enthält.&#10;&#10;KI-generierte Inhalte können fehlerhaft sein.">
            <a:extLst>
              <a:ext uri="{FF2B5EF4-FFF2-40B4-BE49-F238E27FC236}">
                <a16:creationId xmlns:a16="http://schemas.microsoft.com/office/drawing/2014/main" id="{3DAC06A9-2696-65EE-E169-C4D706D62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821" y="1418020"/>
            <a:ext cx="6440772" cy="4208101"/>
          </a:xfrm>
          <a:prstGeom prst="rect">
            <a:avLst/>
          </a:prstGeom>
        </p:spPr>
      </p:pic>
      <p:sp>
        <p:nvSpPr>
          <p:cNvPr id="12" name="Textfeld 11">
            <a:extLst>
              <a:ext uri="{FF2B5EF4-FFF2-40B4-BE49-F238E27FC236}">
                <a16:creationId xmlns:a16="http://schemas.microsoft.com/office/drawing/2014/main" id="{58930585-9FE2-3AD5-F4B4-ED54CE3F99C7}"/>
              </a:ext>
            </a:extLst>
          </p:cNvPr>
          <p:cNvSpPr txBox="1"/>
          <p:nvPr/>
        </p:nvSpPr>
        <p:spPr>
          <a:xfrm>
            <a:off x="7845591" y="2148830"/>
            <a:ext cx="4116838" cy="2677656"/>
          </a:xfrm>
          <a:prstGeom prst="rect">
            <a:avLst/>
          </a:prstGeom>
          <a:noFill/>
        </p:spPr>
        <p:txBody>
          <a:bodyPr wrap="square">
            <a:spAutoFit/>
          </a:bodyPr>
          <a:lstStyle/>
          <a:p>
            <a:pPr algn="ctr">
              <a:spcBef>
                <a:spcPts val="1350"/>
              </a:spcBef>
              <a:spcAft>
                <a:spcPts val="1350"/>
              </a:spcAft>
              <a:buNone/>
            </a:pPr>
            <a:r>
              <a:rPr lang="de-DE" sz="2800" b="1" i="0" dirty="0">
                <a:solidFill>
                  <a:srgbClr val="E30613"/>
                </a:solidFill>
                <a:effectLst/>
                <a:latin typeface="Montserrat" panose="00000500000000000000" pitchFamily="2" charset="0"/>
              </a:rPr>
              <a:t>Ein einfaches Wenden genügt und schon speichert das Bett Wärme bzw. isoliert gegen die Bodenkälte!</a:t>
            </a:r>
          </a:p>
        </p:txBody>
      </p:sp>
    </p:spTree>
    <p:extLst>
      <p:ext uri="{BB962C8B-B14F-4D97-AF65-F5344CB8AC3E}">
        <p14:creationId xmlns:p14="http://schemas.microsoft.com/office/powerpoint/2010/main" val="2217641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8EE8D-2F68-0DF0-DA73-2BD031F87A2C}"/>
              </a:ext>
            </a:extLst>
          </p:cNvPr>
          <p:cNvSpPr>
            <a:spLocks noGrp="1"/>
          </p:cNvSpPr>
          <p:nvPr>
            <p:ph type="title"/>
          </p:nvPr>
        </p:nvSpPr>
        <p:spPr>
          <a:xfrm>
            <a:off x="429768" y="1137424"/>
            <a:ext cx="4480560" cy="993128"/>
          </a:xfrm>
        </p:spPr>
        <p:txBody>
          <a:bodyPr vert="horz" lIns="91440" tIns="45720" rIns="91440" bIns="45720" rtlCol="0" anchor="b">
            <a:normAutofit/>
          </a:bodyPr>
          <a:lstStyle/>
          <a:p>
            <a:r>
              <a:rPr lang="en-US" sz="2700" b="0" kern="1200" cap="all" baseline="0" dirty="0">
                <a:latin typeface="+mj-lt"/>
                <a:ea typeface="+mj-ea"/>
                <a:cs typeface="+mj-cs"/>
              </a:rPr>
              <a:t>Egal ob Zuhause oder unterwegs.</a:t>
            </a:r>
          </a:p>
        </p:txBody>
      </p:sp>
      <p:sp>
        <p:nvSpPr>
          <p:cNvPr id="8" name="Textfeld 7">
            <a:extLst>
              <a:ext uri="{FF2B5EF4-FFF2-40B4-BE49-F238E27FC236}">
                <a16:creationId xmlns:a16="http://schemas.microsoft.com/office/drawing/2014/main" id="{051070BB-BAA8-430D-AB4D-BBE26A4A276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de-DE" sz="1400" b="1" dirty="0"/>
              <a:t>Für jeden Hund gibt es das passende Bett oder die passende Reisedecke.</a:t>
            </a:r>
            <a:endParaRPr lang="de-DE" sz="1400" dirty="0"/>
          </a:p>
        </p:txBody>
      </p:sp>
      <p:pic>
        <p:nvPicPr>
          <p:cNvPr id="7" name="Inhaltsplatzhalter 6" descr="Älterer Hund, der sich auf der Couch ausruht. Es wurde ein hoher ISO-Wert verwendet, da das Foto mit natürlichem Licht aufgenommen wird.">
            <a:extLst>
              <a:ext uri="{FF2B5EF4-FFF2-40B4-BE49-F238E27FC236}">
                <a16:creationId xmlns:a16="http://schemas.microsoft.com/office/drawing/2014/main" id="{8EDA7D81-2E7B-4C35-BAAD-E5B73FD26C59}"/>
              </a:ext>
            </a:extLst>
          </p:cNvPr>
          <p:cNvPicPr>
            <a:picLocks noGrp="1" noChangeAspect="1"/>
          </p:cNvPicPr>
          <p:nvPr>
            <p:ph type="pic" sz="quarter" idx="15"/>
          </p:nvPr>
        </p:nvPicPr>
        <p:blipFill>
          <a:blip r:embed="rId3"/>
          <a:srcRect l="2221" r="30453" b="1"/>
          <a:stretch>
            <a:fillRect/>
          </a:stretch>
        </p:blipFill>
        <p:spPr>
          <a:xfrm>
            <a:off x="602165" y="2875540"/>
            <a:ext cx="3546089" cy="3515727"/>
          </a:xfrm>
          <a:prstGeom prst="rect">
            <a:avLst/>
          </a:prstGeom>
          <a:noFill/>
        </p:spPr>
      </p:pic>
      <p:pic>
        <p:nvPicPr>
          <p:cNvPr id="9" name="Grafik 8">
            <a:extLst>
              <a:ext uri="{FF2B5EF4-FFF2-40B4-BE49-F238E27FC236}">
                <a16:creationId xmlns:a16="http://schemas.microsoft.com/office/drawing/2014/main" id="{E4FB92EC-6816-8CD7-CDA1-7195843E58AD}"/>
              </a:ext>
            </a:extLst>
          </p:cNvPr>
          <p:cNvPicPr>
            <a:picLocks noChangeAspect="1"/>
          </p:cNvPicPr>
          <p:nvPr/>
        </p:nvPicPr>
        <p:blipFill>
          <a:blip r:embed="rId4"/>
          <a:stretch>
            <a:fillRect/>
          </a:stretch>
        </p:blipFill>
        <p:spPr>
          <a:xfrm>
            <a:off x="886989" y="159474"/>
            <a:ext cx="2902099" cy="977950"/>
          </a:xfrm>
          <a:prstGeom prst="rect">
            <a:avLst/>
          </a:prstGeom>
        </p:spPr>
      </p:pic>
      <p:pic>
        <p:nvPicPr>
          <p:cNvPr id="1028" name="Picture 4">
            <a:extLst>
              <a:ext uri="{FF2B5EF4-FFF2-40B4-BE49-F238E27FC236}">
                <a16:creationId xmlns:a16="http://schemas.microsoft.com/office/drawing/2014/main" id="{0DEA0957-34AE-0B5B-9232-5ED424492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8975" y="341840"/>
            <a:ext cx="2584295" cy="2584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EABC466-F0CF-7ACE-1DE2-86E47A12C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414" y="23211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DD8901F9-77F1-B471-0A4C-7B954EDA8E73}"/>
              </a:ext>
            </a:extLst>
          </p:cNvPr>
          <p:cNvPicPr>
            <a:picLocks noChangeAspect="1"/>
          </p:cNvPicPr>
          <p:nvPr/>
        </p:nvPicPr>
        <p:blipFill>
          <a:blip r:embed="rId7"/>
          <a:stretch>
            <a:fillRect/>
          </a:stretch>
        </p:blipFill>
        <p:spPr>
          <a:xfrm>
            <a:off x="4148254" y="2843276"/>
            <a:ext cx="7831078" cy="2994378"/>
          </a:xfrm>
          <a:prstGeom prst="rect">
            <a:avLst/>
          </a:prstGeom>
        </p:spPr>
      </p:pic>
      <p:pic>
        <p:nvPicPr>
          <p:cNvPr id="12" name="Grafik 11" descr="Ein Bild, das Text, Screenshot, Braun, Schrift enthält.&#10;&#10;KI-generierte Inhalte können fehlerhaft sein.">
            <a:extLst>
              <a:ext uri="{FF2B5EF4-FFF2-40B4-BE49-F238E27FC236}">
                <a16:creationId xmlns:a16="http://schemas.microsoft.com/office/drawing/2014/main" id="{9F98C815-B031-0D9F-1138-4CF1186418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8231" y="5762704"/>
            <a:ext cx="2301101" cy="646936"/>
          </a:xfrm>
          <a:prstGeom prst="rect">
            <a:avLst/>
          </a:prstGeom>
        </p:spPr>
      </p:pic>
      <p:pic>
        <p:nvPicPr>
          <p:cNvPr id="13" name="Grafik 12" descr="Ein Bild, das Clipart, Symbol, Logo, Darstellung enthält.&#10;&#10;KI-generierte Inhalte können fehlerhaft sein.">
            <a:extLst>
              <a:ext uri="{FF2B5EF4-FFF2-40B4-BE49-F238E27FC236}">
                <a16:creationId xmlns:a16="http://schemas.microsoft.com/office/drawing/2014/main" id="{64E5E302-8375-5249-3204-3401BB2A363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41" b="98601" l="9459" r="89865">
                        <a14:foregroundMark x1="34459" y1="39510" x2="34459" y2="39510"/>
                        <a14:foregroundMark x1="38514" y1="35315" x2="41216" y2="40909"/>
                        <a14:foregroundMark x1="30405" y1="42308" x2="53378" y2="22727"/>
                        <a14:foregroundMark x1="25000" y1="38112" x2="43919" y2="28322"/>
                        <a14:foregroundMark x1="86149" y1="53497" x2="86149" y2="53497"/>
                        <a14:foregroundMark x1="86149" y1="52098" x2="86149" y2="52098"/>
                        <a14:foregroundMark x1="64189" y1="81818" x2="78041" y2="69231"/>
                        <a14:foregroundMark x1="33108" y1="81818" x2="57432" y2="73427"/>
                        <a14:foregroundMark x1="39865" y1="73427" x2="65541" y2="64685"/>
                        <a14:foregroundMark x1="56081" y1="66084" x2="73649" y2="59091"/>
                        <a14:foregroundMark x1="23649" y1="36713" x2="38514" y2="59091"/>
                        <a14:foregroundMark x1="69595" y1="64685" x2="69595" y2="86014"/>
                        <a14:foregroundMark x1="53378" y1="84615" x2="75000" y2="64685"/>
                        <a14:foregroundMark x1="49324" y1="93007" x2="80743" y2="72028"/>
                        <a14:foregroundMark x1="72297" y1="80420" x2="87500" y2="66084"/>
                        <a14:foregroundMark x1="80743" y1="73427" x2="80743" y2="73427"/>
                        <a14:foregroundMark x1="78041" y1="73427" x2="84797" y2="67483"/>
                        <a14:foregroundMark x1="79392" y1="74825" x2="83446" y2="73427"/>
                        <a14:foregroundMark x1="62838" y1="63287" x2="50676" y2="63287"/>
                        <a14:foregroundMark x1="69595" y1="61888" x2="82095" y2="73427"/>
                        <a14:foregroundMark x1="39865" y1="59091" x2="62838" y2="56294"/>
                        <a14:foregroundMark x1="83446" y1="69231" x2="79392" y2="52098"/>
                        <a14:foregroundMark x1="88851" y1="40909" x2="88851" y2="40909"/>
                        <a14:foregroundMark x1="58784" y1="60490" x2="78041" y2="54895"/>
                        <a14:foregroundMark x1="88851" y1="39510" x2="76689" y2="22727"/>
                        <a14:foregroundMark x1="56081" y1="98601" x2="56081" y2="98601"/>
                      </a14:backgroundRemoval>
                    </a14:imgEffect>
                  </a14:imgLayer>
                </a14:imgProps>
              </a:ext>
              <a:ext uri="{28A0092B-C50C-407E-A947-70E740481C1C}">
                <a14:useLocalDpi xmlns:a14="http://schemas.microsoft.com/office/drawing/2010/main" val="0"/>
              </a:ext>
            </a:extLst>
          </a:blip>
          <a:stretch>
            <a:fillRect/>
          </a:stretch>
        </p:blipFill>
        <p:spPr>
          <a:xfrm>
            <a:off x="10500685" y="6133071"/>
            <a:ext cx="656191" cy="634023"/>
          </a:xfrm>
          <a:prstGeom prst="rect">
            <a:avLst/>
          </a:prstGeom>
        </p:spPr>
      </p:pic>
    </p:spTree>
    <p:extLst>
      <p:ext uri="{BB962C8B-B14F-4D97-AF65-F5344CB8AC3E}">
        <p14:creationId xmlns:p14="http://schemas.microsoft.com/office/powerpoint/2010/main" val="4206049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07490E9-83E8-5335-048D-737DA23731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2667">
                        <a14:foregroundMark x1="8000" y1="66667" x2="7333" y2="51333"/>
                        <a14:foregroundMark x1="92667" y1="28667" x2="92667" y2="34667"/>
                      </a14:backgroundRemoval>
                    </a14:imgEffect>
                  </a14:imgLayer>
                </a14:imgProps>
              </a:ext>
              <a:ext uri="{28A0092B-C50C-407E-A947-70E740481C1C}">
                <a14:useLocalDpi xmlns:a14="http://schemas.microsoft.com/office/drawing/2010/main" val="0"/>
              </a:ext>
            </a:extLst>
          </a:blip>
          <a:srcRect/>
          <a:stretch>
            <a:fillRect/>
          </a:stretch>
        </p:blipFill>
        <p:spPr bwMode="auto">
          <a:xfrm>
            <a:off x="463260" y="149602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813CC9C-3687-5D33-324E-0E1A3BF41F0F}"/>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cap="all" baseline="0" dirty="0">
                <a:latin typeface="+mj-lt"/>
                <a:ea typeface="+mj-ea"/>
                <a:cs typeface="+mj-cs"/>
              </a:rPr>
              <a:t>Design und </a:t>
            </a:r>
            <a:r>
              <a:rPr lang="en-US" b="0" kern="1200" cap="all" baseline="0" dirty="0" err="1">
                <a:latin typeface="+mj-lt"/>
                <a:ea typeface="+mj-ea"/>
                <a:cs typeface="+mj-cs"/>
              </a:rPr>
              <a:t>verfügbare</a:t>
            </a:r>
            <a:r>
              <a:rPr lang="en-US" b="0" kern="1200" cap="all" baseline="0" dirty="0">
                <a:latin typeface="+mj-lt"/>
                <a:ea typeface="+mj-ea"/>
                <a:cs typeface="+mj-cs"/>
              </a:rPr>
              <a:t> </a:t>
            </a:r>
            <a:r>
              <a:rPr lang="en-US" b="0" kern="1200" cap="all" baseline="0" dirty="0" err="1">
                <a:latin typeface="+mj-lt"/>
                <a:ea typeface="+mj-ea"/>
                <a:cs typeface="+mj-cs"/>
              </a:rPr>
              <a:t>Varianten</a:t>
            </a:r>
            <a:endParaRPr lang="en-US" b="0" kern="1200" cap="all" baseline="0" dirty="0">
              <a:latin typeface="+mj-lt"/>
              <a:ea typeface="+mj-ea"/>
              <a:cs typeface="+mj-cs"/>
            </a:endParaRPr>
          </a:p>
        </p:txBody>
      </p:sp>
      <p:pic>
        <p:nvPicPr>
          <p:cNvPr id="7" name="Inhaltsplatzhalter 6">
            <a:extLst>
              <a:ext uri="{FF2B5EF4-FFF2-40B4-BE49-F238E27FC236}">
                <a16:creationId xmlns:a16="http://schemas.microsoft.com/office/drawing/2014/main" id="{B16E9966-6BE6-47C4-BAB2-0F2EFCF61829}"/>
              </a:ext>
            </a:extLst>
          </p:cNvPr>
          <p:cNvPicPr>
            <a:picLocks noGrp="1" noChangeAspect="1"/>
          </p:cNvPicPr>
          <p:nvPr>
            <p:ph type="pic" sz="quarter" idx="15"/>
          </p:nvPr>
        </p:nvPicPr>
        <p:blipFill>
          <a:blip r:embed="rId5">
            <a:extLst>
              <a:ext uri="{BEBA8EAE-BF5A-486C-A8C5-ECC9F3942E4B}">
                <a14:imgProps xmlns:a14="http://schemas.microsoft.com/office/drawing/2010/main">
                  <a14:imgLayer r:embed="rId6">
                    <a14:imgEffect>
                      <a14:backgroundRemoval t="15167" b="84500" l="7000" r="94000">
                        <a14:foregroundMark x1="7000" y1="53167" x2="11333" y2="24167"/>
                        <a14:foregroundMark x1="94000" y1="28500" x2="93667" y2="37333"/>
                      </a14:backgroundRemoval>
                    </a14:imgEffect>
                  </a14:imgLayer>
                </a14:imgProps>
              </a:ext>
              <a:ext uri="{28A0092B-C50C-407E-A947-70E740481C1C}">
                <a14:useLocalDpi xmlns:a14="http://schemas.microsoft.com/office/drawing/2010/main" val="0"/>
              </a:ext>
            </a:extLst>
          </a:blip>
          <a:srcRect t="6818" b="6818"/>
          <a:stretch/>
        </p:blipFill>
        <p:spPr>
          <a:xfrm>
            <a:off x="2297171" y="2795301"/>
            <a:ext cx="3155775" cy="2725444"/>
          </a:xfrm>
          <a:prstGeom prst="rect">
            <a:avLst/>
          </a:prstGeom>
          <a:noFill/>
        </p:spPr>
      </p:pic>
      <p:sp>
        <p:nvSpPr>
          <p:cNvPr id="8" name="Textfeld 7">
            <a:extLst>
              <a:ext uri="{FF2B5EF4-FFF2-40B4-BE49-F238E27FC236}">
                <a16:creationId xmlns:a16="http://schemas.microsoft.com/office/drawing/2014/main" id="{A02CE9F1-2E7F-42FB-AC95-C30FA148C08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a:spcBef>
                <a:spcPts val="2500"/>
              </a:spcBef>
              <a:spcAft>
                <a:spcPts val="600"/>
              </a:spcAft>
            </a:pPr>
            <a:r>
              <a:rPr lang="de-DE" sz="2000" b="1" dirty="0"/>
              <a:t>Thermo Switch Samos Matte für Hunde</a:t>
            </a:r>
            <a:br>
              <a:rPr lang="de-DE" sz="2000" b="1" dirty="0"/>
            </a:br>
            <a:br>
              <a:rPr lang="de-DE" sz="1400" dirty="0"/>
            </a:br>
            <a:r>
              <a:rPr lang="de-DE" dirty="0"/>
              <a:t>Die innovative Wendematte mit ThermoSwitch Thermoreflektions-Technologie bietet Hunden maximalen Komfort zu jeder Jahreszeit. Die kuschelige Winterseite mit Kaninchenfellimitat hält warm, während die Sommerseite angenehm kühl bleibt. Wasserabweisend, maschinenwaschbar bei 30°C und leicht zu transportieren dank praktischem Beutel. </a:t>
            </a:r>
            <a:br>
              <a:rPr lang="de-DE" dirty="0"/>
            </a:br>
            <a:r>
              <a:rPr lang="de-DE" dirty="0"/>
              <a:t>Ideal für zuhause und unterwegs!</a:t>
            </a:r>
            <a:br>
              <a:rPr lang="de-DE" dirty="0"/>
            </a:br>
            <a:br>
              <a:rPr lang="de-DE" dirty="0"/>
            </a:br>
            <a:r>
              <a:rPr lang="de-DE" dirty="0"/>
              <a:t>Grösse M: 70x100cm</a:t>
            </a:r>
            <a:br>
              <a:rPr lang="de-DE" dirty="0"/>
            </a:br>
            <a:r>
              <a:rPr lang="de-DE" dirty="0"/>
              <a:t>Grösse L:  100x140cm</a:t>
            </a:r>
            <a:br>
              <a:rPr lang="de-DE" dirty="0"/>
            </a:br>
            <a:br>
              <a:rPr lang="de-DE" dirty="0"/>
            </a:br>
            <a:r>
              <a:rPr lang="de-DE" sz="1400" b="1" dirty="0"/>
              <a:t>Bei 30°C in der Maschine waschbar</a:t>
            </a:r>
            <a:br>
              <a:rPr lang="de-DE" sz="1400" b="1" dirty="0"/>
            </a:br>
            <a:r>
              <a:rPr lang="de-DE" sz="1400" b="1" dirty="0"/>
              <a:t>Inklusive praktischem platzsparendem Transportbeutel</a:t>
            </a:r>
            <a:r>
              <a:rPr lang="de-DE" sz="1400" dirty="0"/>
              <a:t>.</a:t>
            </a:r>
          </a:p>
          <a:p>
            <a:pPr>
              <a:spcBef>
                <a:spcPts val="2500"/>
              </a:spcBef>
              <a:spcAft>
                <a:spcPts val="600"/>
              </a:spcAft>
            </a:pPr>
            <a:r>
              <a:rPr lang="de-DE" sz="3200" b="1" dirty="0"/>
              <a:t>Ab Fr. 57.50</a:t>
            </a:r>
          </a:p>
        </p:txBody>
      </p:sp>
      <p:pic>
        <p:nvPicPr>
          <p:cNvPr id="2050" name="Picture 2">
            <a:extLst>
              <a:ext uri="{FF2B5EF4-FFF2-40B4-BE49-F238E27FC236}">
                <a16:creationId xmlns:a16="http://schemas.microsoft.com/office/drawing/2014/main" id="{01CF3171-B2F7-519E-32C2-B01365BA161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4667" r="97667">
                        <a14:foregroundMark x1="4667" y1="64000" x2="9000" y2="42333"/>
                        <a14:foregroundMark x1="93333" y1="43333" x2="96496" y2="34333"/>
                        <a14:backgroundMark x1="98000" y1="32000" x2="98000" y2="32000"/>
                        <a14:backgroundMark x1="98000" y1="29667" x2="98000" y2="32000"/>
                        <a14:backgroundMark x1="97667" y1="30667" x2="97667" y2="34333"/>
                      </a14:backgroundRemoval>
                    </a14:imgEffect>
                  </a14:imgLayer>
                </a14:imgProps>
              </a:ext>
              <a:ext uri="{28A0092B-C50C-407E-A947-70E740481C1C}">
                <a14:useLocalDpi xmlns:a14="http://schemas.microsoft.com/office/drawing/2010/main" val="0"/>
              </a:ext>
            </a:extLst>
          </a:blip>
          <a:srcRect/>
          <a:stretch>
            <a:fillRect/>
          </a:stretch>
        </p:blipFill>
        <p:spPr bwMode="auto">
          <a:xfrm>
            <a:off x="463260" y="362832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Text, Screenshot, Braun, Schrift enthält.&#10;&#10;KI-generierte Inhalte können fehlerhaft sein.">
            <a:extLst>
              <a:ext uri="{FF2B5EF4-FFF2-40B4-BE49-F238E27FC236}">
                <a16:creationId xmlns:a16="http://schemas.microsoft.com/office/drawing/2014/main" id="{31525801-FF4A-8342-E766-CB0713C3BE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8231" y="5762704"/>
            <a:ext cx="2301101" cy="646936"/>
          </a:xfrm>
          <a:prstGeom prst="rect">
            <a:avLst/>
          </a:prstGeom>
        </p:spPr>
      </p:pic>
      <p:pic>
        <p:nvPicPr>
          <p:cNvPr id="9" name="Grafik 8" descr="Ein Bild, das Clipart, Symbol, Logo, Darstellung enthält.&#10;&#10;KI-generierte Inhalte können fehlerhaft sein.">
            <a:extLst>
              <a:ext uri="{FF2B5EF4-FFF2-40B4-BE49-F238E27FC236}">
                <a16:creationId xmlns:a16="http://schemas.microsoft.com/office/drawing/2014/main" id="{C018EB35-97DC-DB1D-3AA0-0C0C4B4F762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441" b="98601" l="9459" r="89865">
                        <a14:foregroundMark x1="34459" y1="39510" x2="34459" y2="39510"/>
                        <a14:foregroundMark x1="38514" y1="35315" x2="41216" y2="40909"/>
                        <a14:foregroundMark x1="30405" y1="42308" x2="53378" y2="22727"/>
                        <a14:foregroundMark x1="25000" y1="38112" x2="43919" y2="28322"/>
                        <a14:foregroundMark x1="86149" y1="53497" x2="86149" y2="53497"/>
                        <a14:foregroundMark x1="86149" y1="52098" x2="86149" y2="52098"/>
                        <a14:foregroundMark x1="64189" y1="81818" x2="78041" y2="69231"/>
                        <a14:foregroundMark x1="33108" y1="81818" x2="57432" y2="73427"/>
                        <a14:foregroundMark x1="39865" y1="73427" x2="65541" y2="64685"/>
                        <a14:foregroundMark x1="56081" y1="66084" x2="73649" y2="59091"/>
                        <a14:foregroundMark x1="23649" y1="36713" x2="38514" y2="59091"/>
                        <a14:foregroundMark x1="69595" y1="64685" x2="69595" y2="86014"/>
                        <a14:foregroundMark x1="53378" y1="84615" x2="75000" y2="64685"/>
                        <a14:foregroundMark x1="49324" y1="93007" x2="80743" y2="72028"/>
                        <a14:foregroundMark x1="72297" y1="80420" x2="87500" y2="66084"/>
                        <a14:foregroundMark x1="80743" y1="73427" x2="80743" y2="73427"/>
                        <a14:foregroundMark x1="78041" y1="73427" x2="84797" y2="67483"/>
                        <a14:foregroundMark x1="79392" y1="74825" x2="83446" y2="73427"/>
                        <a14:foregroundMark x1="62838" y1="63287" x2="50676" y2="63287"/>
                        <a14:foregroundMark x1="69595" y1="61888" x2="82095" y2="73427"/>
                        <a14:foregroundMark x1="39865" y1="59091" x2="62838" y2="56294"/>
                        <a14:foregroundMark x1="83446" y1="69231" x2="79392" y2="52098"/>
                        <a14:foregroundMark x1="88851" y1="40909" x2="88851" y2="40909"/>
                        <a14:foregroundMark x1="58784" y1="60490" x2="78041" y2="54895"/>
                        <a14:foregroundMark x1="88851" y1="39510" x2="76689" y2="22727"/>
                        <a14:foregroundMark x1="56081" y1="98601" x2="56081" y2="98601"/>
                      </a14:backgroundRemoval>
                    </a14:imgEffect>
                  </a14:imgLayer>
                </a14:imgProps>
              </a:ext>
              <a:ext uri="{28A0092B-C50C-407E-A947-70E740481C1C}">
                <a14:useLocalDpi xmlns:a14="http://schemas.microsoft.com/office/drawing/2010/main" val="0"/>
              </a:ext>
            </a:extLst>
          </a:blip>
          <a:stretch>
            <a:fillRect/>
          </a:stretch>
        </p:blipFill>
        <p:spPr>
          <a:xfrm>
            <a:off x="10500685" y="6133071"/>
            <a:ext cx="656191" cy="634023"/>
          </a:xfrm>
          <a:prstGeom prst="rect">
            <a:avLst/>
          </a:prstGeom>
        </p:spPr>
      </p:pic>
    </p:spTree>
    <p:extLst>
      <p:ext uri="{BB962C8B-B14F-4D97-AF65-F5344CB8AC3E}">
        <p14:creationId xmlns:p14="http://schemas.microsoft.com/office/powerpoint/2010/main" val="1953657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359</Words>
  <Application>Microsoft Office PowerPoint</Application>
  <PresentationFormat>Breitbild</PresentationFormat>
  <Paragraphs>21</Paragraphs>
  <Slides>4</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vt:i4>
      </vt:variant>
    </vt:vector>
  </HeadingPairs>
  <TitlesOfParts>
    <vt:vector size="9" baseType="lpstr">
      <vt:lpstr>Aptos</vt:lpstr>
      <vt:lpstr>Arial</vt:lpstr>
      <vt:lpstr>Montserrat</vt:lpstr>
      <vt:lpstr>Neue Haas Grotesk Text Pro</vt:lpstr>
      <vt:lpstr>OasisVTI</vt:lpstr>
      <vt:lpstr>Innovative Hundedecke und Betten von Thermo Switch: Komfort und Funktion für Vierbeiner.</vt:lpstr>
      <vt:lpstr>Entdecken Sie die neue tierische Dimension des Ruhens und Schlafens          Das Bett, das sich anpasst!</vt:lpstr>
      <vt:lpstr>Egal ob Zuhause oder unterwegs.</vt:lpstr>
      <vt:lpstr>Design und verfügbare Varianten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Rolf Schmied</dc:creator>
  <cp:lastModifiedBy>Rolf Schmied</cp:lastModifiedBy>
  <cp:revision>2</cp:revision>
  <dcterms:created xsi:type="dcterms:W3CDTF">2025-10-08T08:16:14Z</dcterms:created>
  <dcterms:modified xsi:type="dcterms:W3CDTF">2025-10-08T10:56:14Z</dcterms:modified>
</cp:coreProperties>
</file>