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62"/>
  </p:notesMasterIdLst>
  <p:sldIdLst>
    <p:sldId id="256" r:id="rId2"/>
    <p:sldId id="257" r:id="rId3"/>
    <p:sldId id="258" r:id="rId4"/>
    <p:sldId id="259" r:id="rId5"/>
    <p:sldId id="260"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 id="291" r:id="rId21"/>
    <p:sldId id="292" r:id="rId22"/>
    <p:sldId id="293" r:id="rId23"/>
    <p:sldId id="294" r:id="rId24"/>
    <p:sldId id="295" r:id="rId25"/>
    <p:sldId id="296" r:id="rId26"/>
    <p:sldId id="297" r:id="rId27"/>
    <p:sldId id="298" r:id="rId28"/>
    <p:sldId id="299" r:id="rId29"/>
    <p:sldId id="300" r:id="rId30"/>
    <p:sldId id="301" r:id="rId31"/>
    <p:sldId id="302" r:id="rId32"/>
    <p:sldId id="303" r:id="rId33"/>
    <p:sldId id="304" r:id="rId34"/>
    <p:sldId id="305" r:id="rId35"/>
    <p:sldId id="306" r:id="rId36"/>
    <p:sldId id="307" r:id="rId37"/>
    <p:sldId id="308" r:id="rId38"/>
    <p:sldId id="309" r:id="rId39"/>
    <p:sldId id="310" r:id="rId40"/>
    <p:sldId id="311" r:id="rId41"/>
    <p:sldId id="312" r:id="rId42"/>
    <p:sldId id="313" r:id="rId43"/>
    <p:sldId id="314" r:id="rId44"/>
    <p:sldId id="315" r:id="rId45"/>
    <p:sldId id="316" r:id="rId46"/>
    <p:sldId id="317" r:id="rId47"/>
    <p:sldId id="318" r:id="rId48"/>
    <p:sldId id="263" r:id="rId49"/>
    <p:sldId id="262" r:id="rId50"/>
    <p:sldId id="264" r:id="rId51"/>
    <p:sldId id="265" r:id="rId52"/>
    <p:sldId id="319" r:id="rId53"/>
    <p:sldId id="266" r:id="rId54"/>
    <p:sldId id="267" r:id="rId55"/>
    <p:sldId id="268" r:id="rId56"/>
    <p:sldId id="269" r:id="rId57"/>
    <p:sldId id="270" r:id="rId58"/>
    <p:sldId id="272" r:id="rId59"/>
    <p:sldId id="273" r:id="rId60"/>
    <p:sldId id="275" r:id="rId6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14"/>
    <p:restoredTop sz="94648"/>
  </p:normalViewPr>
  <p:slideViewPr>
    <p:cSldViewPr snapToGrid="0" snapToObjects="1">
      <p:cViewPr varScale="1">
        <p:scale>
          <a:sx n="106" d="100"/>
          <a:sy n="106" d="100"/>
        </p:scale>
        <p:origin x="198" y="9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57DE10-C185-ED4A-B241-8C22EA1CE268}" type="datetimeFigureOut">
              <a:rPr lang="fr-FR" smtClean="0"/>
              <a:t>28/04/2026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1F37FE-FA93-AD4A-B787-4CD0F91E5333}" type="slidenum">
              <a:rPr lang="fr-FR" smtClean="0"/>
              <a:t>‹N°›</a:t>
            </a:fld>
            <a:endParaRPr lang="fr-FR"/>
          </a:p>
        </p:txBody>
      </p:sp>
    </p:spTree>
    <p:extLst>
      <p:ext uri="{BB962C8B-B14F-4D97-AF65-F5344CB8AC3E}">
        <p14:creationId xmlns:p14="http://schemas.microsoft.com/office/powerpoint/2010/main" val="2453819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61F37FE-FA93-AD4A-B787-4CD0F91E5333}" type="slidenum">
              <a:rPr lang="fr-FR" smtClean="0"/>
              <a:t>1</a:t>
            </a:fld>
            <a:endParaRPr lang="fr-FR"/>
          </a:p>
        </p:txBody>
      </p:sp>
    </p:spTree>
    <p:extLst>
      <p:ext uri="{BB962C8B-B14F-4D97-AF65-F5344CB8AC3E}">
        <p14:creationId xmlns:p14="http://schemas.microsoft.com/office/powerpoint/2010/main" val="2805322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E846D2C-8E01-814C-A58A-85FCE7BC01CD}" type="datetimeFigureOut">
              <a:rPr lang="fr-FR" smtClean="0"/>
              <a:t>28/04/2026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CA9FF8F-6AD7-6F43-8307-B412B488B25A}" type="slidenum">
              <a:rPr lang="fr-FR" smtClean="0"/>
              <a:t>‹N°›</a:t>
            </a:fld>
            <a:endParaRPr lang="fr-FR"/>
          </a:p>
        </p:txBody>
      </p:sp>
    </p:spTree>
    <p:extLst>
      <p:ext uri="{BB962C8B-B14F-4D97-AF65-F5344CB8AC3E}">
        <p14:creationId xmlns:p14="http://schemas.microsoft.com/office/powerpoint/2010/main" val="3679699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E846D2C-8E01-814C-A58A-85FCE7BC01CD}" type="datetimeFigureOut">
              <a:rPr lang="fr-FR" smtClean="0"/>
              <a:t>28/04/2026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CA9FF8F-6AD7-6F43-8307-B412B488B25A}" type="slidenum">
              <a:rPr lang="fr-FR" smtClean="0"/>
              <a:t>‹N°›</a:t>
            </a:fld>
            <a:endParaRPr lang="fr-FR"/>
          </a:p>
        </p:txBody>
      </p:sp>
    </p:spTree>
    <p:extLst>
      <p:ext uri="{BB962C8B-B14F-4D97-AF65-F5344CB8AC3E}">
        <p14:creationId xmlns:p14="http://schemas.microsoft.com/office/powerpoint/2010/main" val="1948180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E846D2C-8E01-814C-A58A-85FCE7BC01CD}" type="datetimeFigureOut">
              <a:rPr lang="fr-FR" smtClean="0"/>
              <a:t>28/04/2026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CA9FF8F-6AD7-6F43-8307-B412B488B25A}" type="slidenum">
              <a:rPr lang="fr-FR" smtClean="0"/>
              <a:t>‹N°›</a:t>
            </a:fld>
            <a:endParaRPr lang="fr-FR"/>
          </a:p>
        </p:txBody>
      </p:sp>
    </p:spTree>
    <p:extLst>
      <p:ext uri="{BB962C8B-B14F-4D97-AF65-F5344CB8AC3E}">
        <p14:creationId xmlns:p14="http://schemas.microsoft.com/office/powerpoint/2010/main" val="3412142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DDH">
    <p:spTree>
      <p:nvGrpSpPr>
        <p:cNvPr id="1" name=""/>
        <p:cNvGrpSpPr/>
        <p:nvPr/>
      </p:nvGrpSpPr>
      <p:grpSpPr>
        <a:xfrm>
          <a:off x="0" y="0"/>
          <a:ext cx="0" cy="0"/>
          <a:chOff x="0" y="0"/>
          <a:chExt cx="0" cy="0"/>
        </a:xfrm>
      </p:grpSpPr>
      <p:sp>
        <p:nvSpPr>
          <p:cNvPr id="2" name="Titre 1"/>
          <p:cNvSpPr>
            <a:spLocks noGrp="1"/>
          </p:cNvSpPr>
          <p:nvPr>
            <p:ph type="title"/>
          </p:nvPr>
        </p:nvSpPr>
        <p:spPr>
          <a:xfrm>
            <a:off x="780497" y="1351502"/>
            <a:ext cx="10801903" cy="687402"/>
          </a:xfrm>
        </p:spPr>
        <p:txBody>
          <a:bodyPr/>
          <a:lstStyle/>
          <a:p>
            <a:r>
              <a:rPr lang="nl-BE" dirty="0"/>
              <a:t>Cliquez et modifiez le titre</a:t>
            </a:r>
            <a:endParaRPr lang="fr-FR" dirty="0"/>
          </a:p>
        </p:txBody>
      </p:sp>
      <p:sp>
        <p:nvSpPr>
          <p:cNvPr id="3" name="Espace réservé de la date 2"/>
          <p:cNvSpPr>
            <a:spLocks noGrp="1"/>
          </p:cNvSpPr>
          <p:nvPr>
            <p:ph type="dt" sz="half" idx="10"/>
          </p:nvPr>
        </p:nvSpPr>
        <p:spPr/>
        <p:txBody>
          <a:bodyPr/>
          <a:lstStyle/>
          <a:p>
            <a:r>
              <a:rPr lang="nl-BE" dirty="0"/>
              <a:t>14/03/2022 et 21/03/2022</a:t>
            </a:r>
            <a:endParaRPr lang="fr-FR" dirty="0"/>
          </a:p>
        </p:txBody>
      </p:sp>
      <p:sp>
        <p:nvSpPr>
          <p:cNvPr id="4" name="Espace réservé du pied de page 3"/>
          <p:cNvSpPr>
            <a:spLocks noGrp="1"/>
          </p:cNvSpPr>
          <p:nvPr>
            <p:ph type="ftr" sz="quarter" idx="11"/>
          </p:nvPr>
        </p:nvSpPr>
        <p:spPr/>
        <p:txBody>
          <a:bodyPr/>
          <a:lstStyle/>
          <a:p>
            <a:r>
              <a:rPr lang="fr-FR" dirty="0"/>
              <a:t>Droit familial patrimonial </a:t>
            </a:r>
          </a:p>
        </p:txBody>
      </p:sp>
      <p:sp>
        <p:nvSpPr>
          <p:cNvPr id="5" name="Espace réservé du numéro de diapositive 4"/>
          <p:cNvSpPr>
            <a:spLocks noGrp="1"/>
          </p:cNvSpPr>
          <p:nvPr>
            <p:ph type="sldNum" sz="quarter" idx="12"/>
          </p:nvPr>
        </p:nvSpPr>
        <p:spPr/>
        <p:txBody>
          <a:bodyPr/>
          <a:lstStyle/>
          <a:p>
            <a:fld id="{FA12A729-95A1-A045-93A3-5A3876017817}" type="slidenum">
              <a:rPr lang="fr-FR" smtClean="0"/>
              <a:t>‹N°›</a:t>
            </a:fld>
            <a:endParaRPr lang="fr-FR" dirty="0"/>
          </a:p>
        </p:txBody>
      </p:sp>
      <p:sp>
        <p:nvSpPr>
          <p:cNvPr id="6" name="Rectangle 5"/>
          <p:cNvSpPr/>
          <p:nvPr userDrawn="1"/>
        </p:nvSpPr>
        <p:spPr>
          <a:xfrm>
            <a:off x="780497" y="326226"/>
            <a:ext cx="10801903" cy="710703"/>
          </a:xfrm>
          <a:prstGeom prst="rect">
            <a:avLst/>
          </a:prstGeom>
          <a:blipFill dpi="0" rotWithShape="1">
            <a:blip r:embed="rId2">
              <a:alphaModFix amt="62000"/>
            </a:blip>
            <a:srcRect/>
            <a:stretch>
              <a:fillRect/>
            </a:stretch>
          </a:bli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8" name="Espace réservé du texte 2"/>
          <p:cNvSpPr>
            <a:spLocks noGrp="1"/>
          </p:cNvSpPr>
          <p:nvPr>
            <p:ph idx="1"/>
          </p:nvPr>
        </p:nvSpPr>
        <p:spPr>
          <a:xfrm>
            <a:off x="780497" y="2248621"/>
            <a:ext cx="10801903" cy="3877543"/>
          </a:xfrm>
          <a:prstGeom prst="rect">
            <a:avLst/>
          </a:prstGeom>
        </p:spPr>
        <p:txBody>
          <a:bodyPr vert="horz" lIns="91440" tIns="45720" rIns="91440" bIns="45720" rtlCol="0">
            <a:normAutofit/>
          </a:bodyPr>
          <a:lstStyle/>
          <a:p>
            <a:pPr lvl="0"/>
            <a:r>
              <a:rPr lang="nl-BE" dirty="0"/>
              <a:t>Cliquez pour modifier les styles du texte du masque</a:t>
            </a:r>
          </a:p>
          <a:p>
            <a:pPr lvl="1"/>
            <a:r>
              <a:rPr lang="nl-BE" dirty="0"/>
              <a:t>Deuxième niveau</a:t>
            </a:r>
          </a:p>
          <a:p>
            <a:pPr lvl="2"/>
            <a:r>
              <a:rPr lang="nl-BE" dirty="0"/>
              <a:t>Troisième niveau</a:t>
            </a:r>
          </a:p>
          <a:p>
            <a:pPr lvl="3"/>
            <a:r>
              <a:rPr lang="nl-BE" dirty="0"/>
              <a:t>Quatrième niveau</a:t>
            </a:r>
          </a:p>
          <a:p>
            <a:pPr lvl="4"/>
            <a:r>
              <a:rPr lang="nl-BE" dirty="0"/>
              <a:t>Cinquième niveau</a:t>
            </a:r>
            <a:endParaRPr lang="fr-FR" dirty="0"/>
          </a:p>
        </p:txBody>
      </p:sp>
    </p:spTree>
    <p:extLst>
      <p:ext uri="{BB962C8B-B14F-4D97-AF65-F5344CB8AC3E}">
        <p14:creationId xmlns:p14="http://schemas.microsoft.com/office/powerpoint/2010/main" val="3414158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E846D2C-8E01-814C-A58A-85FCE7BC01CD}" type="datetimeFigureOut">
              <a:rPr lang="fr-FR" smtClean="0"/>
              <a:t>28/04/2026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CA9FF8F-6AD7-6F43-8307-B412B488B25A}" type="slidenum">
              <a:rPr lang="fr-FR" smtClean="0"/>
              <a:t>‹N°›</a:t>
            </a:fld>
            <a:endParaRPr lang="fr-FR"/>
          </a:p>
        </p:txBody>
      </p:sp>
    </p:spTree>
    <p:extLst>
      <p:ext uri="{BB962C8B-B14F-4D97-AF65-F5344CB8AC3E}">
        <p14:creationId xmlns:p14="http://schemas.microsoft.com/office/powerpoint/2010/main" val="2834416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1E846D2C-8E01-814C-A58A-85FCE7BC01CD}" type="datetimeFigureOut">
              <a:rPr lang="fr-FR" smtClean="0"/>
              <a:t>28/04/2026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CA9FF8F-6AD7-6F43-8307-B412B488B25A}" type="slidenum">
              <a:rPr lang="fr-FR" smtClean="0"/>
              <a:t>‹N°›</a:t>
            </a:fld>
            <a:endParaRPr lang="fr-FR"/>
          </a:p>
        </p:txBody>
      </p:sp>
    </p:spTree>
    <p:extLst>
      <p:ext uri="{BB962C8B-B14F-4D97-AF65-F5344CB8AC3E}">
        <p14:creationId xmlns:p14="http://schemas.microsoft.com/office/powerpoint/2010/main" val="2896725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E846D2C-8E01-814C-A58A-85FCE7BC01CD}" type="datetimeFigureOut">
              <a:rPr lang="fr-FR" smtClean="0"/>
              <a:t>28/04/2026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CA9FF8F-6AD7-6F43-8307-B412B488B25A}" type="slidenum">
              <a:rPr lang="fr-FR" smtClean="0"/>
              <a:t>‹N°›</a:t>
            </a:fld>
            <a:endParaRPr lang="fr-FR"/>
          </a:p>
        </p:txBody>
      </p:sp>
    </p:spTree>
    <p:extLst>
      <p:ext uri="{BB962C8B-B14F-4D97-AF65-F5344CB8AC3E}">
        <p14:creationId xmlns:p14="http://schemas.microsoft.com/office/powerpoint/2010/main" val="478946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E846D2C-8E01-814C-A58A-85FCE7BC01CD}" type="datetimeFigureOut">
              <a:rPr lang="fr-FR" smtClean="0"/>
              <a:t>28/04/2026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CA9FF8F-6AD7-6F43-8307-B412B488B25A}" type="slidenum">
              <a:rPr lang="fr-FR" smtClean="0"/>
              <a:t>‹N°›</a:t>
            </a:fld>
            <a:endParaRPr lang="fr-FR"/>
          </a:p>
        </p:txBody>
      </p:sp>
    </p:spTree>
    <p:extLst>
      <p:ext uri="{BB962C8B-B14F-4D97-AF65-F5344CB8AC3E}">
        <p14:creationId xmlns:p14="http://schemas.microsoft.com/office/powerpoint/2010/main" val="1563283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E846D2C-8E01-814C-A58A-85FCE7BC01CD}" type="datetimeFigureOut">
              <a:rPr lang="fr-FR" smtClean="0"/>
              <a:t>28/04/2026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CA9FF8F-6AD7-6F43-8307-B412B488B25A}" type="slidenum">
              <a:rPr lang="fr-FR" smtClean="0"/>
              <a:t>‹N°›</a:t>
            </a:fld>
            <a:endParaRPr lang="fr-FR"/>
          </a:p>
        </p:txBody>
      </p:sp>
    </p:spTree>
    <p:extLst>
      <p:ext uri="{BB962C8B-B14F-4D97-AF65-F5344CB8AC3E}">
        <p14:creationId xmlns:p14="http://schemas.microsoft.com/office/powerpoint/2010/main" val="514397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846D2C-8E01-814C-A58A-85FCE7BC01CD}" type="datetimeFigureOut">
              <a:rPr lang="fr-FR" smtClean="0"/>
              <a:t>28/04/2026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CA9FF8F-6AD7-6F43-8307-B412B488B25A}" type="slidenum">
              <a:rPr lang="fr-FR" smtClean="0"/>
              <a:t>‹N°›</a:t>
            </a:fld>
            <a:endParaRPr lang="fr-FR"/>
          </a:p>
        </p:txBody>
      </p:sp>
    </p:spTree>
    <p:extLst>
      <p:ext uri="{BB962C8B-B14F-4D97-AF65-F5344CB8AC3E}">
        <p14:creationId xmlns:p14="http://schemas.microsoft.com/office/powerpoint/2010/main" val="667267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E846D2C-8E01-814C-A58A-85FCE7BC01CD}" type="datetimeFigureOut">
              <a:rPr lang="fr-FR" smtClean="0"/>
              <a:t>28/04/2026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CA9FF8F-6AD7-6F43-8307-B412B488B25A}" type="slidenum">
              <a:rPr lang="fr-FR" smtClean="0"/>
              <a:t>‹N°›</a:t>
            </a:fld>
            <a:endParaRPr lang="fr-FR"/>
          </a:p>
        </p:txBody>
      </p:sp>
    </p:spTree>
    <p:extLst>
      <p:ext uri="{BB962C8B-B14F-4D97-AF65-F5344CB8AC3E}">
        <p14:creationId xmlns:p14="http://schemas.microsoft.com/office/powerpoint/2010/main" val="1646801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E846D2C-8E01-814C-A58A-85FCE7BC01CD}" type="datetimeFigureOut">
              <a:rPr lang="fr-FR" smtClean="0"/>
              <a:t>28/04/2026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CA9FF8F-6AD7-6F43-8307-B412B488B25A}" type="slidenum">
              <a:rPr lang="fr-FR" smtClean="0"/>
              <a:t>‹N°›</a:t>
            </a:fld>
            <a:endParaRPr lang="fr-FR"/>
          </a:p>
        </p:txBody>
      </p:sp>
    </p:spTree>
    <p:extLst>
      <p:ext uri="{BB962C8B-B14F-4D97-AF65-F5344CB8AC3E}">
        <p14:creationId xmlns:p14="http://schemas.microsoft.com/office/powerpoint/2010/main" val="3095208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846D2C-8E01-814C-A58A-85FCE7BC01CD}" type="datetimeFigureOut">
              <a:rPr lang="fr-FR" smtClean="0"/>
              <a:t>28/04/2026</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A9FF8F-6AD7-6F43-8307-B412B488B25A}" type="slidenum">
              <a:rPr lang="fr-FR" smtClean="0"/>
              <a:t>‹N°›</a:t>
            </a:fld>
            <a:endParaRPr lang="fr-FR"/>
          </a:p>
        </p:txBody>
      </p:sp>
    </p:spTree>
    <p:extLst>
      <p:ext uri="{BB962C8B-B14F-4D97-AF65-F5344CB8AC3E}">
        <p14:creationId xmlns:p14="http://schemas.microsoft.com/office/powerpoint/2010/main" val="336765731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mailto:info@dh.email" TargetMode="Externa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108BD6B-D11B-C908-FD8A-4C2834745DF0}"/>
              </a:ext>
            </a:extLst>
          </p:cNvPr>
          <p:cNvPicPr>
            <a:picLocks noGrp="1" noRot="1" noChangeAspect="1" noMove="1" noResize="1" noEditPoints="1" noAdjustHandles="1" noChangeArrowheads="1" noChangeShapeType="1" noCrop="1"/>
          </p:cNvPicPr>
          <p:nvPr/>
        </p:nvPicPr>
        <p:blipFill>
          <a:blip r:embed="rId3"/>
          <a:stretch>
            <a:fillRect/>
          </a:stretch>
        </p:blipFill>
        <p:spPr>
          <a:xfrm>
            <a:off x="1744937" y="329822"/>
            <a:ext cx="8470900" cy="635000"/>
          </a:xfrm>
          <a:prstGeom prst="rect">
            <a:avLst/>
          </a:prstGeom>
        </p:spPr>
      </p:pic>
      <p:sp>
        <p:nvSpPr>
          <p:cNvPr id="5" name="Sous-titre 4">
            <a:extLst>
              <a:ext uri="{FF2B5EF4-FFF2-40B4-BE49-F238E27FC236}">
                <a16:creationId xmlns:a16="http://schemas.microsoft.com/office/drawing/2014/main" id="{6B598A3F-8794-F745-BEEE-EA1DF9AE4168}"/>
              </a:ext>
            </a:extLst>
          </p:cNvPr>
          <p:cNvSpPr>
            <a:spLocks noGrp="1"/>
          </p:cNvSpPr>
          <p:nvPr>
            <p:ph type="subTitle" idx="1"/>
          </p:nvPr>
        </p:nvSpPr>
        <p:spPr>
          <a:xfrm>
            <a:off x="725216" y="1069925"/>
            <a:ext cx="10783612" cy="1021634"/>
          </a:xfrm>
          <a:prstGeom prst="rect">
            <a:avLst/>
          </a:prstGeom>
          <a:solidFill>
            <a:srgbClr val="1C406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fr-BE" dirty="0"/>
              <a:t>Troisième partie : Procédure de liquidation/partage</a:t>
            </a:r>
            <a:endParaRPr lang="fr-BE" dirty="0">
              <a:ea typeface="Calibri" panose="020F0502020204030204" pitchFamily="34" charset="0"/>
              <a:cs typeface="Times New Roman" panose="02020603050405020304" pitchFamily="18" charset="0"/>
            </a:endParaRPr>
          </a:p>
        </p:txBody>
      </p:sp>
      <p:sp>
        <p:nvSpPr>
          <p:cNvPr id="6" name="ZoneTexte 5">
            <a:extLst>
              <a:ext uri="{FF2B5EF4-FFF2-40B4-BE49-F238E27FC236}">
                <a16:creationId xmlns:a16="http://schemas.microsoft.com/office/drawing/2014/main" id="{F5712830-ACC3-3047-BD3D-AB3CA88993B7}"/>
              </a:ext>
            </a:extLst>
          </p:cNvPr>
          <p:cNvSpPr txBox="1"/>
          <p:nvPr/>
        </p:nvSpPr>
        <p:spPr>
          <a:xfrm>
            <a:off x="725216" y="2196662"/>
            <a:ext cx="10510343" cy="6617196"/>
          </a:xfrm>
          <a:prstGeom prst="rect">
            <a:avLst/>
          </a:prstGeom>
          <a:noFill/>
        </p:spPr>
        <p:txBody>
          <a:bodyPr wrap="square" rtlCol="0">
            <a:spAutoFit/>
          </a:bodyPr>
          <a:lstStyle/>
          <a:p>
            <a:pPr lvl="0" algn="ctr" eaLnBrk="0" fontAlgn="base" hangingPunct="0">
              <a:spcBef>
                <a:spcPct val="0"/>
              </a:spcBef>
              <a:spcAft>
                <a:spcPct val="0"/>
              </a:spcAft>
            </a:pPr>
            <a:r>
              <a:rPr lang="fr-FR" altLang="fr-FR" sz="2000" b="1" u="sng" dirty="0">
                <a:solidFill>
                  <a:srgbClr val="1C4067"/>
                </a:solidFill>
                <a:latin typeface="Calibri" panose="020F0502020204030204" pitchFamily="34" charset="0"/>
                <a:ea typeface="Calibri" panose="020F0502020204030204" pitchFamily="34" charset="0"/>
                <a:cs typeface="Times New Roman" panose="02020603050405020304" pitchFamily="18" charset="0"/>
              </a:rPr>
              <a:t>QUESTION N° 1 : Comment introduire la demande ?</a:t>
            </a:r>
          </a:p>
          <a:p>
            <a:endParaRPr lang="fr-BE" u="sng" dirty="0">
              <a:solidFill>
                <a:schemeClr val="accent1"/>
              </a:solidFill>
            </a:endParaRPr>
          </a:p>
          <a:p>
            <a:pPr marL="342900" indent="-342900" algn="just">
              <a:buFont typeface="+mj-lt"/>
              <a:buAutoNum type="arabicPeriod"/>
            </a:pPr>
            <a:r>
              <a:rPr lang="fr-BE" sz="2000" b="1" u="sng" dirty="0">
                <a:solidFill>
                  <a:srgbClr val="8D6133"/>
                </a:solidFill>
              </a:rPr>
              <a:t>Acte introductif d’instance :</a:t>
            </a:r>
          </a:p>
          <a:p>
            <a:pPr marL="285750" indent="-285750" algn="just">
              <a:buFont typeface="Wingdings" pitchFamily="2" charset="2"/>
              <a:buChar char="Ø"/>
            </a:pPr>
            <a:r>
              <a:rPr lang="fr-BE" sz="2000" dirty="0"/>
              <a:t>Régime mat : citation / requête en divorce, conclusions </a:t>
            </a:r>
          </a:p>
          <a:p>
            <a:pPr marL="285750" indent="-285750">
              <a:buFont typeface="Wingdings" pitchFamily="2" charset="2"/>
              <a:buChar char="Ø"/>
            </a:pPr>
            <a:r>
              <a:rPr lang="fr-BE" sz="2000" dirty="0"/>
              <a:t>Succession : citation (requête conjointe) – pas de nullité sans texte</a:t>
            </a:r>
          </a:p>
          <a:p>
            <a:pPr algn="just"/>
            <a:endParaRPr lang="fr-BE" sz="2000" dirty="0"/>
          </a:p>
          <a:p>
            <a:pPr algn="just"/>
            <a:r>
              <a:rPr lang="fr-FR" sz="2000" b="1" dirty="0">
                <a:solidFill>
                  <a:srgbClr val="8D6133"/>
                </a:solidFill>
              </a:rPr>
              <a:t>2. </a:t>
            </a:r>
            <a:r>
              <a:rPr lang="fr-FR" sz="2000" b="1" u="sng" dirty="0">
                <a:solidFill>
                  <a:srgbClr val="8D6133"/>
                </a:solidFill>
              </a:rPr>
              <a:t>Compétence matérielle :</a:t>
            </a:r>
          </a:p>
          <a:p>
            <a:pPr marL="285750" indent="-285750">
              <a:buFont typeface="Wingdings" pitchFamily="2" charset="2"/>
              <a:buChar char="Ø"/>
            </a:pPr>
            <a:r>
              <a:rPr lang="fr-FR" dirty="0"/>
              <a:t>Art. 572bis C.J. « le Tribunal de la famille connait : 9° des demandes relatives aux régimes matrimoniaux, aux successions, donations entre vifs et aux testaments; 10° des demandes de partage.</a:t>
            </a:r>
          </a:p>
          <a:p>
            <a:pPr marL="285750" indent="-285750">
              <a:buFont typeface="Wingdings" pitchFamily="2" charset="2"/>
              <a:buChar char="Ø"/>
            </a:pPr>
            <a:r>
              <a:rPr lang="fr-FR" dirty="0"/>
              <a:t>Compétence exclusive et d’ordre publique</a:t>
            </a:r>
          </a:p>
          <a:p>
            <a:pPr marL="285750" indent="-285750">
              <a:buFont typeface="Wingdings" pitchFamily="2" charset="2"/>
              <a:buChar char="Ø"/>
            </a:pPr>
            <a:r>
              <a:rPr lang="fr-FR" dirty="0"/>
              <a:t>Art 88§2 C.J. : incident TPI ou </a:t>
            </a:r>
            <a:r>
              <a:rPr lang="fr-FR" dirty="0" err="1"/>
              <a:t>T</a:t>
            </a:r>
            <a:r>
              <a:rPr lang="fr-FR" dirty="0"/>
              <a:t>. Fam soumis à la Présidence (décision liante)</a:t>
            </a:r>
          </a:p>
          <a:p>
            <a:endParaRPr lang="fr-FR" dirty="0"/>
          </a:p>
          <a:p>
            <a:pPr algn="just"/>
            <a:r>
              <a:rPr lang="fr-FR" sz="2000" b="1" u="sng" dirty="0">
                <a:solidFill>
                  <a:srgbClr val="8D6133"/>
                </a:solidFill>
              </a:rPr>
              <a:t>3. Compétence territoriale :</a:t>
            </a:r>
          </a:p>
          <a:p>
            <a:pPr marL="285750" indent="-285750">
              <a:buFont typeface="Wingdings" pitchFamily="2" charset="2"/>
              <a:buChar char="Ø"/>
            </a:pPr>
            <a:r>
              <a:rPr lang="fr-FR" dirty="0"/>
              <a:t>Succession : Ouverture de la succession – dernier domicile du défunt (impérative donc possible d’y déroger)</a:t>
            </a:r>
          </a:p>
          <a:p>
            <a:pPr marL="285750" indent="-285750">
              <a:buFont typeface="Wingdings" pitchFamily="2" charset="2"/>
              <a:buChar char="Ø"/>
            </a:pPr>
            <a:r>
              <a:rPr lang="fr-FR" dirty="0"/>
              <a:t>Régime mat : domicile du défendeur ou dernière résidence conjugale (idem)</a:t>
            </a:r>
          </a:p>
          <a:p>
            <a:pPr marL="285750" indent="-285750">
              <a:buFont typeface="Wingdings" pitchFamily="2" charset="2"/>
              <a:buChar char="Ø"/>
            </a:pPr>
            <a:endParaRPr lang="fr-FR" dirty="0"/>
          </a:p>
          <a:p>
            <a:endParaRPr lang="fr-FR" dirty="0"/>
          </a:p>
          <a:p>
            <a:endParaRPr lang="fr-FR" dirty="0"/>
          </a:p>
          <a:p>
            <a:endParaRPr lang="fr-FR" dirty="0"/>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619414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10</a:t>
            </a:fld>
            <a:endParaRPr lang="fr-FR" dirty="0"/>
          </a:p>
        </p:txBody>
      </p:sp>
      <p:sp>
        <p:nvSpPr>
          <p:cNvPr id="5" name="Espace réservé du contenu 4"/>
          <p:cNvSpPr>
            <a:spLocks noGrp="1"/>
          </p:cNvSpPr>
          <p:nvPr>
            <p:ph idx="1"/>
          </p:nvPr>
        </p:nvSpPr>
        <p:spPr/>
        <p:txBody>
          <a:bodyPr>
            <a:normAutofit fontScale="77500" lnSpcReduction="20000"/>
          </a:bodyPr>
          <a:lstStyle/>
          <a:p>
            <a:pPr marL="514350" indent="-514350">
              <a:buFont typeface="+mj-lt"/>
              <a:buAutoNum type="alphaUcPeriod"/>
            </a:pPr>
            <a:r>
              <a:rPr lang="fr-FR" b="1" u="sng" dirty="0">
                <a:solidFill>
                  <a:srgbClr val="B0874C"/>
                </a:solidFill>
              </a:rPr>
              <a:t>Phase amiable préalable et accords</a:t>
            </a:r>
          </a:p>
          <a:p>
            <a:pPr marL="0" indent="0">
              <a:buNone/>
            </a:pPr>
            <a:endParaRPr lang="fr-FR" dirty="0"/>
          </a:p>
          <a:p>
            <a:pPr algn="just"/>
            <a:r>
              <a:rPr lang="fr-FR" u="sng" dirty="0"/>
              <a:t>Art. 1214, §1</a:t>
            </a:r>
            <a:r>
              <a:rPr lang="fr-FR" u="sng" baseline="30000" dirty="0"/>
              <a:t>e</a:t>
            </a:r>
            <a:r>
              <a:rPr lang="fr-FR" u="sng" dirty="0"/>
              <a:t> C. </a:t>
            </a:r>
            <a:r>
              <a:rPr lang="fr-FR" u="sng" dirty="0" err="1"/>
              <a:t>jud</a:t>
            </a:r>
            <a:r>
              <a:rPr lang="fr-FR" u="sng" dirty="0"/>
              <a:t>. : </a:t>
            </a:r>
            <a:r>
              <a:rPr lang="fr-FR" i="1" dirty="0"/>
              <a:t>« A tout stade de la procédure, le notaire-liquidateur dresse, à la demande des parties, procès-verbal de l'accord global ou partiel intervenu quant à la liquidation ou au partage. L'accord ainsi acté et signé par les parties les lie définitivement (</a:t>
            </a:r>
            <a:r>
              <a:rPr lang="is-IS" i="1" dirty="0"/>
              <a:t>…)”.</a:t>
            </a:r>
          </a:p>
          <a:p>
            <a:pPr marL="0" indent="0" algn="just">
              <a:buNone/>
            </a:pPr>
            <a:endParaRPr lang="is-IS" i="1" dirty="0"/>
          </a:p>
          <a:p>
            <a:pPr algn="just"/>
            <a:r>
              <a:rPr lang="is-IS" dirty="0"/>
              <a:t>Les parties peuvent, à tout moment, trouver un accord (global ou partiel) et demander qu’il soit acté par le notaire (soit dans PV authentique, soit sous seing privé). </a:t>
            </a:r>
          </a:p>
          <a:p>
            <a:pPr marL="0" indent="0" algn="just">
              <a:buNone/>
            </a:pPr>
            <a:endParaRPr lang="fr-FR" dirty="0"/>
          </a:p>
          <a:p>
            <a:pPr marL="400050" lvl="1" indent="0" algn="just">
              <a:buNone/>
            </a:pPr>
            <a:r>
              <a:rPr lang="fr-FR" i="1" dirty="0"/>
              <a:t>Ex : les parties se mettent d’accord sur la valeur de l’immeuble dès la première réunion et le notaire acte cet accord dans un PV. </a:t>
            </a:r>
            <a:endParaRPr lang="is-IS" i="1" dirty="0"/>
          </a:p>
        </p:txBody>
      </p:sp>
      <p:pic>
        <p:nvPicPr>
          <p:cNvPr id="6" name="Image 5">
            <a:extLst>
              <a:ext uri="{FF2B5EF4-FFF2-40B4-BE49-F238E27FC236}">
                <a16:creationId xmlns:a16="http://schemas.microsoft.com/office/drawing/2014/main" id="{6742FFB4-F82D-8001-B125-85A96C1380F7}"/>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370014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br>
              <a:rPr lang="fr-FR" sz="3600" b="1" u="sng" dirty="0">
                <a:solidFill>
                  <a:srgbClr val="396590"/>
                </a:solidFill>
              </a:rPr>
            </a:br>
            <a:r>
              <a:rPr lang="fr-FR" sz="3600" b="1" u="sng" dirty="0">
                <a:solidFill>
                  <a:srgbClr val="396590"/>
                </a:solidFill>
              </a:rPr>
              <a:t>La procédure notariale « sans incident »</a:t>
            </a:r>
            <a:br>
              <a:rPr lang="fr-FR" altLang="fr-FR" sz="2800" b="1" u="sng" dirty="0">
                <a:solidFill>
                  <a:srgbClr val="1C4067"/>
                </a:solidFill>
                <a:latin typeface="Calibri" panose="020F0502020204030204" pitchFamily="34" charset="0"/>
                <a:ea typeface="Calibri" panose="020F0502020204030204" pitchFamily="34" charset="0"/>
                <a:cs typeface="Times New Roman" panose="02020603050405020304" pitchFamily="18" charset="0"/>
              </a:rPr>
            </a:br>
            <a:endParaRPr lang="fr-FR" sz="3600"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11</a:t>
            </a:fld>
            <a:endParaRPr lang="fr-FR" dirty="0"/>
          </a:p>
        </p:txBody>
      </p:sp>
      <p:sp>
        <p:nvSpPr>
          <p:cNvPr id="5" name="Espace réservé du contenu 4"/>
          <p:cNvSpPr>
            <a:spLocks noGrp="1"/>
          </p:cNvSpPr>
          <p:nvPr>
            <p:ph idx="1"/>
          </p:nvPr>
        </p:nvSpPr>
        <p:spPr/>
        <p:txBody>
          <a:bodyPr/>
          <a:lstStyle/>
          <a:p>
            <a:pPr marL="0" indent="0" algn="ctr">
              <a:buNone/>
            </a:pPr>
            <a:endParaRPr lang="fr-FR" sz="3600" b="1" u="sng" dirty="0">
              <a:solidFill>
                <a:srgbClr val="B0874C"/>
              </a:solidFill>
            </a:endParaRPr>
          </a:p>
          <a:p>
            <a:pPr marL="0" indent="0" algn="ctr">
              <a:buNone/>
            </a:pPr>
            <a:endParaRPr lang="fr-FR" sz="3600" b="1" u="sng" dirty="0">
              <a:solidFill>
                <a:srgbClr val="B0874C"/>
              </a:solidFill>
            </a:endParaRPr>
          </a:p>
          <a:p>
            <a:pPr marL="0" indent="0" algn="ctr">
              <a:buNone/>
            </a:pPr>
            <a:r>
              <a:rPr lang="fr-FR" sz="3600" b="1" u="sng" dirty="0">
                <a:solidFill>
                  <a:srgbClr val="B0874C"/>
                </a:solidFill>
              </a:rPr>
              <a:t>Le procès-verbal d’ouverture des opérations (PVO)</a:t>
            </a:r>
          </a:p>
          <a:p>
            <a:endParaRPr lang="fr-FR" dirty="0"/>
          </a:p>
          <a:p>
            <a:endParaRPr lang="fr-FR" dirty="0"/>
          </a:p>
        </p:txBody>
      </p:sp>
      <p:pic>
        <p:nvPicPr>
          <p:cNvPr id="6" name="Image 5">
            <a:extLst>
              <a:ext uri="{FF2B5EF4-FFF2-40B4-BE49-F238E27FC236}">
                <a16:creationId xmlns:a16="http://schemas.microsoft.com/office/drawing/2014/main" id="{02EE1A8E-45FF-46C6-0846-996958BB5370}"/>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68853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br>
              <a:rPr lang="fr-FR" altLang="fr-FR" sz="2800" b="1" u="sng" dirty="0">
                <a:solidFill>
                  <a:srgbClr val="1C4067"/>
                </a:solidFill>
                <a:latin typeface="Calibri" panose="020F0502020204030204" pitchFamily="34" charset="0"/>
                <a:ea typeface="Calibri" panose="020F0502020204030204" pitchFamily="34" charset="0"/>
                <a:cs typeface="Times New Roman" panose="02020603050405020304" pitchFamily="18" charset="0"/>
              </a:rPr>
            </a:br>
            <a:br>
              <a:rPr lang="fr-FR" altLang="fr-FR" sz="2800" b="1" u="sng" dirty="0">
                <a:solidFill>
                  <a:srgbClr val="1C4067"/>
                </a:solidFill>
                <a:latin typeface="Calibri" panose="020F0502020204030204" pitchFamily="34" charset="0"/>
                <a:ea typeface="Calibri" panose="020F0502020204030204" pitchFamily="34" charset="0"/>
                <a:cs typeface="Times New Roman" panose="02020603050405020304" pitchFamily="18" charset="0"/>
              </a:rPr>
            </a:br>
            <a:r>
              <a:rPr lang="fr-FR" sz="3600" b="1" u="sng" dirty="0">
                <a:solidFill>
                  <a:srgbClr val="396590"/>
                </a:solidFill>
              </a:rPr>
              <a:t>La procédure notariale « sans incident »</a:t>
            </a:r>
            <a:br>
              <a:rPr lang="fr-FR" altLang="fr-FR" sz="2800" b="1" u="sng" dirty="0">
                <a:solidFill>
                  <a:srgbClr val="1C4067"/>
                </a:solidFill>
                <a:latin typeface="Calibri" panose="020F0502020204030204" pitchFamily="34" charset="0"/>
                <a:ea typeface="Calibri" panose="020F0502020204030204" pitchFamily="34" charset="0"/>
                <a:cs typeface="Times New Roman" panose="02020603050405020304" pitchFamily="18" charset="0"/>
              </a:rPr>
            </a:b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12</a:t>
            </a:fld>
            <a:endParaRPr lang="fr-FR" dirty="0"/>
          </a:p>
        </p:txBody>
      </p:sp>
      <p:sp>
        <p:nvSpPr>
          <p:cNvPr id="5" name="Espace réservé du contenu 4"/>
          <p:cNvSpPr>
            <a:spLocks noGrp="1"/>
          </p:cNvSpPr>
          <p:nvPr>
            <p:ph idx="1"/>
          </p:nvPr>
        </p:nvSpPr>
        <p:spPr/>
        <p:txBody>
          <a:bodyPr>
            <a:normAutofit fontScale="77500" lnSpcReduction="20000"/>
          </a:bodyPr>
          <a:lstStyle/>
          <a:p>
            <a:pPr marL="0" indent="0" algn="just">
              <a:buNone/>
            </a:pPr>
            <a:r>
              <a:rPr lang="fr-FR" sz="2800" b="1" dirty="0">
                <a:solidFill>
                  <a:srgbClr val="B0874C"/>
                </a:solidFill>
              </a:rPr>
              <a:t>B. </a:t>
            </a:r>
            <a:r>
              <a:rPr lang="fr-FR" sz="2800" b="1" u="sng" dirty="0">
                <a:solidFill>
                  <a:srgbClr val="B0874C"/>
                </a:solidFill>
              </a:rPr>
              <a:t>Le procès-verbal d’ouverture des opérations (PVO)</a:t>
            </a:r>
          </a:p>
          <a:p>
            <a:pPr marL="0" indent="0" algn="just">
              <a:buNone/>
            </a:pPr>
            <a:endParaRPr lang="fr-FR" b="1" u="sng" dirty="0">
              <a:solidFill>
                <a:srgbClr val="B0874C"/>
              </a:solidFill>
            </a:endParaRPr>
          </a:p>
          <a:p>
            <a:pPr algn="just"/>
            <a:r>
              <a:rPr lang="fr-FR" dirty="0"/>
              <a:t>Ouverture des opérations par le notaire = 1</a:t>
            </a:r>
            <a:r>
              <a:rPr lang="fr-FR" baseline="30000" dirty="0"/>
              <a:t>e</a:t>
            </a:r>
            <a:r>
              <a:rPr lang="fr-FR" dirty="0"/>
              <a:t> étape de la phase notariale de la procédure de liquidation-partage judiciaire.</a:t>
            </a:r>
          </a:p>
          <a:p>
            <a:pPr marL="0" indent="0" algn="just">
              <a:buNone/>
            </a:pPr>
            <a:endParaRPr lang="fr-FR" dirty="0"/>
          </a:p>
          <a:p>
            <a:pPr algn="just"/>
            <a:r>
              <a:rPr lang="fr-FR" dirty="0"/>
              <a:t>Ouverture pas automatique : le notaire doit être </a:t>
            </a:r>
            <a:r>
              <a:rPr lang="fr-FR" u="sng" dirty="0"/>
              <a:t>requis</a:t>
            </a:r>
            <a:r>
              <a:rPr lang="fr-FR" dirty="0"/>
              <a:t> d’ouvrir les opérations par la partie la plus diligente.</a:t>
            </a:r>
          </a:p>
          <a:p>
            <a:pPr marL="0" indent="0" algn="just">
              <a:buNone/>
            </a:pPr>
            <a:endParaRPr lang="fr-FR" dirty="0"/>
          </a:p>
          <a:p>
            <a:pPr algn="just"/>
            <a:r>
              <a:rPr lang="fr-FR" dirty="0"/>
              <a:t>Une fois requis, le</a:t>
            </a:r>
            <a:r>
              <a:rPr lang="fr-FR" dirty="0">
                <a:sym typeface="Wingdings"/>
              </a:rPr>
              <a:t> notaire a 2 mois pour convoquer les parties en son étude pour procéder à l’ouverture des opérations.</a:t>
            </a:r>
          </a:p>
          <a:p>
            <a:pPr marL="0" indent="0" algn="just">
              <a:buNone/>
            </a:pPr>
            <a:endParaRPr lang="fr-FR" dirty="0">
              <a:sym typeface="Wingdings"/>
            </a:endParaRPr>
          </a:p>
          <a:p>
            <a:pPr marL="400050" lvl="1" indent="0" algn="just">
              <a:buNone/>
            </a:pPr>
            <a:r>
              <a:rPr lang="fr-FR" dirty="0">
                <a:sym typeface="Wingdings"/>
              </a:rPr>
              <a:t>S’il ne respecte pas ce délai  art. 1220,§2 C. </a:t>
            </a:r>
            <a:r>
              <a:rPr lang="fr-FR" dirty="0" err="1">
                <a:sym typeface="Wingdings"/>
              </a:rPr>
              <a:t>jud</a:t>
            </a:r>
            <a:r>
              <a:rPr lang="fr-FR" dirty="0">
                <a:sym typeface="Wingdings"/>
              </a:rPr>
              <a:t>. : convocation du notaire devant le TF.  </a:t>
            </a:r>
          </a:p>
          <a:p>
            <a:pPr algn="just"/>
            <a:endParaRPr lang="fr-FR" dirty="0">
              <a:sym typeface="Wingdings"/>
            </a:endParaRPr>
          </a:p>
        </p:txBody>
      </p:sp>
      <p:pic>
        <p:nvPicPr>
          <p:cNvPr id="6" name="Image 5">
            <a:extLst>
              <a:ext uri="{FF2B5EF4-FFF2-40B4-BE49-F238E27FC236}">
                <a16:creationId xmlns:a16="http://schemas.microsoft.com/office/drawing/2014/main" id="{030AE82F-8EE3-4EF1-0DFB-1B3718138439}"/>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4136101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13</a:t>
            </a:fld>
            <a:endParaRPr lang="fr-FR"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11200" b="1" dirty="0">
                <a:solidFill>
                  <a:srgbClr val="B0874C"/>
                </a:solidFill>
              </a:rPr>
              <a:t>B</a:t>
            </a:r>
            <a:r>
              <a:rPr lang="fr-FR" sz="14400" b="1" dirty="0">
                <a:solidFill>
                  <a:srgbClr val="B0874C"/>
                </a:solidFill>
              </a:rPr>
              <a:t>. </a:t>
            </a:r>
            <a:r>
              <a:rPr lang="fr-FR" sz="9600" b="1" u="sng" dirty="0">
                <a:solidFill>
                  <a:srgbClr val="B0874C"/>
                </a:solidFill>
              </a:rPr>
              <a:t>Le procès-verbal d’ouverture des opérations (PVO)</a:t>
            </a:r>
          </a:p>
          <a:p>
            <a:pPr marL="0" indent="0" algn="just">
              <a:buNone/>
            </a:pPr>
            <a:endParaRPr lang="fr-FR" sz="5600" dirty="0"/>
          </a:p>
          <a:p>
            <a:pPr algn="just"/>
            <a:r>
              <a:rPr lang="fr-FR" sz="8000" u="sng" dirty="0"/>
              <a:t>Possibles incidents lors de l’ouverture des opérations : </a:t>
            </a:r>
          </a:p>
          <a:p>
            <a:pPr marL="0" indent="0" algn="just">
              <a:buNone/>
            </a:pPr>
            <a:endParaRPr lang="fr-FR" sz="8000" dirty="0"/>
          </a:p>
          <a:p>
            <a:pPr lvl="1" algn="just"/>
            <a:r>
              <a:rPr lang="fr-FR" sz="8000" dirty="0"/>
              <a:t>Biens situés en Belgique mais en dehors du ressort du notaire-liquidateur : il peut, lui-même, désigner pour ces opérations un confrère de son choix ; </a:t>
            </a:r>
          </a:p>
          <a:p>
            <a:pPr marL="457200" lvl="1" indent="0" algn="just">
              <a:buNone/>
            </a:pPr>
            <a:endParaRPr lang="fr-FR" sz="8000" dirty="0"/>
          </a:p>
          <a:p>
            <a:pPr lvl="1" algn="just"/>
            <a:r>
              <a:rPr lang="fr-FR" sz="8000" dirty="0"/>
              <a:t>Biens situés à l’étranger : il ne peut pas désigner un notaire étranger et le Juge belge non plus. </a:t>
            </a:r>
            <a:endParaRPr lang="fr-FR" sz="9600" dirty="0"/>
          </a:p>
          <a:p>
            <a:pPr marL="857250" lvl="2" indent="0" algn="just">
              <a:buNone/>
            </a:pPr>
            <a:r>
              <a:rPr lang="fr-FR" sz="6400" dirty="0">
                <a:sym typeface="Wingdings"/>
              </a:rPr>
              <a:t> </a:t>
            </a:r>
            <a:r>
              <a:rPr lang="fr-FR" sz="6400" dirty="0"/>
              <a:t>Dans ce cas, la partie la plus diligente doit introduire une procédure séparée devant les juridictions étrangères.</a:t>
            </a:r>
          </a:p>
          <a:p>
            <a:pPr lvl="1"/>
            <a:endParaRPr lang="fr-FR" dirty="0"/>
          </a:p>
          <a:p>
            <a:pPr marL="0" indent="0">
              <a:buNone/>
            </a:pPr>
            <a:endParaRPr lang="fr-FR" dirty="0"/>
          </a:p>
          <a:p>
            <a:pPr marL="0" indent="0">
              <a:buNone/>
            </a:pPr>
            <a:endParaRPr lang="fr-FR" dirty="0"/>
          </a:p>
        </p:txBody>
      </p:sp>
      <p:pic>
        <p:nvPicPr>
          <p:cNvPr id="6" name="Image 5">
            <a:extLst>
              <a:ext uri="{FF2B5EF4-FFF2-40B4-BE49-F238E27FC236}">
                <a16:creationId xmlns:a16="http://schemas.microsoft.com/office/drawing/2014/main" id="{8AD4877A-E77E-FD79-8DA4-85E83F13A46B}"/>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569438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14</a:t>
            </a:fld>
            <a:endParaRPr lang="fr-FR" dirty="0"/>
          </a:p>
        </p:txBody>
      </p:sp>
      <p:sp>
        <p:nvSpPr>
          <p:cNvPr id="5" name="Espace réservé du contenu 4"/>
          <p:cNvSpPr>
            <a:spLocks noGrp="1"/>
          </p:cNvSpPr>
          <p:nvPr>
            <p:ph idx="1"/>
          </p:nvPr>
        </p:nvSpPr>
        <p:spPr/>
        <p:txBody>
          <a:bodyPr>
            <a:normAutofit fontScale="92500" lnSpcReduction="20000"/>
          </a:bodyPr>
          <a:lstStyle/>
          <a:p>
            <a:pPr marL="0" indent="0" algn="just">
              <a:buNone/>
            </a:pPr>
            <a:r>
              <a:rPr lang="fr-FR" b="1" u="sng" dirty="0">
                <a:solidFill>
                  <a:srgbClr val="B0874C"/>
                </a:solidFill>
              </a:rPr>
              <a:t>B. Le procès-verbal d’ouverture des opérations (PVO)</a:t>
            </a:r>
          </a:p>
          <a:p>
            <a:pPr marL="0" indent="0" algn="just">
              <a:buNone/>
            </a:pPr>
            <a:endParaRPr lang="fr-FR" b="1" u="sng" dirty="0">
              <a:solidFill>
                <a:srgbClr val="B0874C"/>
              </a:solidFill>
            </a:endParaRPr>
          </a:p>
          <a:p>
            <a:pPr algn="just"/>
            <a:r>
              <a:rPr lang="fr-FR" dirty="0"/>
              <a:t>Ouverture des opérations doit se clôturer par la signature d’un PVO. </a:t>
            </a:r>
          </a:p>
          <a:p>
            <a:pPr marL="0" indent="0" algn="just">
              <a:buNone/>
            </a:pPr>
            <a:endParaRPr lang="fr-FR" dirty="0"/>
          </a:p>
          <a:p>
            <a:pPr algn="just"/>
            <a:r>
              <a:rPr lang="fr-FR" dirty="0"/>
              <a:t>Il doit contenir au minimum :</a:t>
            </a:r>
          </a:p>
          <a:p>
            <a:pPr marL="0" indent="0" algn="just">
              <a:buNone/>
            </a:pPr>
            <a:endParaRPr lang="fr-FR" dirty="0"/>
          </a:p>
          <a:p>
            <a:pPr lvl="1" algn="just"/>
            <a:r>
              <a:rPr lang="fr-FR" dirty="0"/>
              <a:t>L’information que chaque partie peut se faire assister d’un avocat ; </a:t>
            </a:r>
          </a:p>
          <a:p>
            <a:pPr lvl="1" algn="just"/>
            <a:r>
              <a:rPr lang="fr-FR" dirty="0"/>
              <a:t>La décision des parties quant à la tenue ou non d’un inventaire ;</a:t>
            </a:r>
          </a:p>
          <a:p>
            <a:pPr lvl="1" algn="just"/>
            <a:r>
              <a:rPr lang="fr-FR" dirty="0"/>
              <a:t>Le calendrier de procédure (légal ou conventionnel/complet ou partiel) ;</a:t>
            </a:r>
          </a:p>
          <a:p>
            <a:pPr lvl="1" algn="just"/>
            <a:r>
              <a:rPr lang="fr-FR" dirty="0"/>
              <a:t>La méthode de calcul des honoraires du notaire. </a:t>
            </a:r>
          </a:p>
          <a:p>
            <a:endParaRPr lang="fr-FR" dirty="0"/>
          </a:p>
        </p:txBody>
      </p:sp>
      <p:pic>
        <p:nvPicPr>
          <p:cNvPr id="6" name="Image 5">
            <a:extLst>
              <a:ext uri="{FF2B5EF4-FFF2-40B4-BE49-F238E27FC236}">
                <a16:creationId xmlns:a16="http://schemas.microsoft.com/office/drawing/2014/main" id="{888EDA3C-2D38-4BF7-06B5-AFD2F08DAE6D}"/>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295850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15</a:t>
            </a:fld>
            <a:endParaRPr lang="fr-FR" dirty="0"/>
          </a:p>
        </p:txBody>
      </p:sp>
      <p:sp>
        <p:nvSpPr>
          <p:cNvPr id="5" name="Espace réservé du contenu 4"/>
          <p:cNvSpPr>
            <a:spLocks noGrp="1"/>
          </p:cNvSpPr>
          <p:nvPr>
            <p:ph idx="1"/>
          </p:nvPr>
        </p:nvSpPr>
        <p:spPr/>
        <p:txBody>
          <a:bodyPr/>
          <a:lstStyle/>
          <a:p>
            <a:pPr marL="0" indent="0" algn="ctr">
              <a:buNone/>
            </a:pPr>
            <a:endParaRPr lang="fr-FR" sz="4000" b="1" u="sng" dirty="0">
              <a:solidFill>
                <a:srgbClr val="B0874C"/>
              </a:solidFill>
            </a:endParaRPr>
          </a:p>
          <a:p>
            <a:pPr marL="0" indent="0" algn="ctr">
              <a:buNone/>
            </a:pPr>
            <a:endParaRPr lang="fr-FR" sz="4000" b="1" u="sng" dirty="0">
              <a:solidFill>
                <a:srgbClr val="B0874C"/>
              </a:solidFill>
            </a:endParaRPr>
          </a:p>
          <a:p>
            <a:pPr marL="0" indent="0" algn="ctr">
              <a:buNone/>
            </a:pPr>
            <a:r>
              <a:rPr lang="fr-FR" sz="3600" b="1" u="sng" dirty="0">
                <a:solidFill>
                  <a:srgbClr val="B0874C"/>
                </a:solidFill>
              </a:rPr>
              <a:t>Les calendriers des opérations</a:t>
            </a:r>
          </a:p>
          <a:p>
            <a:endParaRPr lang="fr-FR" dirty="0"/>
          </a:p>
        </p:txBody>
      </p:sp>
      <p:pic>
        <p:nvPicPr>
          <p:cNvPr id="6" name="Image 5">
            <a:extLst>
              <a:ext uri="{FF2B5EF4-FFF2-40B4-BE49-F238E27FC236}">
                <a16:creationId xmlns:a16="http://schemas.microsoft.com/office/drawing/2014/main" id="{C5605567-3A24-E132-6425-28E296CCC516}"/>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25067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16</a:t>
            </a:fld>
            <a:endParaRPr lang="fr-FR" dirty="0"/>
          </a:p>
        </p:txBody>
      </p:sp>
      <p:sp>
        <p:nvSpPr>
          <p:cNvPr id="5" name="Espace réservé du contenu 4"/>
          <p:cNvSpPr>
            <a:spLocks noGrp="1"/>
          </p:cNvSpPr>
          <p:nvPr>
            <p:ph idx="1"/>
          </p:nvPr>
        </p:nvSpPr>
        <p:spPr/>
        <p:txBody>
          <a:bodyPr>
            <a:normAutofit/>
          </a:bodyPr>
          <a:lstStyle/>
          <a:p>
            <a:pPr marL="0" indent="0">
              <a:buNone/>
            </a:pPr>
            <a:r>
              <a:rPr lang="fr-FR" sz="2800" b="1" dirty="0">
                <a:solidFill>
                  <a:srgbClr val="B0874C"/>
                </a:solidFill>
              </a:rPr>
              <a:t>C. </a:t>
            </a:r>
            <a:r>
              <a:rPr lang="fr-FR" b="1" u="sng" dirty="0">
                <a:solidFill>
                  <a:srgbClr val="B0874C"/>
                </a:solidFill>
              </a:rPr>
              <a:t>Les calendriers des opérations</a:t>
            </a:r>
          </a:p>
          <a:p>
            <a:pPr marL="0" indent="0">
              <a:buNone/>
            </a:pPr>
            <a:endParaRPr lang="fr-FR" dirty="0"/>
          </a:p>
          <a:p>
            <a:pPr marL="514350" indent="-514350" algn="just">
              <a:buAutoNum type="arabicPeriod"/>
            </a:pPr>
            <a:r>
              <a:rPr lang="fr-FR" b="1" u="sng" dirty="0"/>
              <a:t>Le calendrier conventionnel </a:t>
            </a:r>
          </a:p>
          <a:p>
            <a:pPr marL="400050" lvl="1" indent="0" algn="just">
              <a:buNone/>
            </a:pPr>
            <a:r>
              <a:rPr lang="fr-FR" dirty="0"/>
              <a:t>Art. 1217 du C. </a:t>
            </a:r>
            <a:r>
              <a:rPr lang="fr-FR" dirty="0" err="1"/>
              <a:t>jud</a:t>
            </a:r>
            <a:r>
              <a:rPr lang="fr-FR" dirty="0"/>
              <a:t>.</a:t>
            </a:r>
          </a:p>
          <a:p>
            <a:pPr marL="0" indent="0" algn="just">
              <a:buNone/>
            </a:pPr>
            <a:endParaRPr lang="fr-FR" dirty="0"/>
          </a:p>
          <a:p>
            <a:pPr marL="514350" indent="-514350" algn="just">
              <a:buAutoNum type="arabicPeriod"/>
            </a:pPr>
            <a:r>
              <a:rPr lang="fr-FR" b="1" u="sng" dirty="0"/>
              <a:t>Le calendrier légal supplétif </a:t>
            </a:r>
          </a:p>
          <a:p>
            <a:pPr marL="400050" lvl="1" indent="0" algn="just">
              <a:buNone/>
            </a:pPr>
            <a:r>
              <a:rPr lang="fr-FR" dirty="0"/>
              <a:t>Art. 1215, §1</a:t>
            </a:r>
            <a:r>
              <a:rPr lang="fr-FR" baseline="30000" dirty="0"/>
              <a:t>e</a:t>
            </a:r>
            <a:r>
              <a:rPr lang="fr-FR" dirty="0"/>
              <a:t>, 1214, §2, 1218 et 1223 du C. </a:t>
            </a:r>
            <a:r>
              <a:rPr lang="fr-FR" dirty="0" err="1"/>
              <a:t>jud</a:t>
            </a:r>
            <a:r>
              <a:rPr lang="fr-FR" dirty="0"/>
              <a:t>. </a:t>
            </a:r>
          </a:p>
        </p:txBody>
      </p:sp>
      <p:pic>
        <p:nvPicPr>
          <p:cNvPr id="6" name="Image 5">
            <a:extLst>
              <a:ext uri="{FF2B5EF4-FFF2-40B4-BE49-F238E27FC236}">
                <a16:creationId xmlns:a16="http://schemas.microsoft.com/office/drawing/2014/main" id="{14A8B154-4412-B65A-CF9D-D76C049B23AA}"/>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485953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17</a:t>
            </a:fld>
            <a:endParaRPr lang="fr-FR" dirty="0"/>
          </a:p>
        </p:txBody>
      </p:sp>
      <p:sp>
        <p:nvSpPr>
          <p:cNvPr id="5" name="Espace réservé du contenu 4"/>
          <p:cNvSpPr>
            <a:spLocks noGrp="1"/>
          </p:cNvSpPr>
          <p:nvPr>
            <p:ph idx="1"/>
          </p:nvPr>
        </p:nvSpPr>
        <p:spPr/>
        <p:txBody>
          <a:bodyPr>
            <a:normAutofit fontScale="55000" lnSpcReduction="20000"/>
          </a:bodyPr>
          <a:lstStyle/>
          <a:p>
            <a:pPr marL="0" indent="0" algn="just">
              <a:buNone/>
            </a:pPr>
            <a:r>
              <a:rPr lang="fr-FR" sz="2800" b="1" dirty="0">
                <a:solidFill>
                  <a:srgbClr val="B0874C"/>
                </a:solidFill>
              </a:rPr>
              <a:t>C. </a:t>
            </a:r>
            <a:r>
              <a:rPr lang="fr-FR" b="1" u="sng" dirty="0">
                <a:solidFill>
                  <a:srgbClr val="B0874C"/>
                </a:solidFill>
              </a:rPr>
              <a:t>Les calendriers des opérations</a:t>
            </a:r>
          </a:p>
          <a:p>
            <a:pPr marL="0" indent="0" algn="just">
              <a:buNone/>
            </a:pPr>
            <a:endParaRPr lang="fr-FR" dirty="0"/>
          </a:p>
          <a:p>
            <a:pPr marL="514350" indent="-514350" algn="just">
              <a:buFont typeface="+mj-lt"/>
              <a:buAutoNum type="arabicPeriod"/>
            </a:pPr>
            <a:r>
              <a:rPr lang="fr-FR" b="1" u="sng" dirty="0"/>
              <a:t>Le calendrier conventionnel </a:t>
            </a:r>
          </a:p>
          <a:p>
            <a:pPr marL="0" indent="0" algn="just">
              <a:buNone/>
            </a:pPr>
            <a:endParaRPr lang="fr-FR" dirty="0"/>
          </a:p>
          <a:p>
            <a:pPr algn="just"/>
            <a:r>
              <a:rPr lang="fr-FR" dirty="0"/>
              <a:t>Complet.</a:t>
            </a:r>
          </a:p>
          <a:p>
            <a:pPr marL="0" indent="0" algn="just">
              <a:buNone/>
            </a:pPr>
            <a:endParaRPr lang="fr-FR" dirty="0"/>
          </a:p>
          <a:p>
            <a:pPr algn="just"/>
            <a:r>
              <a:rPr lang="fr-FR" dirty="0"/>
              <a:t>Séquentiel : étape par étape, le délai suivant étant à chaque fois repris dans le PV marquant la fin de l’étape précédente.</a:t>
            </a:r>
          </a:p>
          <a:p>
            <a:pPr marL="0" indent="0" algn="just">
              <a:buNone/>
            </a:pPr>
            <a:endParaRPr lang="fr-FR" dirty="0"/>
          </a:p>
          <a:p>
            <a:pPr marL="400050" lvl="1" indent="0" algn="just">
              <a:buNone/>
            </a:pPr>
            <a:r>
              <a:rPr lang="fr-FR" i="1" u="sng" dirty="0"/>
              <a:t>Ex : </a:t>
            </a:r>
          </a:p>
          <a:p>
            <a:pPr marL="857250" lvl="1" indent="-457200" algn="just"/>
            <a:r>
              <a:rPr lang="fr-FR" dirty="0"/>
              <a:t>Revendications de Mr : telle date ; </a:t>
            </a:r>
          </a:p>
          <a:p>
            <a:pPr marL="857250" lvl="1" indent="-457200" algn="just"/>
            <a:r>
              <a:rPr lang="fr-FR" dirty="0"/>
              <a:t>Revendications de Mme : telle date ; </a:t>
            </a:r>
          </a:p>
          <a:p>
            <a:pPr marL="857250" lvl="1" indent="-457200" algn="just"/>
            <a:r>
              <a:rPr lang="fr-FR" dirty="0"/>
              <a:t>Revendications de synthèse de Mr : telle date ; </a:t>
            </a:r>
          </a:p>
          <a:p>
            <a:pPr marL="857250" lvl="1" indent="-457200" algn="just"/>
            <a:r>
              <a:rPr lang="fr-FR" dirty="0"/>
              <a:t>Revendications de synthèse de Mme : telle date ; </a:t>
            </a:r>
          </a:p>
          <a:p>
            <a:pPr marL="857250" lvl="1" indent="-457200" algn="just"/>
            <a:r>
              <a:rPr lang="fr-FR" dirty="0"/>
              <a:t>Etat liquidatif du notaire : telle date ; </a:t>
            </a:r>
          </a:p>
          <a:p>
            <a:pPr marL="857250" lvl="1" indent="-457200" algn="just"/>
            <a:r>
              <a:rPr lang="fr-FR" dirty="0"/>
              <a:t>Réunion : telle date. </a:t>
            </a:r>
          </a:p>
          <a:p>
            <a:endParaRPr lang="fr-FR" dirty="0"/>
          </a:p>
        </p:txBody>
      </p:sp>
      <p:pic>
        <p:nvPicPr>
          <p:cNvPr id="6" name="Image 5">
            <a:extLst>
              <a:ext uri="{FF2B5EF4-FFF2-40B4-BE49-F238E27FC236}">
                <a16:creationId xmlns:a16="http://schemas.microsoft.com/office/drawing/2014/main" id="{F0B8CE37-C8E4-FCAE-599C-0DF097D0B85A}"/>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447388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18</a:t>
            </a:fld>
            <a:endParaRPr lang="fr-FR" dirty="0"/>
          </a:p>
        </p:txBody>
      </p:sp>
      <p:sp>
        <p:nvSpPr>
          <p:cNvPr id="5" name="Espace réservé du contenu 4"/>
          <p:cNvSpPr>
            <a:spLocks noGrp="1"/>
          </p:cNvSpPr>
          <p:nvPr>
            <p:ph idx="1"/>
          </p:nvPr>
        </p:nvSpPr>
        <p:spPr/>
        <p:txBody>
          <a:bodyPr>
            <a:normAutofit/>
          </a:bodyPr>
          <a:lstStyle/>
          <a:p>
            <a:pPr marL="0" indent="0" algn="just">
              <a:buNone/>
            </a:pPr>
            <a:r>
              <a:rPr lang="fr-FR" sz="2800" b="1" dirty="0">
                <a:solidFill>
                  <a:srgbClr val="B0874C"/>
                </a:solidFill>
              </a:rPr>
              <a:t>C. </a:t>
            </a:r>
            <a:r>
              <a:rPr lang="fr-FR" b="1" u="sng" dirty="0">
                <a:solidFill>
                  <a:srgbClr val="B0874C"/>
                </a:solidFill>
              </a:rPr>
              <a:t>Les calendriers des opérations</a:t>
            </a:r>
          </a:p>
          <a:p>
            <a:pPr marL="0" indent="0" algn="just">
              <a:buNone/>
            </a:pPr>
            <a:endParaRPr lang="fr-FR" b="1" u="sng" dirty="0"/>
          </a:p>
          <a:p>
            <a:pPr marL="0" indent="0" algn="just">
              <a:buNone/>
            </a:pPr>
            <a:r>
              <a:rPr lang="fr-FR" b="1" dirty="0"/>
              <a:t>2.  </a:t>
            </a:r>
            <a:r>
              <a:rPr lang="fr-FR" b="1" u="sng" dirty="0"/>
              <a:t>Le calendrier légal supplétif </a:t>
            </a:r>
          </a:p>
          <a:p>
            <a:pPr marL="0" indent="0" algn="just">
              <a:buNone/>
            </a:pPr>
            <a:endParaRPr lang="fr-FR" dirty="0"/>
          </a:p>
          <a:p>
            <a:pPr algn="just"/>
            <a:r>
              <a:rPr lang="fr-FR" dirty="0"/>
              <a:t>Si pas d’accord entre les parties/partie défaillante.</a:t>
            </a:r>
          </a:p>
          <a:p>
            <a:pPr marL="0" indent="0" algn="just">
              <a:buNone/>
            </a:pPr>
            <a:endParaRPr lang="fr-FR" dirty="0"/>
          </a:p>
          <a:p>
            <a:pPr algn="just"/>
            <a:r>
              <a:rPr lang="fr-FR" i="1" dirty="0" err="1"/>
              <a:t>Cfr</a:t>
            </a:r>
            <a:r>
              <a:rPr lang="fr-FR" i="1" dirty="0"/>
              <a:t>. </a:t>
            </a:r>
            <a:r>
              <a:rPr lang="fr-FR" dirty="0"/>
              <a:t>ligne du temps : </a:t>
            </a:r>
            <a:r>
              <a:rPr lang="fr-FR" dirty="0">
                <a:solidFill>
                  <a:srgbClr val="FF0000"/>
                </a:solidFill>
              </a:rPr>
              <a:t>annexe </a:t>
            </a:r>
            <a:r>
              <a:rPr lang="is-IS" dirty="0">
                <a:solidFill>
                  <a:srgbClr val="FF0000"/>
                </a:solidFill>
              </a:rPr>
              <a:t>…</a:t>
            </a:r>
            <a:endParaRPr lang="fr-FR" dirty="0">
              <a:solidFill>
                <a:srgbClr val="FF0000"/>
              </a:solidFill>
            </a:endParaRPr>
          </a:p>
          <a:p>
            <a:pPr marL="0" indent="0" algn="just">
              <a:buNone/>
            </a:pPr>
            <a:endParaRPr lang="fr-FR" dirty="0"/>
          </a:p>
        </p:txBody>
      </p:sp>
      <p:pic>
        <p:nvPicPr>
          <p:cNvPr id="6" name="Image 5">
            <a:extLst>
              <a:ext uri="{FF2B5EF4-FFF2-40B4-BE49-F238E27FC236}">
                <a16:creationId xmlns:a16="http://schemas.microsoft.com/office/drawing/2014/main" id="{12A424FD-0869-6A1E-7681-0E1871753B9C}"/>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33939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19</a:t>
            </a:fld>
            <a:endParaRPr lang="fr-FR" dirty="0"/>
          </a:p>
        </p:txBody>
      </p:sp>
      <p:sp>
        <p:nvSpPr>
          <p:cNvPr id="5" name="Espace réservé du contenu 4"/>
          <p:cNvSpPr>
            <a:spLocks noGrp="1"/>
          </p:cNvSpPr>
          <p:nvPr>
            <p:ph idx="1"/>
          </p:nvPr>
        </p:nvSpPr>
        <p:spPr/>
        <p:txBody>
          <a:bodyPr>
            <a:normAutofit fontScale="85000" lnSpcReduction="20000"/>
          </a:bodyPr>
          <a:lstStyle/>
          <a:p>
            <a:pPr marL="0" indent="0" algn="just">
              <a:buNone/>
            </a:pPr>
            <a:r>
              <a:rPr lang="fr-FR" sz="2800" b="1" dirty="0">
                <a:solidFill>
                  <a:srgbClr val="B0874C"/>
                </a:solidFill>
              </a:rPr>
              <a:t>C. </a:t>
            </a:r>
            <a:r>
              <a:rPr lang="fr-FR" b="1" u="sng" dirty="0">
                <a:solidFill>
                  <a:srgbClr val="B0874C"/>
                </a:solidFill>
              </a:rPr>
              <a:t>Les calendriers des opérations</a:t>
            </a:r>
          </a:p>
          <a:p>
            <a:pPr marL="0" indent="0" algn="just">
              <a:buNone/>
            </a:pPr>
            <a:endParaRPr lang="fr-FR" dirty="0"/>
          </a:p>
          <a:p>
            <a:pPr marL="0" indent="0" algn="just">
              <a:buNone/>
            </a:pPr>
            <a:r>
              <a:rPr lang="fr-FR" b="1" u="sng" dirty="0"/>
              <a:t>Computation des délais </a:t>
            </a:r>
          </a:p>
          <a:p>
            <a:pPr marL="0" indent="0" algn="just">
              <a:buNone/>
            </a:pPr>
            <a:endParaRPr lang="fr-FR" b="1" u="sng" dirty="0"/>
          </a:p>
          <a:p>
            <a:pPr algn="just"/>
            <a:r>
              <a:rPr lang="fr-FR" dirty="0"/>
              <a:t>Droit commun de la procédure (art. 52 et s. du C. </a:t>
            </a:r>
            <a:r>
              <a:rPr lang="fr-FR" dirty="0" err="1"/>
              <a:t>jud</a:t>
            </a:r>
            <a:r>
              <a:rPr lang="fr-FR" dirty="0"/>
              <a:t>.).</a:t>
            </a:r>
          </a:p>
          <a:p>
            <a:pPr marL="0" indent="0" algn="just">
              <a:buNone/>
            </a:pPr>
            <a:endParaRPr lang="fr-FR" dirty="0"/>
          </a:p>
          <a:p>
            <a:pPr algn="just"/>
            <a:r>
              <a:rPr lang="fr-FR" b="1" u="sng" dirty="0"/>
              <a:t>Attention :</a:t>
            </a:r>
            <a:r>
              <a:rPr lang="fr-FR" b="1" dirty="0"/>
              <a:t> </a:t>
            </a:r>
            <a:r>
              <a:rPr lang="fr-FR" dirty="0"/>
              <a:t>les délais commencent à courir à dater des communications faites </a:t>
            </a:r>
            <a:r>
              <a:rPr lang="fr-FR" b="1" u="sng" dirty="0"/>
              <a:t>aux parties </a:t>
            </a:r>
            <a:r>
              <a:rPr lang="fr-FR" dirty="0"/>
              <a:t>et pas à leurs conseils ! </a:t>
            </a:r>
          </a:p>
          <a:p>
            <a:pPr marL="0" indent="0" algn="just">
              <a:buNone/>
            </a:pPr>
            <a:endParaRPr lang="fr-FR" dirty="0"/>
          </a:p>
          <a:p>
            <a:pPr marL="400050" lvl="1" indent="0" algn="just">
              <a:buNone/>
            </a:pPr>
            <a:r>
              <a:rPr lang="fr-FR" dirty="0">
                <a:sym typeface="Wingdings"/>
              </a:rPr>
              <a:t> </a:t>
            </a:r>
            <a:r>
              <a:rPr lang="fr-FR" dirty="0"/>
              <a:t>Mettre en garde ses clients d’une nécessaire étroite collaboration entre vous. </a:t>
            </a:r>
          </a:p>
          <a:p>
            <a:pPr algn="just"/>
            <a:endParaRPr lang="fr-FR" dirty="0"/>
          </a:p>
        </p:txBody>
      </p:sp>
      <p:pic>
        <p:nvPicPr>
          <p:cNvPr id="6" name="Image 5">
            <a:extLst>
              <a:ext uri="{FF2B5EF4-FFF2-40B4-BE49-F238E27FC236}">
                <a16:creationId xmlns:a16="http://schemas.microsoft.com/office/drawing/2014/main" id="{DBFF54CB-C67E-26A9-03E9-DC63A2645ED7}"/>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66273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412C136-0979-EE4F-B9EB-09BF3A420456}"/>
              </a:ext>
            </a:extLst>
          </p:cNvPr>
          <p:cNvSpPr>
            <a:spLocks noGrp="1"/>
          </p:cNvSpPr>
          <p:nvPr>
            <p:ph idx="1"/>
          </p:nvPr>
        </p:nvSpPr>
        <p:spPr>
          <a:xfrm>
            <a:off x="838199" y="1145628"/>
            <a:ext cx="10838793" cy="5031335"/>
          </a:xfrm>
        </p:spPr>
        <p:txBody>
          <a:bodyPr>
            <a:normAutofit lnSpcReduction="10000"/>
          </a:bodyPr>
          <a:lstStyle/>
          <a:p>
            <a:pPr marL="0" indent="0" algn="ctr">
              <a:buNone/>
            </a:pPr>
            <a:r>
              <a:rPr lang="fr-FR" altLang="fr-FR" sz="2000" b="1" u="sng" dirty="0">
                <a:solidFill>
                  <a:srgbClr val="1C4067"/>
                </a:solidFill>
                <a:latin typeface="Calibri" panose="020F0502020204030204" pitchFamily="34" charset="0"/>
                <a:ea typeface="Calibri" panose="020F0502020204030204" pitchFamily="34" charset="0"/>
                <a:cs typeface="Times New Roman" panose="02020603050405020304" pitchFamily="18" charset="0"/>
              </a:rPr>
              <a:t>QUESTION N° 2 : On demande quoi ?</a:t>
            </a:r>
          </a:p>
          <a:p>
            <a:pPr marL="0" indent="0">
              <a:buNone/>
            </a:pPr>
            <a:r>
              <a:rPr lang="fr-BE" sz="2000" b="1" u="sng" dirty="0">
                <a:solidFill>
                  <a:srgbClr val="8D6133"/>
                </a:solidFill>
              </a:rPr>
              <a:t>1. La liquidation/partage de la succession ou du régime mat et la désignation d’un notaire:</a:t>
            </a:r>
          </a:p>
          <a:p>
            <a:pPr>
              <a:buFont typeface="Wingdings" pitchFamily="2" charset="2"/>
              <a:buChar char="Ø"/>
            </a:pPr>
            <a:r>
              <a:rPr lang="fr-BE" sz="2000" dirty="0"/>
              <a:t>En principe un seul notaire et plus de représentation des absents et récalcitrant</a:t>
            </a:r>
          </a:p>
          <a:p>
            <a:pPr>
              <a:buFont typeface="Wingdings" pitchFamily="2" charset="2"/>
              <a:buChar char="Ø"/>
            </a:pPr>
            <a:r>
              <a:rPr lang="fr-BE" sz="2000" dirty="0"/>
              <a:t>En principe un notaire de l’arrondissement (mais possible hors arrondissement)</a:t>
            </a:r>
          </a:p>
          <a:p>
            <a:pPr>
              <a:buFont typeface="Wingdings" pitchFamily="2" charset="2"/>
              <a:buChar char="Ø"/>
            </a:pPr>
            <a:r>
              <a:rPr lang="fr-BE" sz="2000" dirty="0"/>
              <a:t>Depuis le 18/06/2025 action en liquidation </a:t>
            </a:r>
            <a:r>
              <a:rPr lang="fr-BE" sz="2000" u="sng" dirty="0"/>
              <a:t>sans</a:t>
            </a:r>
            <a:r>
              <a:rPr lang="fr-BE" sz="2000" dirty="0"/>
              <a:t> partage.</a:t>
            </a:r>
          </a:p>
          <a:p>
            <a:pPr marL="0" indent="0">
              <a:buNone/>
            </a:pPr>
            <a:r>
              <a:rPr lang="fr-BE" sz="2000" b="1" u="sng" dirty="0">
                <a:solidFill>
                  <a:srgbClr val="8D6133"/>
                </a:solidFill>
              </a:rPr>
              <a:t>2. Vente immédiate d’un bien non commodément partageable :</a:t>
            </a:r>
          </a:p>
          <a:p>
            <a:pPr>
              <a:buFont typeface="Wingdings" pitchFamily="2" charset="2"/>
              <a:buChar char="Ø"/>
            </a:pPr>
            <a:r>
              <a:rPr lang="fr-BE" sz="2000" dirty="0"/>
              <a:t>L’article 1211 ancien C.J. a été abrogé en 2011!</a:t>
            </a:r>
          </a:p>
          <a:p>
            <a:pPr>
              <a:buFont typeface="Wingdings" pitchFamily="2" charset="2"/>
              <a:buChar char="Ø"/>
            </a:pPr>
            <a:r>
              <a:rPr lang="fr-BE" sz="2000" dirty="0"/>
              <a:t>Article 826 </a:t>
            </a:r>
            <a:r>
              <a:rPr lang="fr-BE" sz="2000" dirty="0" err="1"/>
              <a:t>C.Civ</a:t>
            </a:r>
            <a:r>
              <a:rPr lang="fr-BE" sz="2000" dirty="0"/>
              <a:t> : le partage en nature est la règle.</a:t>
            </a:r>
          </a:p>
          <a:p>
            <a:pPr>
              <a:buFont typeface="Wingdings" pitchFamily="2" charset="2"/>
              <a:buChar char="Ø"/>
            </a:pPr>
            <a:r>
              <a:rPr lang="fr-BE" sz="2000" dirty="0"/>
              <a:t>Article 827 </a:t>
            </a:r>
            <a:r>
              <a:rPr lang="fr-BE" sz="2000" dirty="0" err="1"/>
              <a:t>C.Civ</a:t>
            </a:r>
            <a:r>
              <a:rPr lang="fr-BE" sz="2000" dirty="0"/>
              <a:t> : la vente ne s’impose que si bien non commodément partageable en nature</a:t>
            </a:r>
          </a:p>
          <a:p>
            <a:pPr lvl="1">
              <a:buFont typeface="Courier New" panose="02070309020205020404" pitchFamily="49" charset="0"/>
              <a:buChar char="o"/>
            </a:pPr>
            <a:r>
              <a:rPr lang="fr-BE" sz="1600" dirty="0"/>
              <a:t>Appréciation in </a:t>
            </a:r>
            <a:r>
              <a:rPr lang="fr-BE" sz="1600" dirty="0" err="1"/>
              <a:t>concreto</a:t>
            </a:r>
            <a:r>
              <a:rPr lang="fr-BE" sz="1600" dirty="0"/>
              <a:t> en fonction des biens </a:t>
            </a:r>
            <a:r>
              <a:rPr lang="fr-BE" sz="1600" u="sng" dirty="0"/>
              <a:t>et</a:t>
            </a:r>
            <a:r>
              <a:rPr lang="fr-BE" sz="1600" dirty="0"/>
              <a:t> des comptes </a:t>
            </a:r>
            <a:r>
              <a:rPr lang="fr-BE" sz="1600" u="sng" dirty="0"/>
              <a:t>et</a:t>
            </a:r>
            <a:r>
              <a:rPr lang="fr-BE" sz="1600" dirty="0"/>
              <a:t> des créances entre parties/époux</a:t>
            </a:r>
          </a:p>
          <a:p>
            <a:pPr lvl="1">
              <a:buFont typeface="Courier New" panose="02070309020205020404" pitchFamily="49" charset="0"/>
              <a:buChar char="o"/>
            </a:pPr>
            <a:r>
              <a:rPr lang="fr-BE" sz="1600" dirty="0"/>
              <a:t>Voir s’il est possible de former des lots (avec des biens de nature différente au besoin et des soultes raisonnables)</a:t>
            </a:r>
          </a:p>
          <a:p>
            <a:pPr lvl="1">
              <a:buFont typeface="Courier New" panose="02070309020205020404" pitchFamily="49" charset="0"/>
              <a:buChar char="o"/>
            </a:pPr>
            <a:r>
              <a:rPr lang="fr-BE" sz="1600" dirty="0"/>
              <a:t>Appréciation par le notaire (qui peut d’office décider de la vente – contredit à formuler)</a:t>
            </a:r>
          </a:p>
          <a:p>
            <a:pPr lvl="1">
              <a:buFont typeface="Courier New" panose="02070309020205020404" pitchFamily="49" charset="0"/>
              <a:buChar char="o"/>
            </a:pPr>
            <a:r>
              <a:rPr lang="fr-BE" sz="1600" dirty="0"/>
              <a:t>Donc souvent prématurée</a:t>
            </a:r>
          </a:p>
          <a:p>
            <a:pPr lvl="1">
              <a:buFont typeface="Courier New" panose="02070309020205020404" pitchFamily="49" charset="0"/>
              <a:buChar char="o"/>
            </a:pPr>
            <a:r>
              <a:rPr lang="fr-BE" sz="1600" dirty="0"/>
              <a:t>Exception : accord des parties ou preuve immédiate du caractère non partageable rapportée (expertise, projet de comptes …)</a:t>
            </a:r>
          </a:p>
          <a:p>
            <a:pPr marL="0" indent="0">
              <a:buNone/>
            </a:pPr>
            <a:endParaRPr lang="fr-BE" sz="2000" b="1" u="sng" dirty="0">
              <a:solidFill>
                <a:srgbClr val="8D6133"/>
              </a:solidFill>
            </a:endParaRPr>
          </a:p>
          <a:p>
            <a:pPr marL="0" indent="0">
              <a:buNone/>
            </a:pPr>
            <a:endParaRPr lang="fr-BE" sz="2000" b="1" u="sng" dirty="0">
              <a:solidFill>
                <a:srgbClr val="8D6133"/>
              </a:solidFill>
            </a:endParaRPr>
          </a:p>
          <a:p>
            <a:pPr marL="0" indent="0">
              <a:buNone/>
            </a:pPr>
            <a:endParaRPr lang="fr-FR" sz="2000" dirty="0"/>
          </a:p>
        </p:txBody>
      </p:sp>
      <p:pic>
        <p:nvPicPr>
          <p:cNvPr id="2" name="Image 1">
            <a:extLst>
              <a:ext uri="{FF2B5EF4-FFF2-40B4-BE49-F238E27FC236}">
                <a16:creationId xmlns:a16="http://schemas.microsoft.com/office/drawing/2014/main" id="{C21DA55A-E904-8D0C-2282-F20EE28A1A17}"/>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577369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20</a:t>
            </a:fld>
            <a:endParaRPr lang="fr-FR" dirty="0"/>
          </a:p>
        </p:txBody>
      </p:sp>
      <p:sp>
        <p:nvSpPr>
          <p:cNvPr id="5" name="Espace réservé du contenu 4"/>
          <p:cNvSpPr>
            <a:spLocks noGrp="1"/>
          </p:cNvSpPr>
          <p:nvPr>
            <p:ph idx="1"/>
          </p:nvPr>
        </p:nvSpPr>
        <p:spPr/>
        <p:txBody>
          <a:bodyPr>
            <a:normAutofit fontScale="92500" lnSpcReduction="10000"/>
          </a:bodyPr>
          <a:lstStyle/>
          <a:p>
            <a:pPr marL="0" indent="0" algn="just">
              <a:buNone/>
            </a:pPr>
            <a:r>
              <a:rPr lang="fr-FR" sz="2800" b="1" dirty="0">
                <a:solidFill>
                  <a:srgbClr val="B0874C"/>
                </a:solidFill>
              </a:rPr>
              <a:t>C. </a:t>
            </a:r>
            <a:r>
              <a:rPr lang="fr-FR" b="1" u="sng" dirty="0">
                <a:solidFill>
                  <a:srgbClr val="B0874C"/>
                </a:solidFill>
              </a:rPr>
              <a:t>Les calendriers des opérations</a:t>
            </a:r>
          </a:p>
          <a:p>
            <a:pPr marL="0" indent="0" algn="just">
              <a:buNone/>
            </a:pPr>
            <a:endParaRPr lang="fr-FR" dirty="0"/>
          </a:p>
          <a:p>
            <a:pPr marL="0" indent="0" algn="just">
              <a:buNone/>
            </a:pPr>
            <a:r>
              <a:rPr lang="fr-FR" b="1" u="sng" dirty="0"/>
              <a:t>Interruption des délais </a:t>
            </a:r>
          </a:p>
          <a:p>
            <a:pPr marL="0" indent="0">
              <a:buNone/>
            </a:pPr>
            <a:endParaRPr lang="fr-FR" dirty="0"/>
          </a:p>
          <a:p>
            <a:r>
              <a:rPr lang="fr-FR" u="sng" dirty="0"/>
              <a:t>Deux cas : </a:t>
            </a:r>
          </a:p>
          <a:p>
            <a:pPr marL="0" indent="0">
              <a:buNone/>
            </a:pPr>
            <a:endParaRPr lang="fr-FR" dirty="0"/>
          </a:p>
          <a:p>
            <a:pPr lvl="1"/>
            <a:r>
              <a:rPr lang="fr-FR" dirty="0"/>
              <a:t>Découverte de faits nouveaux et pièces nouvelles (art. 1219 du C. </a:t>
            </a:r>
            <a:r>
              <a:rPr lang="fr-FR" dirty="0" err="1"/>
              <a:t>jud</a:t>
            </a:r>
            <a:r>
              <a:rPr lang="fr-FR" dirty="0"/>
              <a:t>.) ;</a:t>
            </a:r>
          </a:p>
          <a:p>
            <a:pPr marL="457200" lvl="1" indent="0">
              <a:buNone/>
            </a:pPr>
            <a:endParaRPr lang="fr-FR" dirty="0"/>
          </a:p>
          <a:p>
            <a:pPr lvl="1"/>
            <a:r>
              <a:rPr lang="fr-FR" dirty="0"/>
              <a:t>Accord des parties sur leur interruption.</a:t>
            </a:r>
          </a:p>
          <a:p>
            <a:pPr lvl="1"/>
            <a:endParaRPr lang="fr-FR" dirty="0"/>
          </a:p>
        </p:txBody>
      </p:sp>
      <p:pic>
        <p:nvPicPr>
          <p:cNvPr id="6" name="Image 5">
            <a:extLst>
              <a:ext uri="{FF2B5EF4-FFF2-40B4-BE49-F238E27FC236}">
                <a16:creationId xmlns:a16="http://schemas.microsoft.com/office/drawing/2014/main" id="{C3AA7087-7D4A-B00C-89B6-116266F8F37C}"/>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4850887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21</a:t>
            </a:fld>
            <a:endParaRPr lang="fr-FR" dirty="0"/>
          </a:p>
        </p:txBody>
      </p:sp>
      <p:sp>
        <p:nvSpPr>
          <p:cNvPr id="5" name="Espace réservé du contenu 4"/>
          <p:cNvSpPr>
            <a:spLocks noGrp="1"/>
          </p:cNvSpPr>
          <p:nvPr>
            <p:ph idx="1"/>
          </p:nvPr>
        </p:nvSpPr>
        <p:spPr/>
        <p:txBody>
          <a:bodyPr>
            <a:noAutofit/>
          </a:bodyPr>
          <a:lstStyle/>
          <a:p>
            <a:pPr marL="0" indent="0" algn="just">
              <a:buNone/>
            </a:pPr>
            <a:r>
              <a:rPr lang="fr-FR" sz="1200" b="1" dirty="0">
                <a:solidFill>
                  <a:srgbClr val="B0874C"/>
                </a:solidFill>
              </a:rPr>
              <a:t>C. </a:t>
            </a:r>
            <a:r>
              <a:rPr lang="fr-FR" sz="1400" b="1" u="sng" dirty="0">
                <a:solidFill>
                  <a:srgbClr val="B0874C"/>
                </a:solidFill>
              </a:rPr>
              <a:t>Les calendriers des opérations</a:t>
            </a:r>
          </a:p>
          <a:p>
            <a:pPr marL="0" indent="0" algn="just">
              <a:buNone/>
            </a:pPr>
            <a:endParaRPr lang="fr-FR" sz="1400" dirty="0"/>
          </a:p>
          <a:p>
            <a:pPr marL="0" indent="0" algn="just">
              <a:buNone/>
            </a:pPr>
            <a:r>
              <a:rPr lang="fr-FR" sz="1400" b="1" u="sng" dirty="0"/>
              <a:t>Sanctions du non-respect des délais </a:t>
            </a:r>
          </a:p>
          <a:p>
            <a:pPr marL="0" indent="0" algn="just">
              <a:buNone/>
            </a:pPr>
            <a:endParaRPr lang="fr-FR" sz="1400" dirty="0"/>
          </a:p>
          <a:p>
            <a:pPr algn="just"/>
            <a:r>
              <a:rPr lang="fr-FR" sz="1400" u="sng" dirty="0"/>
              <a:t>Non-respect par le notaire </a:t>
            </a:r>
            <a:r>
              <a:rPr lang="fr-FR" sz="1400" dirty="0"/>
              <a:t>: art. 1220,§2 du C. </a:t>
            </a:r>
            <a:r>
              <a:rPr lang="fr-FR" sz="1400" dirty="0" err="1"/>
              <a:t>jud</a:t>
            </a:r>
            <a:r>
              <a:rPr lang="fr-FR" sz="1400" dirty="0"/>
              <a:t>. </a:t>
            </a:r>
          </a:p>
          <a:p>
            <a:pPr marL="0" indent="0" algn="just">
              <a:buNone/>
            </a:pPr>
            <a:endParaRPr lang="fr-FR" sz="1400" dirty="0"/>
          </a:p>
          <a:p>
            <a:pPr marL="857250" lvl="1" indent="-457200" algn="just">
              <a:buFont typeface="Wingdings" charset="0"/>
              <a:buChar char="à"/>
            </a:pPr>
            <a:r>
              <a:rPr lang="fr-FR" sz="1200" dirty="0">
                <a:sym typeface="Wingdings"/>
              </a:rPr>
              <a:t>Convocation notaire devant TF.</a:t>
            </a:r>
          </a:p>
          <a:p>
            <a:pPr marL="857250" lvl="1" indent="-457200" algn="just">
              <a:buFont typeface="Wingdings" charset="0"/>
              <a:buChar char="à"/>
            </a:pPr>
            <a:r>
              <a:rPr lang="fr-FR" sz="1200" dirty="0"/>
              <a:t>Le juge entend le notaire-liquidateur et les parties et il détermine, en concertation avec le notaire-liquidateur, le calendrier pour la poursuite des opérations et se prononce sur le remplacement du notaire-liquidateur, lequel ne peut être prononcé si toutes les parties s'y opposent. </a:t>
            </a:r>
            <a:endParaRPr lang="fr-FR" sz="1200" dirty="0">
              <a:sym typeface="Wingdings"/>
            </a:endParaRPr>
          </a:p>
          <a:p>
            <a:pPr marL="457200" indent="-457200" algn="just"/>
            <a:endParaRPr lang="fr-FR" sz="1400" dirty="0">
              <a:sym typeface="Wingdings"/>
            </a:endParaRPr>
          </a:p>
          <a:p>
            <a:pPr marL="457200" indent="-457200" algn="just"/>
            <a:r>
              <a:rPr lang="fr-FR" sz="1400" u="sng" dirty="0">
                <a:sym typeface="Wingdings"/>
              </a:rPr>
              <a:t>Non-respect par les parties </a:t>
            </a:r>
            <a:r>
              <a:rPr lang="fr-FR" sz="1400" dirty="0">
                <a:sym typeface="Wingdings"/>
              </a:rPr>
              <a:t>: art. 1220, §1 du C. </a:t>
            </a:r>
            <a:r>
              <a:rPr lang="fr-FR" sz="1400" dirty="0" err="1">
                <a:sym typeface="Wingdings"/>
              </a:rPr>
              <a:t>jud</a:t>
            </a:r>
            <a:r>
              <a:rPr lang="fr-FR" sz="1400" dirty="0">
                <a:sym typeface="Wingdings"/>
              </a:rPr>
              <a:t>.</a:t>
            </a:r>
          </a:p>
          <a:p>
            <a:pPr marL="0" indent="0" algn="just">
              <a:buNone/>
            </a:pPr>
            <a:endParaRPr lang="fr-FR" sz="2000" dirty="0">
              <a:sym typeface="Wingdings"/>
            </a:endParaRPr>
          </a:p>
          <a:p>
            <a:pPr marL="571500" lvl="1" indent="-171450" algn="just">
              <a:buFont typeface="Wingdings" charset="0"/>
              <a:buChar char="à"/>
            </a:pPr>
            <a:r>
              <a:rPr lang="fr-FR" sz="1200" dirty="0">
                <a:sym typeface="Wingdings"/>
              </a:rPr>
              <a:t>L</a:t>
            </a:r>
            <a:r>
              <a:rPr lang="fr-FR" sz="1200" dirty="0"/>
              <a:t>e notaire-liquidateur ne tient pas compte des revendications, observations, contredits et pièces communiqués après l'échéance des délais (sauf les 2 cas d’interruption des délais). </a:t>
            </a:r>
          </a:p>
          <a:p>
            <a:pPr marL="400050" lvl="1" indent="0" algn="just">
              <a:buNone/>
            </a:pPr>
            <a:endParaRPr lang="fr-FR" sz="1000" dirty="0">
              <a:sym typeface="Wingdings"/>
            </a:endParaRPr>
          </a:p>
        </p:txBody>
      </p:sp>
      <p:pic>
        <p:nvPicPr>
          <p:cNvPr id="6" name="Image 5">
            <a:extLst>
              <a:ext uri="{FF2B5EF4-FFF2-40B4-BE49-F238E27FC236}">
                <a16:creationId xmlns:a16="http://schemas.microsoft.com/office/drawing/2014/main" id="{E9337F21-F962-7D47-BE7C-C29A42196C60}"/>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686676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22</a:t>
            </a:fld>
            <a:endParaRPr lang="fr-FR" dirty="0"/>
          </a:p>
        </p:txBody>
      </p:sp>
      <p:sp>
        <p:nvSpPr>
          <p:cNvPr id="5" name="Espace réservé du contenu 4"/>
          <p:cNvSpPr>
            <a:spLocks noGrp="1"/>
          </p:cNvSpPr>
          <p:nvPr>
            <p:ph idx="1"/>
          </p:nvPr>
        </p:nvSpPr>
        <p:spPr/>
        <p:txBody>
          <a:bodyPr>
            <a:normAutofit/>
          </a:bodyPr>
          <a:lstStyle/>
          <a:p>
            <a:pPr marL="0" indent="0" algn="ctr">
              <a:buNone/>
            </a:pPr>
            <a:endParaRPr lang="fr-FR" sz="4000" b="1" u="sng" dirty="0">
              <a:solidFill>
                <a:srgbClr val="B0874C"/>
              </a:solidFill>
            </a:endParaRPr>
          </a:p>
          <a:p>
            <a:pPr marL="0" indent="0" algn="ctr">
              <a:buNone/>
            </a:pPr>
            <a:endParaRPr lang="fr-FR" sz="4000" b="1" u="sng" dirty="0">
              <a:solidFill>
                <a:srgbClr val="B0874C"/>
              </a:solidFill>
            </a:endParaRPr>
          </a:p>
          <a:p>
            <a:pPr marL="0" indent="0" algn="ctr">
              <a:buNone/>
            </a:pPr>
            <a:r>
              <a:rPr lang="fr-FR" sz="3600" b="1" u="sng" dirty="0">
                <a:solidFill>
                  <a:srgbClr val="B0874C"/>
                </a:solidFill>
              </a:rPr>
              <a:t>L’inventaire</a:t>
            </a:r>
            <a:endParaRPr lang="fr-FR" sz="3600" dirty="0"/>
          </a:p>
        </p:txBody>
      </p:sp>
      <p:pic>
        <p:nvPicPr>
          <p:cNvPr id="6" name="Image 5">
            <a:extLst>
              <a:ext uri="{FF2B5EF4-FFF2-40B4-BE49-F238E27FC236}">
                <a16:creationId xmlns:a16="http://schemas.microsoft.com/office/drawing/2014/main" id="{0EC2E0D3-A21B-33B7-ACB3-BD22AEB87C0A}"/>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8771509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23</a:t>
            </a:fld>
            <a:endParaRPr lang="fr-FR"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6000" b="1" dirty="0">
                <a:solidFill>
                  <a:srgbClr val="B0874C"/>
                </a:solidFill>
              </a:rPr>
              <a:t>D. </a:t>
            </a:r>
            <a:r>
              <a:rPr lang="fr-FR" sz="6000" b="1" u="sng" dirty="0">
                <a:solidFill>
                  <a:srgbClr val="B0874C"/>
                </a:solidFill>
              </a:rPr>
              <a:t>L’inventaire</a:t>
            </a:r>
          </a:p>
          <a:p>
            <a:pPr marL="0" indent="0" algn="just">
              <a:buNone/>
            </a:pPr>
            <a:endParaRPr lang="fr-FR" sz="6000" b="1" u="sng" dirty="0">
              <a:solidFill>
                <a:srgbClr val="B0874C"/>
              </a:solidFill>
            </a:endParaRPr>
          </a:p>
          <a:p>
            <a:pPr algn="just"/>
            <a:r>
              <a:rPr lang="fr-FR" sz="5600" u="sng" dirty="0"/>
              <a:t>Art. 1175 du C. </a:t>
            </a:r>
            <a:r>
              <a:rPr lang="fr-FR" sz="5600" u="sng" dirty="0" err="1"/>
              <a:t>jud</a:t>
            </a:r>
            <a:r>
              <a:rPr lang="fr-FR" sz="5600" u="sng" dirty="0"/>
              <a:t> :</a:t>
            </a:r>
            <a:r>
              <a:rPr lang="fr-FR" sz="5600" i="1" u="sng" dirty="0"/>
              <a:t> </a:t>
            </a:r>
            <a:r>
              <a:rPr lang="fr-FR" sz="5600" i="1" dirty="0"/>
              <a:t>« L'inventaire a pour objet de déterminer la consistance de la succession ou de la communauté ou de l'indivision. Il contient notamment la description et l'estimation des objets mobiliers, l'analyse des titres et papiers, la relation des déclarations actives et passives faites par les intéressés. ».</a:t>
            </a:r>
          </a:p>
          <a:p>
            <a:pPr marL="0" indent="0" algn="just">
              <a:buNone/>
            </a:pPr>
            <a:endParaRPr lang="fr-FR" sz="5600" i="1" dirty="0"/>
          </a:p>
          <a:p>
            <a:pPr algn="just"/>
            <a:r>
              <a:rPr lang="fr-FR" sz="5600" dirty="0"/>
              <a:t>L'inventaire reprendra tous les biens qui composent la succession, la communauté ou l’indivision à liquider :</a:t>
            </a:r>
          </a:p>
          <a:p>
            <a:pPr lvl="1" algn="just"/>
            <a:r>
              <a:rPr lang="fr-FR" sz="5600" dirty="0"/>
              <a:t>Les éléments d’actif : meubles, comptes bancaires, immeubles, voitures, etc. ; </a:t>
            </a:r>
          </a:p>
          <a:p>
            <a:pPr lvl="1" algn="just"/>
            <a:r>
              <a:rPr lang="fr-FR" sz="5600" dirty="0"/>
              <a:t>Les éléments de passif : dettes du défunt, etc.</a:t>
            </a:r>
          </a:p>
          <a:p>
            <a:pPr lvl="1" algn="just"/>
            <a:r>
              <a:rPr lang="fr-FR" sz="5600" dirty="0"/>
              <a:t>Les déclarations actives et passives : les parties doivent déclarer tout ce qui peut être important pour l’établissement de l’inventaire mais qui n’apparaît pas forcément de l’analyse des titres et documents (ex : donations indirectes, dettes envers des tiers,  etc.). Elles concernent tout bien/toute dette dont, à défaut de déclaration des parties, l’existence pourrait ne jamais être connue. </a:t>
            </a:r>
          </a:p>
          <a:p>
            <a:pPr marL="457200" lvl="1" indent="0" algn="just">
              <a:buNone/>
            </a:pPr>
            <a:endParaRPr lang="fr-FR" sz="5600" dirty="0"/>
          </a:p>
          <a:p>
            <a:pPr algn="just"/>
            <a:r>
              <a:rPr lang="fr-FR" sz="5600" dirty="0"/>
              <a:t>L’inventaire peut comprendre les interpellations et réponses des parties. </a:t>
            </a:r>
          </a:p>
          <a:p>
            <a:pPr marL="0" indent="0" algn="just">
              <a:buNone/>
            </a:pPr>
            <a:endParaRPr lang="fr-FR" sz="5600" dirty="0"/>
          </a:p>
          <a:p>
            <a:pPr algn="just"/>
            <a:r>
              <a:rPr lang="fr-FR" sz="5600" dirty="0"/>
              <a:t>L’inventaire peut être fait sur déclarations. </a:t>
            </a:r>
          </a:p>
          <a:p>
            <a:pPr algn="just"/>
            <a:endParaRPr lang="fr-FR" sz="3400" dirty="0"/>
          </a:p>
          <a:p>
            <a:pPr algn="just"/>
            <a:endParaRPr lang="fr-FR" sz="3400" i="1" dirty="0"/>
          </a:p>
          <a:p>
            <a:pPr algn="just"/>
            <a:endParaRPr lang="fr-FR" dirty="0"/>
          </a:p>
        </p:txBody>
      </p:sp>
      <p:pic>
        <p:nvPicPr>
          <p:cNvPr id="6" name="Image 5">
            <a:extLst>
              <a:ext uri="{FF2B5EF4-FFF2-40B4-BE49-F238E27FC236}">
                <a16:creationId xmlns:a16="http://schemas.microsoft.com/office/drawing/2014/main" id="{8BEF0DCA-8C10-B0C8-B61F-9C878BEAA0BB}"/>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5959850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24</a:t>
            </a:fld>
            <a:endParaRPr lang="fr-FR" dirty="0"/>
          </a:p>
        </p:txBody>
      </p:sp>
      <p:sp>
        <p:nvSpPr>
          <p:cNvPr id="5" name="Espace réservé du contenu 4"/>
          <p:cNvSpPr>
            <a:spLocks noGrp="1"/>
          </p:cNvSpPr>
          <p:nvPr>
            <p:ph idx="1"/>
          </p:nvPr>
        </p:nvSpPr>
        <p:spPr/>
        <p:txBody>
          <a:bodyPr>
            <a:normAutofit fontScale="62500" lnSpcReduction="20000"/>
          </a:bodyPr>
          <a:lstStyle/>
          <a:p>
            <a:pPr marL="0" indent="0" algn="just">
              <a:buNone/>
            </a:pPr>
            <a:r>
              <a:rPr lang="fr-FR" sz="2800" b="1" dirty="0">
                <a:solidFill>
                  <a:srgbClr val="B0874C"/>
                </a:solidFill>
              </a:rPr>
              <a:t>D. </a:t>
            </a:r>
            <a:r>
              <a:rPr lang="fr-FR" b="1" u="sng" dirty="0">
                <a:solidFill>
                  <a:srgbClr val="B0874C"/>
                </a:solidFill>
              </a:rPr>
              <a:t>L’inventaire</a:t>
            </a:r>
          </a:p>
          <a:p>
            <a:pPr marL="0" indent="0" algn="just">
              <a:buNone/>
            </a:pPr>
            <a:endParaRPr lang="fr-FR" dirty="0"/>
          </a:p>
          <a:p>
            <a:pPr marL="0" indent="0" algn="just">
              <a:buNone/>
            </a:pPr>
            <a:r>
              <a:rPr lang="fr-FR" b="1" u="sng" dirty="0"/>
              <a:t>Prestation de serment :</a:t>
            </a:r>
          </a:p>
          <a:p>
            <a:pPr marL="0" indent="0" algn="just">
              <a:buNone/>
            </a:pPr>
            <a:endParaRPr lang="fr-FR" dirty="0"/>
          </a:p>
          <a:p>
            <a:pPr algn="just"/>
            <a:r>
              <a:rPr lang="fr-FR" dirty="0"/>
              <a:t>Les héritiers doivent, à l’issue des opérations d’inventaire, prêter serment entre les mains du notaire.</a:t>
            </a:r>
          </a:p>
          <a:p>
            <a:pPr marL="0" indent="0" algn="just">
              <a:buNone/>
            </a:pPr>
            <a:endParaRPr lang="fr-FR" dirty="0"/>
          </a:p>
          <a:p>
            <a:pPr algn="just"/>
            <a:r>
              <a:rPr lang="fr-FR" dirty="0"/>
              <a:t>Le serment porte sur le fait d'avoir déclaré tout ce dont ils ont connaissance et d'avoir fait figurer à l'inventaire tous les biens de la masse à partager. </a:t>
            </a:r>
          </a:p>
          <a:p>
            <a:pPr marL="0" indent="0" algn="just">
              <a:buNone/>
            </a:pPr>
            <a:endParaRPr lang="fr-FR" dirty="0"/>
          </a:p>
          <a:p>
            <a:pPr algn="just"/>
            <a:r>
              <a:rPr lang="fr-FR" dirty="0"/>
              <a:t>Si un héritier a prêté un faux serment et a volontairement caché un bien dépendant de la masse  </a:t>
            </a:r>
            <a:r>
              <a:rPr lang="fr-FR" dirty="0">
                <a:sym typeface="Wingdings"/>
              </a:rPr>
              <a:t> il se rend coupable de faux serment et recel.</a:t>
            </a:r>
          </a:p>
          <a:p>
            <a:pPr marL="400050" lvl="1" indent="0" algn="just">
              <a:buNone/>
            </a:pPr>
            <a:r>
              <a:rPr lang="fr-FR" dirty="0">
                <a:sym typeface="Wingdings"/>
              </a:rPr>
              <a:t>Dans ce cas  </a:t>
            </a:r>
            <a:r>
              <a:rPr lang="fr-FR" dirty="0"/>
              <a:t>il pourra être privé de tout droit dans les biens dont il a voulu cacher l'existence et il pourra être poursuivi pénalement.</a:t>
            </a:r>
          </a:p>
          <a:p>
            <a:pPr marL="0" indent="0">
              <a:buNone/>
            </a:pPr>
            <a:endParaRPr lang="fr-FR" dirty="0"/>
          </a:p>
        </p:txBody>
      </p:sp>
      <p:pic>
        <p:nvPicPr>
          <p:cNvPr id="6" name="Image 5">
            <a:extLst>
              <a:ext uri="{FF2B5EF4-FFF2-40B4-BE49-F238E27FC236}">
                <a16:creationId xmlns:a16="http://schemas.microsoft.com/office/drawing/2014/main" id="{9C2F1E5F-652D-A1FF-E1C6-9FC628F7A3AC}"/>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7607805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25</a:t>
            </a:fld>
            <a:endParaRPr lang="fr-FR" dirty="0"/>
          </a:p>
        </p:txBody>
      </p:sp>
      <p:sp>
        <p:nvSpPr>
          <p:cNvPr id="5" name="Espace réservé du contenu 4"/>
          <p:cNvSpPr>
            <a:spLocks noGrp="1"/>
          </p:cNvSpPr>
          <p:nvPr>
            <p:ph idx="1"/>
          </p:nvPr>
        </p:nvSpPr>
        <p:spPr/>
        <p:txBody>
          <a:bodyPr>
            <a:normAutofit/>
          </a:bodyPr>
          <a:lstStyle/>
          <a:p>
            <a:pPr marL="0" indent="0" algn="just">
              <a:buNone/>
            </a:pPr>
            <a:r>
              <a:rPr lang="fr-FR" sz="2800" b="1" dirty="0">
                <a:solidFill>
                  <a:srgbClr val="B0874C"/>
                </a:solidFill>
              </a:rPr>
              <a:t>D. </a:t>
            </a:r>
            <a:r>
              <a:rPr lang="fr-FR" b="1" u="sng" dirty="0">
                <a:solidFill>
                  <a:srgbClr val="B0874C"/>
                </a:solidFill>
              </a:rPr>
              <a:t>L’inventaire</a:t>
            </a:r>
          </a:p>
          <a:p>
            <a:pPr marL="0" indent="0" algn="just">
              <a:buNone/>
            </a:pPr>
            <a:endParaRPr lang="fr-FR" b="1" u="sng" dirty="0">
              <a:solidFill>
                <a:srgbClr val="B0874C"/>
              </a:solidFill>
            </a:endParaRPr>
          </a:p>
          <a:p>
            <a:pPr algn="just"/>
            <a:r>
              <a:rPr lang="fr-FR" dirty="0"/>
              <a:t>Le principe = la tenue de l’inventaire.  </a:t>
            </a:r>
          </a:p>
          <a:p>
            <a:pPr marL="0" indent="0" algn="just">
              <a:buNone/>
            </a:pPr>
            <a:endParaRPr lang="fr-FR" dirty="0"/>
          </a:p>
          <a:p>
            <a:pPr algn="just"/>
            <a:r>
              <a:rPr lang="fr-FR" dirty="0"/>
              <a:t>L’exception = la renonciation à l’inventaire.</a:t>
            </a:r>
          </a:p>
          <a:p>
            <a:pPr marL="0" indent="0">
              <a:buNone/>
            </a:pPr>
            <a:endParaRPr lang="fr-FR" dirty="0"/>
          </a:p>
          <a:p>
            <a:pPr lvl="1"/>
            <a:endParaRPr lang="fr-FR" dirty="0"/>
          </a:p>
          <a:p>
            <a:pPr lvl="1"/>
            <a:endParaRPr lang="fr-FR" dirty="0"/>
          </a:p>
        </p:txBody>
      </p:sp>
      <p:pic>
        <p:nvPicPr>
          <p:cNvPr id="6" name="Image 5">
            <a:extLst>
              <a:ext uri="{FF2B5EF4-FFF2-40B4-BE49-F238E27FC236}">
                <a16:creationId xmlns:a16="http://schemas.microsoft.com/office/drawing/2014/main" id="{7C4E197F-D88E-7AED-17FC-D8649940FDA9}"/>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449962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26</a:t>
            </a:fld>
            <a:endParaRPr lang="fr-FR" dirty="0"/>
          </a:p>
        </p:txBody>
      </p:sp>
      <p:sp>
        <p:nvSpPr>
          <p:cNvPr id="5" name="Espace réservé du contenu 4"/>
          <p:cNvSpPr>
            <a:spLocks noGrp="1"/>
          </p:cNvSpPr>
          <p:nvPr>
            <p:ph idx="1"/>
          </p:nvPr>
        </p:nvSpPr>
        <p:spPr/>
        <p:txBody>
          <a:bodyPr>
            <a:normAutofit fontScale="77500" lnSpcReduction="20000"/>
          </a:bodyPr>
          <a:lstStyle/>
          <a:p>
            <a:pPr marL="57150" indent="0" algn="just">
              <a:buNone/>
            </a:pPr>
            <a:r>
              <a:rPr lang="fr-FR" b="1" dirty="0">
                <a:solidFill>
                  <a:srgbClr val="B0874C"/>
                </a:solidFill>
              </a:rPr>
              <a:t>D. </a:t>
            </a:r>
            <a:r>
              <a:rPr lang="fr-FR" b="1" u="sng" dirty="0">
                <a:solidFill>
                  <a:srgbClr val="B0874C"/>
                </a:solidFill>
              </a:rPr>
              <a:t>L’inventaire</a:t>
            </a:r>
          </a:p>
          <a:p>
            <a:pPr marL="57150" indent="0" algn="just">
              <a:buNone/>
            </a:pPr>
            <a:endParaRPr lang="fr-FR" b="1" u="sng" dirty="0">
              <a:solidFill>
                <a:srgbClr val="B0874C"/>
              </a:solidFill>
            </a:endParaRPr>
          </a:p>
          <a:p>
            <a:pPr marL="514350" indent="-457200" algn="just"/>
            <a:r>
              <a:rPr lang="fr-FR" b="1" u="sng" dirty="0"/>
              <a:t>Conditions à la renonciation : </a:t>
            </a:r>
          </a:p>
          <a:p>
            <a:pPr marL="457200" lvl="1" indent="0" algn="just">
              <a:buNone/>
            </a:pPr>
            <a:endParaRPr lang="fr-FR" dirty="0"/>
          </a:p>
          <a:p>
            <a:pPr lvl="1" algn="just"/>
            <a:r>
              <a:rPr lang="fr-FR" u="sng" dirty="0"/>
              <a:t>Toutes</a:t>
            </a:r>
            <a:r>
              <a:rPr lang="fr-FR" dirty="0"/>
              <a:t> les parties doivent y renoncer </a:t>
            </a:r>
            <a:r>
              <a:rPr lang="fr-FR" dirty="0">
                <a:sym typeface="Wingdings"/>
              </a:rPr>
              <a:t> unanimité </a:t>
            </a:r>
            <a:r>
              <a:rPr lang="fr-FR" dirty="0"/>
              <a:t>; </a:t>
            </a:r>
          </a:p>
          <a:p>
            <a:pPr lvl="1" algn="just"/>
            <a:r>
              <a:rPr lang="fr-FR" dirty="0"/>
              <a:t>Toutes les parties doivent être capables ; </a:t>
            </a:r>
          </a:p>
          <a:p>
            <a:pPr lvl="1" algn="just"/>
            <a:r>
              <a:rPr lang="fr-FR" dirty="0"/>
              <a:t>La renonciation doit intervenir au plus tard à la clôture du PVO. </a:t>
            </a:r>
          </a:p>
          <a:p>
            <a:pPr marL="457200" lvl="1" indent="0" algn="just">
              <a:buNone/>
            </a:pPr>
            <a:endParaRPr lang="fr-FR" dirty="0"/>
          </a:p>
          <a:p>
            <a:pPr algn="just"/>
            <a:r>
              <a:rPr lang="fr-FR" b="1" u="sng" dirty="0"/>
              <a:t>Qui de la renonciation provisoire ? </a:t>
            </a:r>
          </a:p>
          <a:p>
            <a:pPr marL="457200" lvl="1" indent="0" algn="just">
              <a:buNone/>
            </a:pPr>
            <a:endParaRPr lang="fr-FR" dirty="0"/>
          </a:p>
          <a:p>
            <a:pPr lvl="1" algn="just">
              <a:buFontTx/>
              <a:buChar char="-"/>
            </a:pPr>
            <a:r>
              <a:rPr lang="fr-FR" i="1" dirty="0"/>
              <a:t>Contra </a:t>
            </a:r>
            <a:r>
              <a:rPr lang="fr-FR" i="1" dirty="0" err="1"/>
              <a:t>legem</a:t>
            </a:r>
            <a:r>
              <a:rPr lang="fr-FR" i="1" dirty="0"/>
              <a:t> </a:t>
            </a:r>
            <a:r>
              <a:rPr lang="fr-FR" dirty="0"/>
              <a:t>: soit on tient l’inventaire, soit on y renonce ; </a:t>
            </a:r>
          </a:p>
          <a:p>
            <a:pPr lvl="1" algn="just">
              <a:buFontTx/>
              <a:buChar char="-"/>
            </a:pPr>
            <a:r>
              <a:rPr lang="fr-FR" dirty="0"/>
              <a:t>Perte de temps importante si les parties veulent y recourir en cours de procédure </a:t>
            </a:r>
            <a:r>
              <a:rPr lang="fr-FR" dirty="0">
                <a:sym typeface="Wingdings"/>
              </a:rPr>
              <a:t></a:t>
            </a:r>
            <a:r>
              <a:rPr lang="fr-FR" dirty="0"/>
              <a:t>  « bond en arrière » au stade préalable aux revendications ; </a:t>
            </a:r>
          </a:p>
          <a:p>
            <a:pPr lvl="1">
              <a:buFontTx/>
              <a:buChar char="-"/>
            </a:pPr>
            <a:endParaRPr lang="fr-FR" dirty="0"/>
          </a:p>
          <a:p>
            <a:pPr marL="457200" lvl="1" indent="0">
              <a:buNone/>
            </a:pPr>
            <a:endParaRPr lang="fr-FR" dirty="0"/>
          </a:p>
          <a:p>
            <a:pPr marL="457200" lvl="1" indent="0">
              <a:buNone/>
            </a:pPr>
            <a:endParaRPr lang="fr-FR" dirty="0"/>
          </a:p>
          <a:p>
            <a:pPr marL="457200" lvl="1" indent="0">
              <a:buNone/>
            </a:pPr>
            <a:endParaRPr lang="fr-FR" dirty="0"/>
          </a:p>
          <a:p>
            <a:endParaRPr lang="fr-FR" dirty="0"/>
          </a:p>
        </p:txBody>
      </p:sp>
      <p:pic>
        <p:nvPicPr>
          <p:cNvPr id="6" name="Image 5">
            <a:extLst>
              <a:ext uri="{FF2B5EF4-FFF2-40B4-BE49-F238E27FC236}">
                <a16:creationId xmlns:a16="http://schemas.microsoft.com/office/drawing/2014/main" id="{B01FB360-854F-D233-BDE6-380721F79ABE}"/>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5556329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27</a:t>
            </a:fld>
            <a:endParaRPr lang="fr-FR" dirty="0"/>
          </a:p>
        </p:txBody>
      </p:sp>
      <p:sp>
        <p:nvSpPr>
          <p:cNvPr id="5" name="Espace réservé du contenu 4"/>
          <p:cNvSpPr>
            <a:spLocks noGrp="1"/>
          </p:cNvSpPr>
          <p:nvPr>
            <p:ph idx="1"/>
          </p:nvPr>
        </p:nvSpPr>
        <p:spPr/>
        <p:txBody>
          <a:bodyPr>
            <a:normAutofit fontScale="32500" lnSpcReduction="20000"/>
          </a:bodyPr>
          <a:lstStyle/>
          <a:p>
            <a:pPr marL="0" indent="0" algn="just">
              <a:buNone/>
            </a:pPr>
            <a:r>
              <a:rPr lang="fr-FR" sz="4800" b="1" dirty="0">
                <a:solidFill>
                  <a:srgbClr val="B0874C"/>
                </a:solidFill>
              </a:rPr>
              <a:t>D. </a:t>
            </a:r>
            <a:r>
              <a:rPr lang="fr-FR" sz="4800" b="1" u="sng" dirty="0">
                <a:solidFill>
                  <a:srgbClr val="B0874C"/>
                </a:solidFill>
              </a:rPr>
              <a:t>L’inventaire</a:t>
            </a:r>
          </a:p>
          <a:p>
            <a:pPr marL="0" indent="0" algn="just">
              <a:buNone/>
            </a:pPr>
            <a:endParaRPr lang="fr-FR" sz="4800" dirty="0"/>
          </a:p>
          <a:p>
            <a:pPr algn="just"/>
            <a:r>
              <a:rPr lang="fr-FR" sz="4800" b="1" u="sng" dirty="0"/>
              <a:t>Importance de l’inventaire : </a:t>
            </a:r>
          </a:p>
          <a:p>
            <a:pPr algn="just">
              <a:buFont typeface="Wingdings" charset="0"/>
              <a:buChar char="à"/>
            </a:pPr>
            <a:r>
              <a:rPr lang="fr-FR" sz="4800" dirty="0"/>
              <a:t>Travailler en visualisant tout l’iceberg et pas que la pointe car :</a:t>
            </a:r>
          </a:p>
          <a:p>
            <a:pPr lvl="1" algn="just"/>
            <a:r>
              <a:rPr lang="fr-FR" sz="4800" dirty="0"/>
              <a:t>Sans lui, le</a:t>
            </a:r>
            <a:r>
              <a:rPr lang="fr-FR" sz="4800" dirty="0">
                <a:sym typeface="Wingdings"/>
              </a:rPr>
              <a:t> risque que les parties ne déclarent pas tout est élevé. </a:t>
            </a:r>
          </a:p>
          <a:p>
            <a:pPr lvl="1" algn="just"/>
            <a:r>
              <a:rPr lang="fr-FR" sz="4800" dirty="0">
                <a:sym typeface="Wingdings"/>
              </a:rPr>
              <a:t>Sans lui, le risque de se retrouver dans une impasse quant à la détermination de la masse à partager est élevé. </a:t>
            </a:r>
          </a:p>
          <a:p>
            <a:pPr marL="0" indent="0" algn="just">
              <a:buNone/>
            </a:pPr>
            <a:endParaRPr lang="fr-FR" sz="4800" dirty="0">
              <a:sym typeface="Wingdings"/>
            </a:endParaRPr>
          </a:p>
          <a:p>
            <a:pPr marL="0" indent="0" algn="just">
              <a:buNone/>
            </a:pPr>
            <a:r>
              <a:rPr lang="fr-FR" sz="4800" dirty="0">
                <a:sym typeface="Wingdings"/>
              </a:rPr>
              <a:t>But de l’inventaire = avoir la </a:t>
            </a:r>
            <a:r>
              <a:rPr lang="fr-FR" sz="4800" dirty="0"/>
              <a:t>photographie précise et complète des postes à inclure dans l’actif et le passif du patrimoine qui doit être liquidé. </a:t>
            </a:r>
          </a:p>
          <a:p>
            <a:pPr marL="0" indent="0" algn="just">
              <a:buNone/>
            </a:pPr>
            <a:r>
              <a:rPr lang="fr-FR" sz="4800" dirty="0"/>
              <a:t>		= obliger les parties à être honnêtes et à tout déclarer. </a:t>
            </a:r>
          </a:p>
          <a:p>
            <a:pPr marL="0" indent="0" algn="just">
              <a:buNone/>
            </a:pPr>
            <a:endParaRPr lang="fr-FR" sz="4800" dirty="0"/>
          </a:p>
          <a:p>
            <a:pPr algn="just"/>
            <a:r>
              <a:rPr lang="fr-FR" sz="4800" b="1" u="sng" dirty="0"/>
              <a:t>Désavantage de l’inventaire :</a:t>
            </a:r>
          </a:p>
          <a:p>
            <a:pPr marL="0" indent="0" algn="just">
              <a:buNone/>
            </a:pPr>
            <a:r>
              <a:rPr lang="fr-FR" sz="4800" b="1" dirty="0">
                <a:sym typeface="Wingdings"/>
              </a:rPr>
              <a:t>      </a:t>
            </a:r>
            <a:r>
              <a:rPr lang="fr-FR" sz="4800" dirty="0"/>
              <a:t>Son coût. </a:t>
            </a:r>
          </a:p>
          <a:p>
            <a:endParaRPr lang="fr-FR" dirty="0"/>
          </a:p>
        </p:txBody>
      </p:sp>
      <p:pic>
        <p:nvPicPr>
          <p:cNvPr id="6" name="Image 5">
            <a:extLst>
              <a:ext uri="{FF2B5EF4-FFF2-40B4-BE49-F238E27FC236}">
                <a16:creationId xmlns:a16="http://schemas.microsoft.com/office/drawing/2014/main" id="{68C5660E-4C11-9768-A610-C729B049F207}"/>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8059651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28</a:t>
            </a:fld>
            <a:endParaRPr lang="fr-FR" dirty="0"/>
          </a:p>
        </p:txBody>
      </p:sp>
      <p:sp>
        <p:nvSpPr>
          <p:cNvPr id="5" name="Espace réservé du contenu 4"/>
          <p:cNvSpPr>
            <a:spLocks noGrp="1"/>
          </p:cNvSpPr>
          <p:nvPr>
            <p:ph idx="1"/>
          </p:nvPr>
        </p:nvSpPr>
        <p:spPr/>
        <p:txBody>
          <a:bodyPr/>
          <a:lstStyle/>
          <a:p>
            <a:pPr marL="0" indent="0" algn="ctr">
              <a:buNone/>
            </a:pPr>
            <a:endParaRPr lang="fr-FR" sz="3600" b="1" dirty="0">
              <a:solidFill>
                <a:srgbClr val="B0874C"/>
              </a:solidFill>
            </a:endParaRPr>
          </a:p>
          <a:p>
            <a:pPr marL="0" indent="0" algn="ctr">
              <a:buNone/>
            </a:pPr>
            <a:endParaRPr lang="fr-FR" sz="3600" b="1" dirty="0">
              <a:solidFill>
                <a:srgbClr val="B0874C"/>
              </a:solidFill>
            </a:endParaRPr>
          </a:p>
          <a:p>
            <a:pPr marL="0" indent="0" algn="ctr">
              <a:buNone/>
            </a:pPr>
            <a:r>
              <a:rPr lang="fr-FR" sz="3600" b="1" u="sng" dirty="0">
                <a:solidFill>
                  <a:srgbClr val="B0874C"/>
                </a:solidFill>
              </a:rPr>
              <a:t>L’évaluation judiciaire ou amiable des biens</a:t>
            </a:r>
          </a:p>
          <a:p>
            <a:pPr marL="0" indent="0" algn="ctr">
              <a:buNone/>
            </a:pPr>
            <a:endParaRPr lang="fr-FR" sz="3600" b="1" dirty="0">
              <a:solidFill>
                <a:srgbClr val="B0874C"/>
              </a:solidFill>
            </a:endParaRPr>
          </a:p>
          <a:p>
            <a:endParaRPr lang="fr-FR" dirty="0"/>
          </a:p>
        </p:txBody>
      </p:sp>
      <p:pic>
        <p:nvPicPr>
          <p:cNvPr id="6" name="Image 5">
            <a:extLst>
              <a:ext uri="{FF2B5EF4-FFF2-40B4-BE49-F238E27FC236}">
                <a16:creationId xmlns:a16="http://schemas.microsoft.com/office/drawing/2014/main" id="{D7693648-BD41-DC5D-69DF-DA917101B64F}"/>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7601685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29</a:t>
            </a:fld>
            <a:endParaRPr lang="fr-FR"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5500" b="1" dirty="0">
                <a:solidFill>
                  <a:srgbClr val="B0874C"/>
                </a:solidFill>
              </a:rPr>
              <a:t>E. </a:t>
            </a:r>
            <a:r>
              <a:rPr lang="fr-FR" sz="5500" b="1" u="sng" dirty="0">
                <a:solidFill>
                  <a:srgbClr val="B0874C"/>
                </a:solidFill>
              </a:rPr>
              <a:t>L’évaluation judiciaire ou amiable des biens</a:t>
            </a:r>
          </a:p>
          <a:p>
            <a:pPr marL="0" indent="0" algn="just">
              <a:buNone/>
            </a:pPr>
            <a:endParaRPr lang="fr-FR" sz="5500" b="1" u="sng" dirty="0"/>
          </a:p>
          <a:p>
            <a:pPr marL="514350" indent="-514350" algn="just">
              <a:buAutoNum type="arabicPeriod"/>
            </a:pPr>
            <a:r>
              <a:rPr lang="fr-FR" sz="5500" b="1" u="sng" dirty="0"/>
              <a:t>L’expertise judiciaire </a:t>
            </a:r>
          </a:p>
          <a:p>
            <a:pPr marL="0" indent="0" algn="just">
              <a:buNone/>
            </a:pPr>
            <a:endParaRPr lang="fr-FR" sz="5500" b="1" u="sng" dirty="0"/>
          </a:p>
          <a:p>
            <a:pPr algn="just"/>
            <a:r>
              <a:rPr lang="fr-FR" sz="5500" u="sng" dirty="0"/>
              <a:t>Rapport provisoire :</a:t>
            </a:r>
            <a:r>
              <a:rPr lang="fr-FR" sz="5500" dirty="0"/>
              <a:t> parties peuvent formuler leurs observations (art. 976 du C. </a:t>
            </a:r>
            <a:r>
              <a:rPr lang="fr-FR" sz="5500" dirty="0" err="1"/>
              <a:t>jud</a:t>
            </a:r>
            <a:r>
              <a:rPr lang="fr-FR" sz="5500" dirty="0"/>
              <a:t>.)</a:t>
            </a:r>
          </a:p>
          <a:p>
            <a:pPr marL="0" indent="0" algn="just">
              <a:buNone/>
            </a:pPr>
            <a:endParaRPr lang="fr-FR" sz="5500" dirty="0"/>
          </a:p>
          <a:p>
            <a:pPr algn="just"/>
            <a:r>
              <a:rPr lang="fr-FR" sz="5500" u="sng" dirty="0"/>
              <a:t>Rapport final </a:t>
            </a:r>
            <a:r>
              <a:rPr lang="fr-FR" sz="5500" dirty="0"/>
              <a:t>: parties ont 2 mois à dater de la communication du rapport final pour formuler au notaire leurs revendications quant aux biens soumis à l’expertise (art. 1218, §1</a:t>
            </a:r>
            <a:r>
              <a:rPr lang="fr-FR" sz="5500" baseline="30000" dirty="0"/>
              <a:t>e</a:t>
            </a:r>
            <a:r>
              <a:rPr lang="fr-FR" sz="5500" dirty="0"/>
              <a:t>, al. 4 du C. </a:t>
            </a:r>
            <a:r>
              <a:rPr lang="fr-FR" sz="5500" dirty="0" err="1"/>
              <a:t>jud</a:t>
            </a:r>
            <a:r>
              <a:rPr lang="fr-FR" sz="5500" dirty="0"/>
              <a:t>). </a:t>
            </a:r>
          </a:p>
          <a:p>
            <a:pPr marL="0" indent="0" algn="just">
              <a:buNone/>
            </a:pPr>
            <a:endParaRPr lang="fr-FR" sz="5500" dirty="0"/>
          </a:p>
          <a:p>
            <a:pPr algn="just"/>
            <a:r>
              <a:rPr lang="fr-FR" sz="5500" u="sng" dirty="0"/>
              <a:t>Force du rapport </a:t>
            </a:r>
            <a:r>
              <a:rPr lang="fr-FR" sz="5500" dirty="0"/>
              <a:t>: notaire et TF pas tenus par les conclusions du rapport.</a:t>
            </a:r>
          </a:p>
          <a:p>
            <a:pPr marL="0" indent="0" algn="just">
              <a:buNone/>
            </a:pPr>
            <a:endParaRPr lang="fr-FR" sz="5500" dirty="0"/>
          </a:p>
          <a:p>
            <a:pPr algn="just"/>
            <a:r>
              <a:rPr lang="fr-FR" sz="5500" u="sng" dirty="0"/>
              <a:t>Désavantage de l’expertise : </a:t>
            </a:r>
            <a:r>
              <a:rPr lang="fr-FR" sz="5500" dirty="0"/>
              <a:t>son coût. </a:t>
            </a:r>
          </a:p>
          <a:p>
            <a:pPr marL="0" indent="0">
              <a:buNone/>
            </a:pPr>
            <a:r>
              <a:rPr lang="fr-FR" dirty="0"/>
              <a:t>  </a:t>
            </a:r>
          </a:p>
        </p:txBody>
      </p:sp>
      <p:pic>
        <p:nvPicPr>
          <p:cNvPr id="6" name="Image 5">
            <a:extLst>
              <a:ext uri="{FF2B5EF4-FFF2-40B4-BE49-F238E27FC236}">
                <a16:creationId xmlns:a16="http://schemas.microsoft.com/office/drawing/2014/main" id="{D2F73CEA-805C-0D65-B4AB-42380300CDB3}"/>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105866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7A87BD3-3039-CA47-961B-80AFC059184B}"/>
              </a:ext>
            </a:extLst>
          </p:cNvPr>
          <p:cNvSpPr>
            <a:spLocks noGrp="1"/>
          </p:cNvSpPr>
          <p:nvPr>
            <p:ph idx="1"/>
          </p:nvPr>
        </p:nvSpPr>
        <p:spPr>
          <a:xfrm>
            <a:off x="838200" y="1177159"/>
            <a:ext cx="10515600" cy="4999804"/>
          </a:xfrm>
        </p:spPr>
        <p:txBody>
          <a:bodyPr>
            <a:normAutofit/>
          </a:bodyPr>
          <a:lstStyle/>
          <a:p>
            <a:pPr marL="0" indent="0">
              <a:buNone/>
            </a:pPr>
            <a:r>
              <a:rPr lang="fr-BE" sz="1800" b="1" u="sng" dirty="0">
                <a:solidFill>
                  <a:srgbClr val="8D6133"/>
                </a:solidFill>
              </a:rPr>
              <a:t>3. Demande d’expertise judiciaire :</a:t>
            </a:r>
          </a:p>
          <a:p>
            <a:pPr>
              <a:buFont typeface="Wingdings" pitchFamily="2" charset="2"/>
              <a:buChar char="Ø"/>
            </a:pPr>
            <a:r>
              <a:rPr lang="fr-FR" sz="1800" dirty="0"/>
              <a:t>Eviter de demander que le notaire soit désigné expert (impartialité), même s’il peut donner une évaluation</a:t>
            </a:r>
          </a:p>
          <a:p>
            <a:pPr>
              <a:buFont typeface="Wingdings" pitchFamily="2" charset="2"/>
              <a:buChar char="Ø"/>
            </a:pPr>
            <a:r>
              <a:rPr lang="fr-FR" sz="1800" dirty="0"/>
              <a:t>Le notaire peut-il désigner un expert ou un sapiteur ? Controverse (Mons revirement : compétence du juge)</a:t>
            </a:r>
          </a:p>
          <a:p>
            <a:pPr>
              <a:buFont typeface="Wingdings" pitchFamily="2" charset="2"/>
              <a:buChar char="Ø"/>
            </a:pPr>
            <a:r>
              <a:rPr lang="fr-FR" sz="1800" dirty="0"/>
              <a:t>Art. 19 al 3 C.J. : demande de désignation d’emblée d’un expert possible avec ou non déclenchement par le notaire ou la partie la plus diligente</a:t>
            </a:r>
          </a:p>
          <a:p>
            <a:pPr>
              <a:buFont typeface="Wingdings" pitchFamily="2" charset="2"/>
              <a:buChar char="Ø"/>
            </a:pPr>
            <a:r>
              <a:rPr lang="fr-FR" sz="1800" dirty="0"/>
              <a:t>Art. 875bis et 986 C.J. : Penser à l’expertise simplifiée</a:t>
            </a:r>
          </a:p>
          <a:p>
            <a:pPr marL="0" indent="0">
              <a:buNone/>
            </a:pPr>
            <a:r>
              <a:rPr lang="fr-BE" sz="1800" b="1" u="sng" dirty="0">
                <a:solidFill>
                  <a:srgbClr val="8D6133"/>
                </a:solidFill>
              </a:rPr>
              <a:t>4. Biens situés à l’étranger :</a:t>
            </a:r>
          </a:p>
          <a:p>
            <a:pPr>
              <a:buFont typeface="Wingdings" pitchFamily="2" charset="2"/>
              <a:buChar char="Ø"/>
            </a:pPr>
            <a:r>
              <a:rPr lang="fr-BE" sz="1800" dirty="0"/>
              <a:t>Incompétence du juge belge (ok néanmoins pour se faire assister par un notaire-expert étranger)</a:t>
            </a:r>
          </a:p>
          <a:p>
            <a:pPr>
              <a:buFont typeface="Wingdings" pitchFamily="2" charset="2"/>
              <a:buChar char="Ø"/>
            </a:pPr>
            <a:r>
              <a:rPr lang="fr-BE" sz="1800" dirty="0"/>
              <a:t>Partage distinct pour éviter les paralysies ? </a:t>
            </a:r>
          </a:p>
          <a:p>
            <a:pPr lvl="1">
              <a:buFont typeface="Courier New" panose="02070309020205020404" pitchFamily="49" charset="0"/>
              <a:buChar char="o"/>
            </a:pPr>
            <a:r>
              <a:rPr lang="fr-BE" sz="1400" dirty="0"/>
              <a:t>Oui : art 1208§4 C.J. </a:t>
            </a:r>
            <a:r>
              <a:rPr lang="fr-BE" sz="1400" u="sng" dirty="0"/>
              <a:t>mais</a:t>
            </a:r>
            <a:r>
              <a:rPr lang="fr-BE" sz="1400" dirty="0"/>
              <a:t> soumis à l’appréciation du juge (délais, règles de droits différentes, etc.)</a:t>
            </a:r>
          </a:p>
          <a:p>
            <a:pPr lvl="1">
              <a:buFont typeface="Courier New" panose="02070309020205020404" pitchFamily="49" charset="0"/>
              <a:buChar char="o"/>
            </a:pPr>
            <a:r>
              <a:rPr lang="fr-BE" sz="1400" dirty="0"/>
              <a:t>Comment on fait ? Controverse sur l’incorporation à la masse 922 </a:t>
            </a:r>
            <a:r>
              <a:rPr lang="fr-BE" sz="1400" dirty="0" err="1"/>
              <a:t>C.Civ</a:t>
            </a:r>
            <a:r>
              <a:rPr lang="fr-BE" sz="1400" dirty="0"/>
              <a:t>. </a:t>
            </a:r>
          </a:p>
          <a:p>
            <a:pPr lvl="1">
              <a:buFont typeface="Courier New" panose="02070309020205020404" pitchFamily="49" charset="0"/>
              <a:buChar char="o"/>
            </a:pPr>
            <a:r>
              <a:rPr lang="fr-BE" sz="1400" dirty="0"/>
              <a:t>Une ou deux masses ? Controverse – </a:t>
            </a:r>
            <a:r>
              <a:rPr lang="fr-FR" sz="1400" dirty="0"/>
              <a:t>mais N </a:t>
            </a:r>
            <a:r>
              <a:rPr lang="fr-FR" sz="1400" dirty="0" err="1"/>
              <a:t>Gendrin</a:t>
            </a:r>
            <a:r>
              <a:rPr lang="fr-FR" sz="1400" dirty="0"/>
              <a:t> (droit judiciaire notarial en épines et broussailles, </a:t>
            </a:r>
            <a:r>
              <a:rPr lang="fr-FR" sz="1400" dirty="0" err="1"/>
              <a:t>larcier</a:t>
            </a:r>
            <a:r>
              <a:rPr lang="fr-FR" sz="1400" dirty="0"/>
              <a:t> </a:t>
            </a:r>
            <a:r>
              <a:rPr lang="fr-FR" sz="1400" dirty="0" err="1"/>
              <a:t>nov</a:t>
            </a:r>
            <a:r>
              <a:rPr lang="fr-FR" sz="1400" dirty="0"/>
              <a:t> 2023) : une seule</a:t>
            </a:r>
            <a:endParaRPr lang="fr-BE" sz="1400" dirty="0"/>
          </a:p>
          <a:p>
            <a:pPr>
              <a:buFont typeface="Wingdings" pitchFamily="2" charset="2"/>
              <a:buChar char="Ø"/>
            </a:pPr>
            <a:r>
              <a:rPr lang="fr-FR" sz="1800" dirty="0"/>
              <a:t>Expertise de biens à l’étranger ? De l’accord des parties, ok pour un sapiteur via le notaire</a:t>
            </a:r>
          </a:p>
          <a:p>
            <a:pPr marL="0" indent="0">
              <a:buNone/>
            </a:pPr>
            <a:r>
              <a:rPr lang="fr-FR" sz="1800" b="1" u="sng" dirty="0">
                <a:solidFill>
                  <a:srgbClr val="8D6133"/>
                </a:solidFill>
              </a:rPr>
              <a:t>5. Faire acter les accords.</a:t>
            </a:r>
          </a:p>
          <a:p>
            <a:pPr marL="0" indent="0">
              <a:buNone/>
            </a:pPr>
            <a:endParaRPr lang="fr-FR" sz="1800" dirty="0"/>
          </a:p>
        </p:txBody>
      </p:sp>
      <p:pic>
        <p:nvPicPr>
          <p:cNvPr id="2" name="Image 1">
            <a:extLst>
              <a:ext uri="{FF2B5EF4-FFF2-40B4-BE49-F238E27FC236}">
                <a16:creationId xmlns:a16="http://schemas.microsoft.com/office/drawing/2014/main" id="{A1FD60E0-8437-D137-7814-1D44E48C287B}"/>
              </a:ext>
            </a:extLst>
          </p:cNvPr>
          <p:cNvPicPr>
            <a:picLocks noChangeAspect="1"/>
          </p:cNvPicPr>
          <p:nvPr/>
        </p:nvPicPr>
        <p:blipFill>
          <a:blip r:embed="rId2"/>
          <a:stretch>
            <a:fillRect/>
          </a:stretch>
        </p:blipFill>
        <p:spPr>
          <a:xfrm>
            <a:off x="1740105" y="227781"/>
            <a:ext cx="8470900" cy="635000"/>
          </a:xfrm>
          <a:prstGeom prst="rect">
            <a:avLst/>
          </a:prstGeom>
        </p:spPr>
      </p:pic>
    </p:spTree>
    <p:extLst>
      <p:ext uri="{BB962C8B-B14F-4D97-AF65-F5344CB8AC3E}">
        <p14:creationId xmlns:p14="http://schemas.microsoft.com/office/powerpoint/2010/main" val="34338479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30</a:t>
            </a:fld>
            <a:endParaRPr lang="fr-FR" dirty="0"/>
          </a:p>
        </p:txBody>
      </p:sp>
      <p:sp>
        <p:nvSpPr>
          <p:cNvPr id="5" name="Espace réservé du contenu 4"/>
          <p:cNvSpPr>
            <a:spLocks noGrp="1"/>
          </p:cNvSpPr>
          <p:nvPr>
            <p:ph idx="1"/>
          </p:nvPr>
        </p:nvSpPr>
        <p:spPr/>
        <p:txBody>
          <a:bodyPr>
            <a:normAutofit fontScale="92500" lnSpcReduction="20000"/>
          </a:bodyPr>
          <a:lstStyle/>
          <a:p>
            <a:pPr marL="0" indent="0" algn="just">
              <a:buNone/>
            </a:pPr>
            <a:r>
              <a:rPr lang="fr-FR" b="1" dirty="0">
                <a:solidFill>
                  <a:srgbClr val="B0874C"/>
                </a:solidFill>
              </a:rPr>
              <a:t>E. </a:t>
            </a:r>
            <a:r>
              <a:rPr lang="fr-FR" b="1" u="sng" dirty="0">
                <a:solidFill>
                  <a:srgbClr val="B0874C"/>
                </a:solidFill>
              </a:rPr>
              <a:t>L’évaluation judiciaire ou amiable des biens</a:t>
            </a:r>
          </a:p>
          <a:p>
            <a:pPr marL="0" indent="0" algn="just">
              <a:buNone/>
            </a:pPr>
            <a:endParaRPr lang="fr-FR" b="1" u="sng" dirty="0"/>
          </a:p>
          <a:p>
            <a:pPr marL="514350" indent="-514350" algn="just">
              <a:buAutoNum type="arabicPeriod" startAt="2"/>
            </a:pPr>
            <a:r>
              <a:rPr lang="fr-FR" b="1" u="sng" dirty="0"/>
              <a:t>L’estimation amiable </a:t>
            </a:r>
          </a:p>
          <a:p>
            <a:pPr marL="0" indent="0" algn="just">
              <a:buNone/>
            </a:pPr>
            <a:r>
              <a:rPr lang="fr-FR" b="1" u="sng" dirty="0"/>
              <a:t> </a:t>
            </a:r>
          </a:p>
          <a:p>
            <a:pPr algn="just"/>
            <a:r>
              <a:rPr lang="fr-FR" dirty="0"/>
              <a:t>Si tous sont d’accord </a:t>
            </a:r>
            <a:r>
              <a:rPr lang="fr-FR" dirty="0">
                <a:sym typeface="Wingdings"/>
              </a:rPr>
              <a:t></a:t>
            </a:r>
            <a:r>
              <a:rPr lang="fr-FR" dirty="0"/>
              <a:t> le notaire-liquidateur ou une autre personne qualifiée (autre notaire, agent immobilier, géomètre, etc.) peuvent évaluer les biens à partager.</a:t>
            </a:r>
          </a:p>
          <a:p>
            <a:pPr marL="0" indent="0" algn="just">
              <a:buNone/>
            </a:pPr>
            <a:endParaRPr lang="fr-FR" dirty="0"/>
          </a:p>
          <a:p>
            <a:pPr algn="just"/>
            <a:r>
              <a:rPr lang="fr-FR" dirty="0"/>
              <a:t>Force de l’estimation amiable : si rien n’est prévu </a:t>
            </a:r>
            <a:r>
              <a:rPr lang="fr-FR" dirty="0">
                <a:sym typeface="Wingdings"/>
              </a:rPr>
              <a:t> </a:t>
            </a:r>
            <a:r>
              <a:rPr lang="fr-FR" dirty="0"/>
              <a:t>pas contraignante.</a:t>
            </a:r>
          </a:p>
          <a:p>
            <a:pPr marL="400050" lvl="1" indent="0" algn="just">
              <a:buNone/>
            </a:pPr>
            <a:r>
              <a:rPr lang="fr-FR" dirty="0"/>
              <a:t>Idéal est </a:t>
            </a:r>
            <a:r>
              <a:rPr lang="fr-FR"/>
              <a:t>de préciser, </a:t>
            </a:r>
            <a:r>
              <a:rPr lang="fr-FR" dirty="0"/>
              <a:t>dès </a:t>
            </a:r>
            <a:r>
              <a:rPr lang="fr-FR"/>
              <a:t>le départ, </a:t>
            </a:r>
            <a:r>
              <a:rPr lang="fr-FR" dirty="0"/>
              <a:t>si elle doit être liante ou pas.  </a:t>
            </a:r>
          </a:p>
          <a:p>
            <a:endParaRPr lang="fr-FR" dirty="0"/>
          </a:p>
          <a:p>
            <a:endParaRPr lang="fr-FR" dirty="0"/>
          </a:p>
          <a:p>
            <a:endParaRPr lang="fr-FR" dirty="0"/>
          </a:p>
        </p:txBody>
      </p:sp>
      <p:pic>
        <p:nvPicPr>
          <p:cNvPr id="6" name="Image 5">
            <a:extLst>
              <a:ext uri="{FF2B5EF4-FFF2-40B4-BE49-F238E27FC236}">
                <a16:creationId xmlns:a16="http://schemas.microsoft.com/office/drawing/2014/main" id="{4622B15A-3C59-FF8F-5FBD-C7792479C215}"/>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7309467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31</a:t>
            </a:fld>
            <a:endParaRPr lang="fr-FR" dirty="0"/>
          </a:p>
        </p:txBody>
      </p:sp>
      <p:sp>
        <p:nvSpPr>
          <p:cNvPr id="5" name="Espace réservé du contenu 4"/>
          <p:cNvSpPr>
            <a:spLocks noGrp="1"/>
          </p:cNvSpPr>
          <p:nvPr>
            <p:ph idx="1"/>
          </p:nvPr>
        </p:nvSpPr>
        <p:spPr/>
        <p:txBody>
          <a:bodyPr/>
          <a:lstStyle/>
          <a:p>
            <a:pPr marL="0" indent="0" algn="ctr">
              <a:buNone/>
            </a:pPr>
            <a:endParaRPr lang="fr-FR" sz="3600" b="1" u="sng" dirty="0">
              <a:solidFill>
                <a:srgbClr val="B0874C"/>
              </a:solidFill>
            </a:endParaRPr>
          </a:p>
          <a:p>
            <a:pPr marL="0" indent="0" algn="ctr">
              <a:buNone/>
            </a:pPr>
            <a:endParaRPr lang="fr-FR" sz="3600" b="1" u="sng" dirty="0">
              <a:solidFill>
                <a:srgbClr val="B0874C"/>
              </a:solidFill>
            </a:endParaRPr>
          </a:p>
          <a:p>
            <a:pPr marL="0" indent="0" algn="ctr">
              <a:buNone/>
            </a:pPr>
            <a:r>
              <a:rPr lang="fr-FR" sz="3600" b="1" u="sng" dirty="0">
                <a:solidFill>
                  <a:srgbClr val="B0874C"/>
                </a:solidFill>
              </a:rPr>
              <a:t>Les revendications, l’aperçu des revendications et les observations</a:t>
            </a:r>
          </a:p>
          <a:p>
            <a:endParaRPr lang="fr-FR" dirty="0"/>
          </a:p>
        </p:txBody>
      </p:sp>
      <p:pic>
        <p:nvPicPr>
          <p:cNvPr id="6" name="Image 5">
            <a:extLst>
              <a:ext uri="{FF2B5EF4-FFF2-40B4-BE49-F238E27FC236}">
                <a16:creationId xmlns:a16="http://schemas.microsoft.com/office/drawing/2014/main" id="{32314DD1-CF3F-4024-F556-D99367ACAEFF}"/>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2660447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32</a:t>
            </a:fld>
            <a:endParaRPr lang="fr-FR" dirty="0"/>
          </a:p>
        </p:txBody>
      </p:sp>
      <p:sp>
        <p:nvSpPr>
          <p:cNvPr id="5" name="Espace réservé du contenu 4"/>
          <p:cNvSpPr>
            <a:spLocks noGrp="1"/>
          </p:cNvSpPr>
          <p:nvPr>
            <p:ph idx="1"/>
          </p:nvPr>
        </p:nvSpPr>
        <p:spPr/>
        <p:txBody>
          <a:bodyPr>
            <a:normAutofit fontScale="85000" lnSpcReduction="20000"/>
          </a:bodyPr>
          <a:lstStyle/>
          <a:p>
            <a:pPr marL="0" indent="0" algn="just">
              <a:buNone/>
            </a:pPr>
            <a:r>
              <a:rPr lang="fr-FR" b="1" u="sng" dirty="0">
                <a:solidFill>
                  <a:srgbClr val="B0874C"/>
                </a:solidFill>
              </a:rPr>
              <a:t>F. Les revendications, l’aperçu des revendications et les observations</a:t>
            </a:r>
          </a:p>
          <a:p>
            <a:pPr marL="0" indent="0" algn="just">
              <a:buNone/>
            </a:pPr>
            <a:endParaRPr lang="fr-FR" b="1" u="sng" dirty="0">
              <a:solidFill>
                <a:srgbClr val="B0874C"/>
              </a:solidFill>
            </a:endParaRPr>
          </a:p>
          <a:p>
            <a:pPr algn="just"/>
            <a:r>
              <a:rPr lang="fr-FR" dirty="0"/>
              <a:t>Revendications = Les demandes que les parties entendent soumettre au notaire. </a:t>
            </a:r>
          </a:p>
          <a:p>
            <a:pPr algn="just"/>
            <a:endParaRPr lang="fr-FR" dirty="0"/>
          </a:p>
          <a:p>
            <a:pPr algn="just"/>
            <a:r>
              <a:rPr lang="fr-FR" dirty="0"/>
              <a:t>Revendications doivent être formulées par écrit et être adressées au notaire et aux autres parties.  </a:t>
            </a:r>
          </a:p>
          <a:p>
            <a:pPr algn="just"/>
            <a:endParaRPr lang="fr-FR" dirty="0"/>
          </a:p>
          <a:p>
            <a:pPr algn="just"/>
            <a:r>
              <a:rPr lang="fr-FR" dirty="0"/>
              <a:t>Prennent la forme d’une note de revendications, assimilables à des « conclusions ». </a:t>
            </a:r>
          </a:p>
          <a:p>
            <a:pPr marL="0" indent="0" algn="just">
              <a:buNone/>
            </a:pPr>
            <a:endParaRPr lang="fr-FR" dirty="0"/>
          </a:p>
          <a:p>
            <a:pPr algn="just"/>
            <a:r>
              <a:rPr lang="fr-FR" dirty="0"/>
              <a:t>Elles doivent être remises avec un dossier de pièces complet et inventorié. </a:t>
            </a:r>
          </a:p>
          <a:p>
            <a:pPr marL="0" indent="0" algn="just">
              <a:buNone/>
            </a:pPr>
            <a:endParaRPr lang="fr-FR" dirty="0"/>
          </a:p>
          <a:p>
            <a:pPr algn="just"/>
            <a:endParaRPr lang="fr-FR" dirty="0"/>
          </a:p>
          <a:p>
            <a:pPr marL="0" indent="0" algn="just">
              <a:buNone/>
            </a:pPr>
            <a:endParaRPr lang="fr-FR" dirty="0"/>
          </a:p>
          <a:p>
            <a:pPr marL="0" indent="0" algn="just">
              <a:buNone/>
            </a:pPr>
            <a:endParaRPr lang="fr-FR" dirty="0"/>
          </a:p>
          <a:p>
            <a:pPr marL="0" indent="0" algn="just">
              <a:buNone/>
            </a:pPr>
            <a:endParaRPr lang="fr-FR" dirty="0"/>
          </a:p>
          <a:p>
            <a:pPr marL="0" indent="0" algn="just">
              <a:buNone/>
            </a:pPr>
            <a:endParaRPr lang="fr-FR" dirty="0"/>
          </a:p>
          <a:p>
            <a:pPr algn="just"/>
            <a:endParaRPr lang="fr-FR" dirty="0"/>
          </a:p>
        </p:txBody>
      </p:sp>
      <p:pic>
        <p:nvPicPr>
          <p:cNvPr id="6" name="Image 5">
            <a:extLst>
              <a:ext uri="{FF2B5EF4-FFF2-40B4-BE49-F238E27FC236}">
                <a16:creationId xmlns:a16="http://schemas.microsoft.com/office/drawing/2014/main" id="{A114C914-012F-628E-AB56-AF16467AA435}"/>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8257655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33</a:t>
            </a:fld>
            <a:endParaRPr lang="fr-FR" dirty="0"/>
          </a:p>
        </p:txBody>
      </p:sp>
      <p:sp>
        <p:nvSpPr>
          <p:cNvPr id="5" name="Espace réservé du contenu 4"/>
          <p:cNvSpPr>
            <a:spLocks noGrp="1"/>
          </p:cNvSpPr>
          <p:nvPr>
            <p:ph idx="1"/>
          </p:nvPr>
        </p:nvSpPr>
        <p:spPr/>
        <p:txBody>
          <a:bodyPr>
            <a:normAutofit fontScale="25000" lnSpcReduction="20000"/>
          </a:bodyPr>
          <a:lstStyle/>
          <a:p>
            <a:pPr marL="0" indent="0" algn="just">
              <a:buNone/>
            </a:pPr>
            <a:r>
              <a:rPr lang="fr-FR" sz="5600" b="1" u="sng" dirty="0">
                <a:solidFill>
                  <a:srgbClr val="B0874C"/>
                </a:solidFill>
              </a:rPr>
              <a:t>F. Les revendications, l’aperçu des revendications et les observations</a:t>
            </a:r>
          </a:p>
          <a:p>
            <a:pPr marL="0" indent="0" algn="just">
              <a:buNone/>
            </a:pPr>
            <a:endParaRPr lang="fr-FR" b="1" u="sng" dirty="0">
              <a:solidFill>
                <a:srgbClr val="B0874C"/>
              </a:solidFill>
            </a:endParaRPr>
          </a:p>
          <a:p>
            <a:pPr marL="0" indent="0" algn="just">
              <a:buNone/>
            </a:pPr>
            <a:endParaRPr lang="fr-FR" dirty="0"/>
          </a:p>
          <a:p>
            <a:pPr marL="0" indent="0" algn="just">
              <a:buNone/>
            </a:pPr>
            <a:r>
              <a:rPr lang="fr-FR" sz="5200" dirty="0"/>
              <a:t>Toute revendication communiquée hors délai = irrecevable !</a:t>
            </a:r>
          </a:p>
          <a:p>
            <a:pPr marL="0" indent="0" algn="just">
              <a:buNone/>
            </a:pPr>
            <a:endParaRPr lang="fr-FR" sz="5200" dirty="0"/>
          </a:p>
          <a:p>
            <a:pPr marL="0" indent="0" algn="just">
              <a:buNone/>
            </a:pPr>
            <a:r>
              <a:rPr lang="fr-FR" sz="5200" dirty="0"/>
              <a:t>Une revendication = une demande formulée, </a:t>
            </a:r>
            <a:r>
              <a:rPr lang="fr-FR" sz="5200" u="sng" dirty="0"/>
              <a:t>au stade des revendications</a:t>
            </a:r>
            <a:r>
              <a:rPr lang="fr-FR" sz="5200" dirty="0"/>
              <a:t>, de manière </a:t>
            </a:r>
            <a:r>
              <a:rPr lang="fr-FR" sz="5200" b="1" u="sng" dirty="0"/>
              <a:t>précise, complète et documentée.</a:t>
            </a:r>
          </a:p>
          <a:p>
            <a:pPr marL="0" indent="0" algn="just">
              <a:buNone/>
            </a:pPr>
            <a:endParaRPr lang="fr-FR" sz="5200" dirty="0"/>
          </a:p>
          <a:p>
            <a:pPr algn="just">
              <a:buFont typeface="Wingdings" charset="0"/>
              <a:buChar char="à"/>
            </a:pPr>
            <a:r>
              <a:rPr lang="fr-FR" sz="5200" dirty="0">
                <a:sym typeface="Wingdings"/>
              </a:rPr>
              <a:t>Une revendication générale et non explicitée dans les délais sera irrecevable ! </a:t>
            </a:r>
          </a:p>
          <a:p>
            <a:pPr marL="0" indent="0" algn="just">
              <a:buNone/>
            </a:pPr>
            <a:endParaRPr lang="fr-FR" sz="5200" dirty="0">
              <a:sym typeface="Wingdings"/>
            </a:endParaRPr>
          </a:p>
          <a:p>
            <a:pPr marL="400050" lvl="1" indent="0" algn="just">
              <a:buNone/>
            </a:pPr>
            <a:r>
              <a:rPr lang="fr-FR" sz="5200" i="1" u="sng" dirty="0">
                <a:sym typeface="Wingdings"/>
              </a:rPr>
              <a:t>Ex :</a:t>
            </a:r>
            <a:r>
              <a:rPr lang="fr-FR" sz="5200" i="1" dirty="0">
                <a:sym typeface="Wingdings"/>
              </a:rPr>
              <a:t> Dans sa note de revendications, Madame sollicite que les comptes soient faits quant à l’ensemble des charges relatives à l’immeuble indivis qu’elle a supportées depuis la demande en divorce (mensualités hypothécaires, précompte immobilier, etc.). Elle ne liste pas les postes, elle ne chiffre pas sa revendication et ne dépose aucune pièce. Au stade des contredits, elle liste, chiffre et documente sa revendication. </a:t>
            </a:r>
          </a:p>
          <a:p>
            <a:pPr marL="400050" lvl="1" indent="0" algn="just">
              <a:buNone/>
            </a:pPr>
            <a:endParaRPr lang="fr-FR" sz="5200" i="1" dirty="0">
              <a:sym typeface="Wingdings"/>
            </a:endParaRPr>
          </a:p>
          <a:p>
            <a:pPr marL="400050" lvl="1" indent="0" algn="just">
              <a:buNone/>
            </a:pPr>
            <a:r>
              <a:rPr lang="fr-FR" sz="5200" i="1" dirty="0">
                <a:sym typeface="Wingdings"/>
              </a:rPr>
              <a:t>Elle a été déclarée </a:t>
            </a:r>
            <a:r>
              <a:rPr lang="fr-FR" sz="5200" b="1" i="1" dirty="0">
                <a:sym typeface="Wingdings"/>
              </a:rPr>
              <a:t>irrecevable </a:t>
            </a:r>
            <a:r>
              <a:rPr lang="fr-FR" sz="5200" i="1" dirty="0">
                <a:sym typeface="Wingdings"/>
              </a:rPr>
              <a:t>car Madame a émis une revendication générale, imprécise, non quantifiée et non documentée au stade des revendications. TF a estimé que Madame devait, dans sa note de revendications, expliquer très précisément – soit en les nommant, en les chiffrant et en les documentant – tous les postes relatifs aux comptes de gestion de l’indivision qu’elle avait déjà exposés. Dès lors qu’elle ne l’a pas fait alors même qu’elle était en mesure de le faire  toutes ses revendications seront rejetées. (</a:t>
            </a:r>
            <a:r>
              <a:rPr lang="fr-FR" sz="5200" i="1" dirty="0" err="1">
                <a:sym typeface="Wingdings"/>
              </a:rPr>
              <a:t>Trib</a:t>
            </a:r>
            <a:r>
              <a:rPr lang="fr-FR" sz="5200" i="1" dirty="0">
                <a:sym typeface="Wingdings"/>
              </a:rPr>
              <a:t>. Fam. Namur, 16 octobre 2019, RG 14/A/1274, inédit). </a:t>
            </a:r>
          </a:p>
          <a:p>
            <a:pPr marL="400050" lvl="1" indent="0" algn="just">
              <a:buNone/>
            </a:pPr>
            <a:endParaRPr lang="fr-FR" sz="5200" i="1" dirty="0"/>
          </a:p>
        </p:txBody>
      </p:sp>
      <p:pic>
        <p:nvPicPr>
          <p:cNvPr id="7" name="Image 6" descr="panneau-de-danger-a14-autres-dangers.jpg"/>
          <p:cNvPicPr>
            <a:picLocks noChangeAspect="1"/>
          </p:cNvPicPr>
          <p:nvPr/>
        </p:nvPicPr>
        <p:blipFill rotWithShape="1">
          <a:blip r:embed="rId2">
            <a:extLst>
              <a:ext uri="{28A0092B-C50C-407E-A947-70E740481C1C}">
                <a14:useLocalDpi xmlns:a14="http://schemas.microsoft.com/office/drawing/2010/main" val="0"/>
              </a:ext>
            </a:extLst>
          </a:blip>
          <a:srcRect l="28117" t="31365" r="28990" b="30468"/>
          <a:stretch/>
        </p:blipFill>
        <p:spPr>
          <a:xfrm>
            <a:off x="9978048" y="2248621"/>
            <a:ext cx="1123149" cy="749547"/>
          </a:xfrm>
          <a:prstGeom prst="rect">
            <a:avLst/>
          </a:prstGeom>
        </p:spPr>
      </p:pic>
      <p:pic>
        <p:nvPicPr>
          <p:cNvPr id="6" name="Image 5">
            <a:extLst>
              <a:ext uri="{FF2B5EF4-FFF2-40B4-BE49-F238E27FC236}">
                <a16:creationId xmlns:a16="http://schemas.microsoft.com/office/drawing/2014/main" id="{A38D2CA0-A052-4182-DEE5-F67E7DFB7970}"/>
              </a:ext>
            </a:extLst>
          </p:cNvPr>
          <p:cNvPicPr>
            <a:picLocks noChangeAspect="1"/>
          </p:cNvPicPr>
          <p:nvPr/>
        </p:nvPicPr>
        <p:blipFill>
          <a:blip r:embed="rId3"/>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3778905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34</a:t>
            </a:fld>
            <a:endParaRPr lang="fr-FR" dirty="0"/>
          </a:p>
        </p:txBody>
      </p:sp>
      <p:sp>
        <p:nvSpPr>
          <p:cNvPr id="5" name="Espace réservé du contenu 4"/>
          <p:cNvSpPr>
            <a:spLocks noGrp="1"/>
          </p:cNvSpPr>
          <p:nvPr>
            <p:ph idx="1"/>
          </p:nvPr>
        </p:nvSpPr>
        <p:spPr/>
        <p:txBody>
          <a:bodyPr>
            <a:normAutofit fontScale="32500" lnSpcReduction="20000"/>
          </a:bodyPr>
          <a:lstStyle/>
          <a:p>
            <a:pPr marL="0" indent="0" algn="just">
              <a:buNone/>
            </a:pPr>
            <a:r>
              <a:rPr lang="fr-FR" sz="4300" b="1" u="sng" dirty="0">
                <a:solidFill>
                  <a:srgbClr val="B0874C"/>
                </a:solidFill>
              </a:rPr>
              <a:t>F. Les revendications, l’aperçu des revendications et les observations</a:t>
            </a:r>
          </a:p>
          <a:p>
            <a:pPr marL="0" indent="0" algn="just">
              <a:buNone/>
            </a:pPr>
            <a:endParaRPr lang="fr-FR" sz="4300" dirty="0"/>
          </a:p>
          <a:p>
            <a:pPr marL="0" indent="0" algn="just">
              <a:buNone/>
            </a:pPr>
            <a:r>
              <a:rPr lang="fr-FR" sz="4300" b="1" u="sng" dirty="0"/>
              <a:t>Nuance : actualisation d’une revendication valablement formée dans le délai</a:t>
            </a:r>
          </a:p>
          <a:p>
            <a:pPr marL="0" indent="0" algn="just">
              <a:buNone/>
            </a:pPr>
            <a:endParaRPr lang="fr-FR" sz="4000" b="1" u="sng" dirty="0"/>
          </a:p>
          <a:p>
            <a:pPr marL="0" indent="0" algn="just">
              <a:buNone/>
            </a:pPr>
            <a:r>
              <a:rPr lang="fr-FR" sz="4000" dirty="0"/>
              <a:t>Si une revendication est formulée de manière précise, complète et documentée dans les délais et que par la suite, la revendication initiale est simplement actualisée </a:t>
            </a:r>
            <a:r>
              <a:rPr lang="fr-FR" sz="4000" dirty="0">
                <a:sym typeface="Wingdings"/>
              </a:rPr>
              <a:t> recevable. </a:t>
            </a:r>
          </a:p>
          <a:p>
            <a:pPr marL="0" indent="0" algn="just">
              <a:buNone/>
            </a:pPr>
            <a:endParaRPr lang="fr-FR" sz="4000" i="1" u="sng" dirty="0">
              <a:sym typeface="Wingdings"/>
            </a:endParaRPr>
          </a:p>
          <a:p>
            <a:pPr marL="0" indent="0" algn="just">
              <a:buNone/>
            </a:pPr>
            <a:r>
              <a:rPr lang="fr-FR" sz="4000" i="1" u="sng" dirty="0">
                <a:sym typeface="Wingdings"/>
              </a:rPr>
              <a:t>Ex </a:t>
            </a:r>
            <a:r>
              <a:rPr lang="fr-FR" sz="4000" i="1" dirty="0">
                <a:sym typeface="Wingdings"/>
              </a:rPr>
              <a:t>: Monsieur sollicite le remboursement des mensualités hypothécaires qu’il paie seul depuis la demande en divorce (14/05/2020).</a:t>
            </a:r>
          </a:p>
          <a:p>
            <a:pPr marL="0" indent="0" algn="just">
              <a:buNone/>
            </a:pPr>
            <a:r>
              <a:rPr lang="fr-FR" sz="4000" i="1" dirty="0">
                <a:sym typeface="Wingdings"/>
              </a:rPr>
              <a:t>Le jour où il dépose sa note de revendications (14/05/2021), il revendique 12 mois de remboursement/2 (1.000€ x 12 mois = 12.000€/2 = 6.000€). </a:t>
            </a:r>
          </a:p>
          <a:p>
            <a:pPr marL="0" indent="0" algn="just">
              <a:buNone/>
            </a:pPr>
            <a:r>
              <a:rPr lang="fr-FR" sz="4000" i="1" dirty="0">
                <a:sym typeface="Wingdings"/>
              </a:rPr>
              <a:t>Devant le TF, dans ses conclusions de synthèse (14/05/2022), il revendique 24 mois de remboursement/2 (1.000€ x 24 mois = 24.000€/2 = 12.000€).</a:t>
            </a:r>
          </a:p>
          <a:p>
            <a:pPr marL="0" indent="0" algn="just">
              <a:buNone/>
            </a:pPr>
            <a:endParaRPr lang="fr-FR" sz="4000" i="1" dirty="0">
              <a:sym typeface="Wingdings"/>
            </a:endParaRPr>
          </a:p>
          <a:p>
            <a:pPr algn="just">
              <a:buFont typeface="Wingdings" charset="0"/>
              <a:buChar char="à"/>
            </a:pPr>
            <a:r>
              <a:rPr lang="fr-FR" sz="4000" i="1" dirty="0">
                <a:sym typeface="Wingdings"/>
              </a:rPr>
              <a:t>Recevable car c’est une simple actualisation d’une revendication initiale précise, complète et documentée. </a:t>
            </a:r>
          </a:p>
          <a:p>
            <a:pPr marL="0" indent="0" algn="just">
              <a:buNone/>
            </a:pPr>
            <a:endParaRPr lang="fr-FR" sz="4000" i="1" dirty="0">
              <a:sym typeface="Wingdings"/>
            </a:endParaRPr>
          </a:p>
          <a:p>
            <a:pPr marL="0" indent="0" algn="just">
              <a:buNone/>
            </a:pPr>
            <a:r>
              <a:rPr lang="fr-FR" sz="4000" dirty="0">
                <a:sym typeface="Wingdings"/>
              </a:rPr>
              <a:t>Revendication sera recevable s’</a:t>
            </a:r>
            <a:r>
              <a:rPr lang="fr-FR" sz="4000" i="1" dirty="0">
                <a:sym typeface="Wingdings"/>
              </a:rPr>
              <a:t>« il s’agit d’une demande additionnelle qui constitue le prolongement immédiat de la demande originaire qui la complète par une réclamation accessoire ou qui la fait évoluer pour tenir compte des faits survenus depuis l’introduction de la demande originaire et qui constitue une conséquence de ceux qui y étaient invoqués. »</a:t>
            </a:r>
            <a:r>
              <a:rPr lang="fr-FR" sz="4000" dirty="0">
                <a:sym typeface="Wingdings"/>
              </a:rPr>
              <a:t> (</a:t>
            </a:r>
            <a:r>
              <a:rPr lang="fr-FR" sz="4000" dirty="0" err="1">
                <a:sym typeface="Wingdings"/>
              </a:rPr>
              <a:t>Trib</a:t>
            </a:r>
            <a:r>
              <a:rPr lang="fr-FR" sz="4000" dirty="0">
                <a:sym typeface="Wingdings"/>
              </a:rPr>
              <a:t>. Fam. Brabant Wallon, 5 février 2019, RG n° 15/645/A, inédit.)</a:t>
            </a:r>
          </a:p>
          <a:p>
            <a:pPr marL="457200" lvl="1" indent="0" algn="just">
              <a:buNone/>
            </a:pPr>
            <a:endParaRPr lang="fr-FR" sz="3000" i="1" dirty="0">
              <a:sym typeface="Wingdings"/>
            </a:endParaRPr>
          </a:p>
          <a:p>
            <a:pPr marL="457200" lvl="1" indent="0" algn="just">
              <a:buNone/>
            </a:pPr>
            <a:endParaRPr lang="fr-FR" sz="3000" i="1" dirty="0">
              <a:sym typeface="Wingdings"/>
            </a:endParaRPr>
          </a:p>
          <a:p>
            <a:pPr marL="457200" lvl="1" indent="0">
              <a:buNone/>
            </a:pPr>
            <a:endParaRPr lang="fr-FR" dirty="0"/>
          </a:p>
        </p:txBody>
      </p:sp>
      <p:pic>
        <p:nvPicPr>
          <p:cNvPr id="6" name="Image 5">
            <a:extLst>
              <a:ext uri="{FF2B5EF4-FFF2-40B4-BE49-F238E27FC236}">
                <a16:creationId xmlns:a16="http://schemas.microsoft.com/office/drawing/2014/main" id="{584F585D-ECCC-8647-E588-8FFB36892A47}"/>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2592782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35</a:t>
            </a:fld>
            <a:endParaRPr lang="fr-FR" dirty="0"/>
          </a:p>
        </p:txBody>
      </p:sp>
      <p:sp>
        <p:nvSpPr>
          <p:cNvPr id="5" name="Espace réservé du contenu 4"/>
          <p:cNvSpPr>
            <a:spLocks noGrp="1"/>
          </p:cNvSpPr>
          <p:nvPr>
            <p:ph idx="1"/>
          </p:nvPr>
        </p:nvSpPr>
        <p:spPr/>
        <p:txBody>
          <a:bodyPr>
            <a:noAutofit/>
          </a:bodyPr>
          <a:lstStyle/>
          <a:p>
            <a:pPr marL="0" indent="0" algn="just">
              <a:buNone/>
            </a:pPr>
            <a:r>
              <a:rPr lang="fr-FR" sz="1600" b="1" u="sng" dirty="0">
                <a:solidFill>
                  <a:srgbClr val="B0874C"/>
                </a:solidFill>
              </a:rPr>
              <a:t>F. Les revendications, l’aperçu des revendications et les observations</a:t>
            </a:r>
          </a:p>
          <a:p>
            <a:pPr marL="0" indent="0" algn="just">
              <a:buNone/>
            </a:pPr>
            <a:endParaRPr lang="fr-FR" sz="1600" dirty="0"/>
          </a:p>
          <a:p>
            <a:pPr marL="0" indent="0" algn="just">
              <a:buNone/>
            </a:pPr>
            <a:r>
              <a:rPr lang="fr-FR" sz="1600" b="1" u="sng" dirty="0"/>
              <a:t>Nuance : </a:t>
            </a:r>
            <a:r>
              <a:rPr lang="fr-FR" sz="1600" b="1" u="sng" dirty="0">
                <a:sym typeface="Wingdings"/>
              </a:rPr>
              <a:t>recevabilité d’une argumentation nouvelle à l’appui d’une revendication régulièrement émise</a:t>
            </a:r>
          </a:p>
          <a:p>
            <a:pPr marL="0" indent="0" algn="just">
              <a:buNone/>
            </a:pPr>
            <a:endParaRPr lang="fr-FR" sz="1600" dirty="0"/>
          </a:p>
          <a:p>
            <a:pPr marL="0" indent="0" algn="just">
              <a:buNone/>
            </a:pPr>
            <a:r>
              <a:rPr lang="fr-FR" sz="1600" dirty="0"/>
              <a:t>Si une revendication est formulée de manière précise, complète et documentée dans les délais, il est toujours possible, par la suite, de l’étayer en droit et en fait ou de développer une nouvelle argumentation qui l’appuie. </a:t>
            </a:r>
          </a:p>
          <a:p>
            <a:pPr marL="0" indent="0" algn="just">
              <a:buNone/>
            </a:pPr>
            <a:endParaRPr lang="fr-FR" sz="1600" dirty="0"/>
          </a:p>
          <a:p>
            <a:pPr marL="0" indent="0" algn="just">
              <a:buNone/>
            </a:pPr>
            <a:r>
              <a:rPr lang="fr-FR" sz="1600" i="1" u="sng" dirty="0"/>
              <a:t>Ex :</a:t>
            </a:r>
            <a:r>
              <a:rPr lang="fr-FR" sz="1600" i="1" dirty="0"/>
              <a:t> Madame émet une revendication précise, complète et documentée dans les délais. Par la suite, elle peut ajouter de la doctrine et de la jurisprudence pour étayer sa revendication. Elle peut aussi la compléter avec de nouveaux arguments qui la renforcent. </a:t>
            </a:r>
          </a:p>
          <a:p>
            <a:pPr marL="0" indent="0" algn="just">
              <a:buNone/>
            </a:pPr>
            <a:r>
              <a:rPr lang="fr-FR" sz="1600" i="1" dirty="0">
                <a:sym typeface="Wingdings"/>
              </a:rPr>
              <a:t> Recevable. </a:t>
            </a:r>
            <a:r>
              <a:rPr lang="fr-FR" sz="1600" i="1" dirty="0"/>
              <a:t> </a:t>
            </a:r>
          </a:p>
        </p:txBody>
      </p:sp>
      <p:pic>
        <p:nvPicPr>
          <p:cNvPr id="6" name="Image 5">
            <a:extLst>
              <a:ext uri="{FF2B5EF4-FFF2-40B4-BE49-F238E27FC236}">
                <a16:creationId xmlns:a16="http://schemas.microsoft.com/office/drawing/2014/main" id="{79A1AF95-A8C3-5F00-5C3A-4D7AC6FC5A7F}"/>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4600803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36</a:t>
            </a:fld>
            <a:endParaRPr lang="fr-FR" dirty="0"/>
          </a:p>
        </p:txBody>
      </p:sp>
      <p:sp>
        <p:nvSpPr>
          <p:cNvPr id="5" name="Espace réservé du contenu 4"/>
          <p:cNvSpPr>
            <a:spLocks noGrp="1"/>
          </p:cNvSpPr>
          <p:nvPr>
            <p:ph idx="1"/>
          </p:nvPr>
        </p:nvSpPr>
        <p:spPr/>
        <p:txBody>
          <a:bodyPr>
            <a:normAutofit fontScale="85000" lnSpcReduction="20000"/>
          </a:bodyPr>
          <a:lstStyle/>
          <a:p>
            <a:pPr marL="0" indent="0" algn="just">
              <a:buNone/>
            </a:pPr>
            <a:r>
              <a:rPr lang="fr-FR" b="1" u="sng" dirty="0">
                <a:solidFill>
                  <a:srgbClr val="B0874C"/>
                </a:solidFill>
              </a:rPr>
              <a:t>F. Les revendications, l’aperçu des revendications et les observations</a:t>
            </a:r>
          </a:p>
          <a:p>
            <a:pPr marL="0" indent="0" algn="just">
              <a:buNone/>
            </a:pPr>
            <a:endParaRPr lang="fr-FR" sz="3000" b="1" u="sng" dirty="0">
              <a:solidFill>
                <a:srgbClr val="B0874C"/>
              </a:solidFill>
            </a:endParaRPr>
          </a:p>
          <a:p>
            <a:pPr algn="just"/>
            <a:r>
              <a:rPr lang="fr-FR" sz="3000" b="1" dirty="0"/>
              <a:t>L’aperçu des revendications </a:t>
            </a:r>
            <a:r>
              <a:rPr lang="fr-FR" sz="3000" dirty="0"/>
              <a:t>= énumération des revendications des parties par le notaire (art. 1218, §2 du C. </a:t>
            </a:r>
            <a:r>
              <a:rPr lang="fr-FR" sz="3000" dirty="0" err="1"/>
              <a:t>jud</a:t>
            </a:r>
            <a:r>
              <a:rPr lang="fr-FR" sz="3000" dirty="0"/>
              <a:t>.). </a:t>
            </a:r>
          </a:p>
          <a:p>
            <a:pPr marL="0" indent="0" algn="just">
              <a:buNone/>
            </a:pPr>
            <a:endParaRPr lang="fr-FR" sz="3000" dirty="0"/>
          </a:p>
          <a:p>
            <a:pPr algn="just"/>
            <a:r>
              <a:rPr lang="fr-FR" sz="3000" b="1" dirty="0"/>
              <a:t>Les observations ensuite de l’aperçu des revendications </a:t>
            </a:r>
            <a:r>
              <a:rPr lang="fr-FR" sz="3000" dirty="0"/>
              <a:t>= observations éventuelles sur les revendications formulées par la partie adverse (art. 1218, §2, al. 2 du C. </a:t>
            </a:r>
            <a:r>
              <a:rPr lang="fr-FR" sz="3000" dirty="0" err="1"/>
              <a:t>jud</a:t>
            </a:r>
            <a:r>
              <a:rPr lang="fr-FR" sz="3000" dirty="0"/>
              <a:t>.).</a:t>
            </a:r>
          </a:p>
          <a:p>
            <a:pPr marL="0" indent="0" algn="just">
              <a:buNone/>
            </a:pPr>
            <a:endParaRPr lang="fr-FR" sz="3000" dirty="0"/>
          </a:p>
          <a:p>
            <a:pPr marL="400050" lvl="1" indent="0" algn="just">
              <a:buNone/>
            </a:pPr>
            <a:r>
              <a:rPr lang="fr-FR" sz="2600" b="1" u="sng" dirty="0"/>
              <a:t>Attention </a:t>
            </a:r>
            <a:r>
              <a:rPr lang="fr-FR" sz="2600" dirty="0"/>
              <a:t>: observations = pas de nouvelle revendication. </a:t>
            </a:r>
          </a:p>
          <a:p>
            <a:pPr marL="0" indent="0" algn="just">
              <a:buNone/>
            </a:pPr>
            <a:endParaRPr lang="fr-FR" sz="3000" b="1" u="sng" dirty="0">
              <a:solidFill>
                <a:srgbClr val="B0874C"/>
              </a:solidFill>
            </a:endParaRPr>
          </a:p>
          <a:p>
            <a:pPr marL="0" indent="0" algn="just">
              <a:buNone/>
            </a:pPr>
            <a:endParaRPr lang="fr-FR" sz="3000" u="sng" dirty="0"/>
          </a:p>
          <a:p>
            <a:pPr marL="457200" lvl="1" indent="0" algn="just">
              <a:buNone/>
            </a:pPr>
            <a:endParaRPr lang="fr-FR" sz="3000" u="sng" dirty="0"/>
          </a:p>
          <a:p>
            <a:pPr marL="457200" lvl="1" indent="0" algn="just">
              <a:buNone/>
            </a:pPr>
            <a:endParaRPr lang="fr-FR" sz="3000" u="sng" dirty="0"/>
          </a:p>
          <a:p>
            <a:pPr marL="457200" lvl="1" indent="0" algn="just">
              <a:buNone/>
            </a:pPr>
            <a:endParaRPr lang="fr-FR" dirty="0"/>
          </a:p>
        </p:txBody>
      </p:sp>
      <p:pic>
        <p:nvPicPr>
          <p:cNvPr id="6" name="Image 5">
            <a:extLst>
              <a:ext uri="{FF2B5EF4-FFF2-40B4-BE49-F238E27FC236}">
                <a16:creationId xmlns:a16="http://schemas.microsoft.com/office/drawing/2014/main" id="{B0294446-A60F-2661-2F99-57D98405AC3F}"/>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8475746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37</a:t>
            </a:fld>
            <a:endParaRPr lang="fr-FR" dirty="0"/>
          </a:p>
        </p:txBody>
      </p:sp>
      <p:sp>
        <p:nvSpPr>
          <p:cNvPr id="5" name="Espace réservé du contenu 4"/>
          <p:cNvSpPr>
            <a:spLocks noGrp="1"/>
          </p:cNvSpPr>
          <p:nvPr>
            <p:ph idx="1"/>
          </p:nvPr>
        </p:nvSpPr>
        <p:spPr/>
        <p:txBody>
          <a:bodyPr/>
          <a:lstStyle/>
          <a:p>
            <a:pPr marL="0" indent="0" algn="ctr">
              <a:buNone/>
            </a:pPr>
            <a:endParaRPr lang="fr-FR" sz="3600" b="1" dirty="0">
              <a:solidFill>
                <a:srgbClr val="B0874C"/>
              </a:solidFill>
            </a:endParaRPr>
          </a:p>
          <a:p>
            <a:pPr marL="0" indent="0" algn="ctr">
              <a:buNone/>
            </a:pPr>
            <a:endParaRPr lang="fr-FR" sz="3600" b="1" dirty="0">
              <a:solidFill>
                <a:srgbClr val="B0874C"/>
              </a:solidFill>
            </a:endParaRPr>
          </a:p>
          <a:p>
            <a:pPr marL="0" indent="0" algn="ctr">
              <a:buNone/>
            </a:pPr>
            <a:r>
              <a:rPr lang="fr-FR" sz="3600" b="1" u="sng" dirty="0">
                <a:solidFill>
                  <a:srgbClr val="B0874C"/>
                </a:solidFill>
              </a:rPr>
              <a:t>L’état liquidatif</a:t>
            </a:r>
          </a:p>
          <a:p>
            <a:pPr marL="0" indent="0">
              <a:buNone/>
            </a:pPr>
            <a:endParaRPr lang="fr-FR" dirty="0"/>
          </a:p>
        </p:txBody>
      </p:sp>
      <p:pic>
        <p:nvPicPr>
          <p:cNvPr id="6" name="Image 5">
            <a:extLst>
              <a:ext uri="{FF2B5EF4-FFF2-40B4-BE49-F238E27FC236}">
                <a16:creationId xmlns:a16="http://schemas.microsoft.com/office/drawing/2014/main" id="{DD3D1C43-6B88-DE62-B1AA-377161CCADE6}"/>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4262028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38</a:t>
            </a:fld>
            <a:endParaRPr lang="fr-FR" dirty="0"/>
          </a:p>
        </p:txBody>
      </p:sp>
      <p:sp>
        <p:nvSpPr>
          <p:cNvPr id="5" name="Espace réservé du contenu 4"/>
          <p:cNvSpPr>
            <a:spLocks noGrp="1"/>
          </p:cNvSpPr>
          <p:nvPr>
            <p:ph idx="1"/>
          </p:nvPr>
        </p:nvSpPr>
        <p:spPr/>
        <p:txBody>
          <a:bodyPr>
            <a:normAutofit fontScale="77500" lnSpcReduction="20000"/>
          </a:bodyPr>
          <a:lstStyle/>
          <a:p>
            <a:pPr marL="0" indent="0" algn="just">
              <a:buNone/>
            </a:pPr>
            <a:r>
              <a:rPr lang="fr-FR" b="1" dirty="0">
                <a:solidFill>
                  <a:srgbClr val="B0874C"/>
                </a:solidFill>
              </a:rPr>
              <a:t>G. </a:t>
            </a:r>
            <a:r>
              <a:rPr lang="fr-FR" b="1" u="sng" dirty="0">
                <a:solidFill>
                  <a:srgbClr val="B0874C"/>
                </a:solidFill>
              </a:rPr>
              <a:t>L’état liquidatif</a:t>
            </a:r>
          </a:p>
          <a:p>
            <a:pPr marL="0" indent="0" algn="just">
              <a:buNone/>
            </a:pPr>
            <a:endParaRPr lang="fr-FR" b="1" u="sng" dirty="0">
              <a:solidFill>
                <a:srgbClr val="B0874C"/>
              </a:solidFill>
            </a:endParaRPr>
          </a:p>
          <a:p>
            <a:pPr marL="0" indent="0" algn="just">
              <a:buNone/>
            </a:pPr>
            <a:r>
              <a:rPr lang="fr-FR" dirty="0"/>
              <a:t>L’état liquidatif comporte : </a:t>
            </a:r>
          </a:p>
          <a:p>
            <a:pPr marL="0" indent="0" algn="just">
              <a:buNone/>
            </a:pPr>
            <a:endParaRPr lang="fr-FR" dirty="0"/>
          </a:p>
          <a:p>
            <a:pPr algn="just">
              <a:buFontTx/>
              <a:buChar char="-"/>
            </a:pPr>
            <a:r>
              <a:rPr lang="fr-FR" dirty="0"/>
              <a:t>L’avis du notaire sur les revendications des parties ; </a:t>
            </a:r>
          </a:p>
          <a:p>
            <a:pPr marL="0" indent="0" algn="just">
              <a:buNone/>
            </a:pPr>
            <a:endParaRPr lang="fr-FR" dirty="0"/>
          </a:p>
          <a:p>
            <a:pPr algn="just">
              <a:buFontTx/>
              <a:buChar char="-"/>
            </a:pPr>
            <a:r>
              <a:rPr lang="fr-FR" dirty="0"/>
              <a:t>Le compte d’état liquidatif qui contient deux aspects : la détermination de la masse à partager et la valorisation des droits des parties qui consiste à chiffrer les droits de chacun dans la masse ; </a:t>
            </a:r>
          </a:p>
          <a:p>
            <a:pPr marL="0" indent="0" algn="just">
              <a:buNone/>
            </a:pPr>
            <a:endParaRPr lang="fr-FR" dirty="0"/>
          </a:p>
          <a:p>
            <a:pPr algn="just">
              <a:buFontTx/>
              <a:buChar char="-"/>
            </a:pPr>
            <a:r>
              <a:rPr lang="fr-FR" dirty="0"/>
              <a:t>Le projet de partage aux termes duquel le notaire va opérer les attributions en nature. </a:t>
            </a:r>
          </a:p>
        </p:txBody>
      </p:sp>
      <p:pic>
        <p:nvPicPr>
          <p:cNvPr id="6" name="Image 5">
            <a:extLst>
              <a:ext uri="{FF2B5EF4-FFF2-40B4-BE49-F238E27FC236}">
                <a16:creationId xmlns:a16="http://schemas.microsoft.com/office/drawing/2014/main" id="{7BA07A08-977C-2B39-FF30-EAAC184CC27C}"/>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7274879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39</a:t>
            </a:fld>
            <a:endParaRPr lang="fr-FR" dirty="0"/>
          </a:p>
        </p:txBody>
      </p:sp>
      <p:sp>
        <p:nvSpPr>
          <p:cNvPr id="5" name="Espace réservé du contenu 4"/>
          <p:cNvSpPr>
            <a:spLocks noGrp="1"/>
          </p:cNvSpPr>
          <p:nvPr>
            <p:ph idx="1"/>
          </p:nvPr>
        </p:nvSpPr>
        <p:spPr/>
        <p:txBody>
          <a:bodyPr>
            <a:normAutofit fontScale="40000" lnSpcReduction="20000"/>
          </a:bodyPr>
          <a:lstStyle/>
          <a:p>
            <a:pPr marL="0" indent="0">
              <a:buNone/>
            </a:pPr>
            <a:r>
              <a:rPr lang="fr-FR" sz="3500" b="1" dirty="0">
                <a:solidFill>
                  <a:srgbClr val="B0874C"/>
                </a:solidFill>
              </a:rPr>
              <a:t>G. </a:t>
            </a:r>
            <a:r>
              <a:rPr lang="fr-FR" sz="3500" b="1" u="sng" dirty="0">
                <a:solidFill>
                  <a:srgbClr val="B0874C"/>
                </a:solidFill>
              </a:rPr>
              <a:t>L’état liquidatif</a:t>
            </a:r>
          </a:p>
          <a:p>
            <a:pPr marL="0" indent="0">
              <a:buNone/>
            </a:pPr>
            <a:endParaRPr lang="fr-FR" dirty="0"/>
          </a:p>
          <a:p>
            <a:pPr algn="just"/>
            <a:r>
              <a:rPr lang="fr-FR" sz="3500" dirty="0"/>
              <a:t>Les parties doivent être sommées (par huissier ou courrier recommandé) de prendre connaissance de l'état liquidatif (qui doit être annexé à la sommation) et elles sont convoquées à une réunion chez le notaire à cette fin. </a:t>
            </a:r>
          </a:p>
          <a:p>
            <a:pPr marL="0" indent="0" algn="just">
              <a:buNone/>
            </a:pPr>
            <a:endParaRPr lang="fr-FR" sz="3500" dirty="0"/>
          </a:p>
          <a:p>
            <a:pPr algn="just"/>
            <a:r>
              <a:rPr lang="fr-FR" sz="3500" dirty="0"/>
              <a:t>Les conseils des parties :</a:t>
            </a:r>
            <a:r>
              <a:rPr lang="fr-FR" sz="3500" i="1" dirty="0"/>
              <a:t> idem </a:t>
            </a:r>
            <a:r>
              <a:rPr lang="fr-FR" sz="3500" dirty="0"/>
              <a:t>mais par courrier ordinaire ou courrier électronique. </a:t>
            </a:r>
          </a:p>
          <a:p>
            <a:pPr algn="just"/>
            <a:endParaRPr lang="fr-FR" sz="3500" dirty="0"/>
          </a:p>
          <a:p>
            <a:pPr algn="just"/>
            <a:r>
              <a:rPr lang="fr-FR" sz="3500" b="1" dirty="0"/>
              <a:t>Attention : </a:t>
            </a:r>
            <a:r>
              <a:rPr lang="fr-FR" sz="3500" dirty="0"/>
              <a:t>à dater de la sommation, les parties ont 1 mois pour formuler leurs éventuels contredits ! </a:t>
            </a:r>
          </a:p>
          <a:p>
            <a:pPr algn="just"/>
            <a:endParaRPr lang="fr-FR" sz="3500" dirty="0"/>
          </a:p>
          <a:p>
            <a:pPr algn="just"/>
            <a:r>
              <a:rPr lang="fr-FR" sz="3500" u="sng" dirty="0"/>
              <a:t>A cette réunion, plusieurs possibilités : </a:t>
            </a:r>
          </a:p>
          <a:p>
            <a:pPr marL="0" indent="0" algn="just">
              <a:buNone/>
            </a:pPr>
            <a:endParaRPr lang="fr-FR" sz="3500" dirty="0"/>
          </a:p>
          <a:p>
            <a:pPr lvl="1" algn="just"/>
            <a:r>
              <a:rPr lang="fr-FR" sz="3000" dirty="0"/>
              <a:t>Soit, toutes les parties sont d’accord sur l’EL </a:t>
            </a:r>
            <a:r>
              <a:rPr lang="fr-FR" sz="3000" dirty="0">
                <a:sym typeface="Wingdings"/>
              </a:rPr>
              <a:t> le notaire procède au partage, à l’attribution des lots et à la clôture des opérations ; </a:t>
            </a:r>
          </a:p>
          <a:p>
            <a:pPr lvl="1" algn="just"/>
            <a:r>
              <a:rPr lang="fr-FR" sz="3000" dirty="0">
                <a:sym typeface="Wingdings"/>
              </a:rPr>
              <a:t>Soit, les parties (ou l’une d’entre elles) ne sont pas d’accord sur l’EL mais personne n’a émis de contredit valable    le notaire procède au partage, à l’attribution des lots et à la clôture des opérations ; </a:t>
            </a:r>
          </a:p>
          <a:p>
            <a:pPr lvl="1" algn="just"/>
            <a:r>
              <a:rPr lang="fr-FR" sz="3000" dirty="0"/>
              <a:t>Soit, les parties </a:t>
            </a:r>
            <a:r>
              <a:rPr lang="fr-FR" sz="3000" dirty="0">
                <a:sym typeface="Wingdings"/>
              </a:rPr>
              <a:t>(ou l’une d’entre elles) </a:t>
            </a:r>
            <a:r>
              <a:rPr lang="fr-FR" sz="3000" dirty="0"/>
              <a:t>ne sont pas d’accord sur l’EL et au moins l’une d’elles a émis des contredits dans les formes et délais </a:t>
            </a:r>
            <a:r>
              <a:rPr lang="fr-FR" sz="3000" dirty="0">
                <a:sym typeface="Wingdings"/>
              </a:rPr>
              <a:t> PV des litiges et difficultés. </a:t>
            </a:r>
            <a:endParaRPr lang="fr-FR" sz="3000" dirty="0"/>
          </a:p>
        </p:txBody>
      </p:sp>
      <p:pic>
        <p:nvPicPr>
          <p:cNvPr id="6" name="Image 5">
            <a:extLst>
              <a:ext uri="{FF2B5EF4-FFF2-40B4-BE49-F238E27FC236}">
                <a16:creationId xmlns:a16="http://schemas.microsoft.com/office/drawing/2014/main" id="{AF686AC3-8D36-0077-E417-82788A85D9EE}"/>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784853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2DFC862-DCD0-414B-AEE0-C0851921F5F8}"/>
              </a:ext>
            </a:extLst>
          </p:cNvPr>
          <p:cNvSpPr>
            <a:spLocks noGrp="1"/>
          </p:cNvSpPr>
          <p:nvPr>
            <p:ph idx="1"/>
          </p:nvPr>
        </p:nvSpPr>
        <p:spPr>
          <a:xfrm>
            <a:off x="777766" y="1069925"/>
            <a:ext cx="10576033" cy="5162709"/>
          </a:xfrm>
        </p:spPr>
        <p:txBody>
          <a:bodyPr>
            <a:normAutofit lnSpcReduction="10000"/>
          </a:bodyPr>
          <a:lstStyle/>
          <a:p>
            <a:pPr marL="0" indent="0">
              <a:buNone/>
            </a:pPr>
            <a:r>
              <a:rPr lang="fr-BE" sz="2000" b="1" u="sng" dirty="0">
                <a:solidFill>
                  <a:srgbClr val="8D6133"/>
                </a:solidFill>
              </a:rPr>
              <a:t>6. Les contestations préalables :</a:t>
            </a:r>
          </a:p>
          <a:p>
            <a:pPr>
              <a:buFont typeface="Wingdings" pitchFamily="2" charset="2"/>
              <a:buChar char="Ø"/>
            </a:pPr>
            <a:r>
              <a:rPr lang="fr-BE" sz="2000" dirty="0"/>
              <a:t>Art 1209 § 1</a:t>
            </a:r>
            <a:r>
              <a:rPr lang="fr-BE" sz="2000" baseline="30000" dirty="0"/>
              <a:t>er</a:t>
            </a:r>
            <a:r>
              <a:rPr lang="fr-BE" sz="2000" dirty="0"/>
              <a:t> CJ : </a:t>
            </a:r>
            <a:r>
              <a:rPr lang="fr-BE" sz="1600" dirty="0"/>
              <a:t>« le tribunal statue sur toutes les contestations dont il est saisi, sauf à en remettre la solution jusqu’au jugement d’homologation, et donne acte aux parties de leurs accords éventuels ». </a:t>
            </a:r>
            <a:endParaRPr lang="fr-BE" sz="2000" dirty="0"/>
          </a:p>
          <a:p>
            <a:pPr>
              <a:buFont typeface="Wingdings" pitchFamily="2" charset="2"/>
              <a:buChar char="Ø"/>
            </a:pPr>
            <a:r>
              <a:rPr lang="fr-BE" sz="2000" dirty="0"/>
              <a:t>Idée : éviter de revenir rapidement avec un PVI</a:t>
            </a:r>
          </a:p>
          <a:p>
            <a:pPr>
              <a:buFont typeface="Wingdings" pitchFamily="2" charset="2"/>
              <a:buChar char="Ø"/>
            </a:pPr>
            <a:r>
              <a:rPr lang="fr-BE" sz="2000" dirty="0"/>
              <a:t>Perte d’un degré de juridiction ? </a:t>
            </a:r>
            <a:r>
              <a:rPr lang="fr-BE" sz="1600" dirty="0"/>
              <a:t>Oui si le jugement 1 désigne le notaire et le jugement 2 tranche la contestation après PVO et qu’il y a appel : effet dévolutif. 1224/5 C.J.)</a:t>
            </a:r>
            <a:endParaRPr lang="fr-BE" sz="2000" dirty="0"/>
          </a:p>
          <a:p>
            <a:pPr>
              <a:buFont typeface="Wingdings" pitchFamily="2" charset="2"/>
              <a:buChar char="Ø"/>
            </a:pPr>
            <a:r>
              <a:rPr lang="fr-BE" sz="2000" dirty="0"/>
              <a:t>Exemples :</a:t>
            </a:r>
          </a:p>
          <a:p>
            <a:pPr lvl="1">
              <a:buFont typeface="Courier New" panose="02070309020205020404" pitchFamily="49" charset="0"/>
              <a:buChar char="o"/>
            </a:pPr>
            <a:r>
              <a:rPr lang="fr-BE" sz="1600" dirty="0"/>
              <a:t>En matière de successions</a:t>
            </a:r>
          </a:p>
          <a:p>
            <a:pPr lvl="2">
              <a:buFont typeface="Wingdings" pitchFamily="2" charset="2"/>
              <a:buChar char="ü"/>
            </a:pPr>
            <a:r>
              <a:rPr lang="fr-BE" sz="1200" dirty="0"/>
              <a:t>Contestation sur la validité ou l’interprétation d’un testament</a:t>
            </a:r>
          </a:p>
          <a:p>
            <a:pPr lvl="2">
              <a:buFont typeface="Wingdings" pitchFamily="2" charset="2"/>
              <a:buChar char="ü"/>
            </a:pPr>
            <a:r>
              <a:rPr lang="fr-BE" sz="1200" dirty="0"/>
              <a:t>Contestation sur la loi applicable</a:t>
            </a:r>
          </a:p>
          <a:p>
            <a:pPr lvl="2">
              <a:buFont typeface="Wingdings" pitchFamily="2" charset="2"/>
              <a:buChar char="ü"/>
            </a:pPr>
            <a:r>
              <a:rPr lang="fr-BE" sz="1200" dirty="0"/>
              <a:t>Contestation suite à l’accusation de recel </a:t>
            </a:r>
          </a:p>
          <a:p>
            <a:pPr lvl="2">
              <a:buFont typeface="Wingdings" pitchFamily="2" charset="2"/>
              <a:buChar char="ü"/>
            </a:pPr>
            <a:r>
              <a:rPr lang="fr-BE" sz="1200" dirty="0"/>
              <a:t>Contestation sur la caractère rapportable ou préciputaire d’une donation</a:t>
            </a:r>
          </a:p>
          <a:p>
            <a:pPr lvl="2">
              <a:buFont typeface="Wingdings" pitchFamily="2" charset="2"/>
              <a:buChar char="ü"/>
            </a:pPr>
            <a:r>
              <a:rPr lang="fr-BE" sz="1200" dirty="0"/>
              <a:t>Contestation sur la requalification d’un acte à titre onéreux en donation indirecte ou déguisée</a:t>
            </a:r>
          </a:p>
          <a:p>
            <a:pPr lvl="1">
              <a:buFont typeface="Courier New" panose="02070309020205020404" pitchFamily="49" charset="0"/>
              <a:buChar char="o"/>
            </a:pPr>
            <a:r>
              <a:rPr lang="fr-BE" sz="1600" dirty="0"/>
              <a:t>En matière de régimes matrimoniaux</a:t>
            </a:r>
          </a:p>
          <a:p>
            <a:pPr lvl="2">
              <a:buFont typeface="Wingdings" pitchFamily="2" charset="2"/>
              <a:buChar char="ü"/>
            </a:pPr>
            <a:r>
              <a:rPr lang="fr-BE" sz="1200" dirty="0"/>
              <a:t>Contestation sur le caractère propre, commun ou indivis d’un bien ou d’une dette</a:t>
            </a:r>
          </a:p>
          <a:p>
            <a:pPr lvl="2">
              <a:buFont typeface="Wingdings" pitchFamily="2" charset="2"/>
              <a:buChar char="ü"/>
            </a:pPr>
            <a:r>
              <a:rPr lang="fr-BE" sz="1200" dirty="0"/>
              <a:t>Contestation sur le principe d’une récompense ou son mode d’évaluation</a:t>
            </a:r>
          </a:p>
          <a:p>
            <a:pPr lvl="2">
              <a:buFont typeface="Wingdings" pitchFamily="2" charset="2"/>
              <a:buChar char="ü"/>
            </a:pPr>
            <a:r>
              <a:rPr lang="fr-BE" sz="1200" dirty="0"/>
              <a:t>Contestation suite à une accusation de recel</a:t>
            </a:r>
          </a:p>
          <a:p>
            <a:pPr lvl="2">
              <a:buFont typeface="Wingdings" pitchFamily="2" charset="2"/>
              <a:buChar char="ü"/>
            </a:pPr>
            <a:r>
              <a:rPr lang="fr-BE" sz="1200" dirty="0"/>
              <a:t>Contestation sur la portée et l’interprétation de clauses du contrat de mariage</a:t>
            </a:r>
          </a:p>
          <a:p>
            <a:pPr lvl="2">
              <a:buFont typeface="Wingdings" pitchFamily="2" charset="2"/>
              <a:buChar char="ü"/>
            </a:pPr>
            <a:r>
              <a:rPr lang="fr-BE" sz="1200" dirty="0"/>
              <a:t>Application de l’article 1278 al 4 C.J. (date de prise d’effet de la liquidation du régime mat)	</a:t>
            </a:r>
            <a:endParaRPr lang="fr-FR" sz="1200" dirty="0"/>
          </a:p>
        </p:txBody>
      </p:sp>
      <p:pic>
        <p:nvPicPr>
          <p:cNvPr id="2" name="Image 1">
            <a:extLst>
              <a:ext uri="{FF2B5EF4-FFF2-40B4-BE49-F238E27FC236}">
                <a16:creationId xmlns:a16="http://schemas.microsoft.com/office/drawing/2014/main" id="{AB8BCF95-1E66-6933-596F-BA386F63139E}"/>
              </a:ext>
            </a:extLst>
          </p:cNvPr>
          <p:cNvPicPr>
            <a:picLocks noChangeAspect="1"/>
          </p:cNvPicPr>
          <p:nvPr/>
        </p:nvPicPr>
        <p:blipFill>
          <a:blip r:embed="rId2"/>
          <a:stretch>
            <a:fillRect/>
          </a:stretch>
        </p:blipFill>
        <p:spPr>
          <a:xfrm>
            <a:off x="1663905" y="307866"/>
            <a:ext cx="8470900" cy="635000"/>
          </a:xfrm>
          <a:prstGeom prst="rect">
            <a:avLst/>
          </a:prstGeom>
        </p:spPr>
      </p:pic>
    </p:spTree>
    <p:extLst>
      <p:ext uri="{BB962C8B-B14F-4D97-AF65-F5344CB8AC3E}">
        <p14:creationId xmlns:p14="http://schemas.microsoft.com/office/powerpoint/2010/main" val="19968553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40</a:t>
            </a:fld>
            <a:endParaRPr lang="fr-FR" dirty="0"/>
          </a:p>
        </p:txBody>
      </p:sp>
      <p:sp>
        <p:nvSpPr>
          <p:cNvPr id="5" name="Espace réservé du contenu 4"/>
          <p:cNvSpPr>
            <a:spLocks noGrp="1"/>
          </p:cNvSpPr>
          <p:nvPr>
            <p:ph idx="1"/>
          </p:nvPr>
        </p:nvSpPr>
        <p:spPr/>
        <p:txBody>
          <a:bodyPr/>
          <a:lstStyle/>
          <a:p>
            <a:pPr marL="0" indent="0" algn="ctr">
              <a:buNone/>
            </a:pPr>
            <a:endParaRPr lang="fr-FR" sz="3600" b="1" dirty="0">
              <a:solidFill>
                <a:srgbClr val="B0874C"/>
              </a:solidFill>
            </a:endParaRPr>
          </a:p>
          <a:p>
            <a:pPr marL="0" indent="0" algn="ctr">
              <a:buNone/>
            </a:pPr>
            <a:endParaRPr lang="fr-FR" sz="3600" b="1" dirty="0">
              <a:solidFill>
                <a:srgbClr val="B0874C"/>
              </a:solidFill>
            </a:endParaRPr>
          </a:p>
          <a:p>
            <a:pPr marL="0" indent="0" algn="ctr">
              <a:buNone/>
            </a:pPr>
            <a:r>
              <a:rPr lang="fr-FR" sz="3600" b="1" u="sng" dirty="0">
                <a:solidFill>
                  <a:srgbClr val="B0874C"/>
                </a:solidFill>
              </a:rPr>
              <a:t>Les contredits</a:t>
            </a:r>
          </a:p>
          <a:p>
            <a:pPr marL="0" indent="0">
              <a:buNone/>
            </a:pPr>
            <a:endParaRPr lang="fr-FR" dirty="0"/>
          </a:p>
        </p:txBody>
      </p:sp>
      <p:pic>
        <p:nvPicPr>
          <p:cNvPr id="6" name="Image 5">
            <a:extLst>
              <a:ext uri="{FF2B5EF4-FFF2-40B4-BE49-F238E27FC236}">
                <a16:creationId xmlns:a16="http://schemas.microsoft.com/office/drawing/2014/main" id="{6756AD6C-AEA0-F613-C18D-2F0D04F9A637}"/>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5209282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41</a:t>
            </a:fld>
            <a:endParaRPr lang="fr-FR" dirty="0"/>
          </a:p>
        </p:txBody>
      </p:sp>
      <p:sp>
        <p:nvSpPr>
          <p:cNvPr id="5" name="Espace réservé du contenu 4"/>
          <p:cNvSpPr>
            <a:spLocks noGrp="1"/>
          </p:cNvSpPr>
          <p:nvPr>
            <p:ph idx="1"/>
          </p:nvPr>
        </p:nvSpPr>
        <p:spPr/>
        <p:txBody>
          <a:bodyPr>
            <a:normAutofit lnSpcReduction="10000"/>
          </a:bodyPr>
          <a:lstStyle/>
          <a:p>
            <a:pPr marL="0" indent="0">
              <a:buNone/>
            </a:pPr>
            <a:r>
              <a:rPr lang="fr-FR" sz="2000" b="1" dirty="0">
                <a:solidFill>
                  <a:srgbClr val="B0874C"/>
                </a:solidFill>
              </a:rPr>
              <a:t>H. </a:t>
            </a:r>
            <a:r>
              <a:rPr lang="fr-FR" sz="2000" b="1" u="sng" dirty="0">
                <a:solidFill>
                  <a:srgbClr val="B0874C"/>
                </a:solidFill>
              </a:rPr>
              <a:t>Les contredits</a:t>
            </a:r>
          </a:p>
          <a:p>
            <a:pPr marL="0" indent="0" algn="just">
              <a:buNone/>
            </a:pPr>
            <a:endParaRPr lang="fr-FR" sz="2000" dirty="0"/>
          </a:p>
          <a:p>
            <a:pPr algn="just"/>
            <a:r>
              <a:rPr lang="fr-FR" sz="2000" dirty="0"/>
              <a:t>Les contredits = contestations émises par une partie à l’encontre de l’EL et qui visent sa modification. </a:t>
            </a:r>
          </a:p>
          <a:p>
            <a:pPr marL="0" indent="0" algn="just">
              <a:buNone/>
            </a:pPr>
            <a:endParaRPr lang="fr-FR" sz="2000" dirty="0"/>
          </a:p>
          <a:p>
            <a:pPr algn="just"/>
            <a:r>
              <a:rPr lang="fr-FR" sz="2000" dirty="0"/>
              <a:t>Le contredit = pas une nouvelle revendication. </a:t>
            </a:r>
          </a:p>
          <a:p>
            <a:pPr marL="0" indent="0" algn="just">
              <a:buNone/>
            </a:pPr>
            <a:endParaRPr lang="fr-FR" sz="2000" dirty="0"/>
          </a:p>
          <a:p>
            <a:pPr algn="just"/>
            <a:r>
              <a:rPr lang="fr-FR" sz="2000" dirty="0"/>
              <a:t>Un contredit ne se conçoit que dans l’hypothèse où une revendication a été régulièrement émise et le notaire l’a rejetée (complètement ou partiellement) dans son EL. </a:t>
            </a:r>
          </a:p>
          <a:p>
            <a:pPr marL="0" indent="0" algn="just">
              <a:buNone/>
            </a:pPr>
            <a:endParaRPr lang="fr-FR" sz="2000" dirty="0"/>
          </a:p>
          <a:p>
            <a:pPr algn="just"/>
            <a:r>
              <a:rPr lang="fr-FR" sz="2000" dirty="0"/>
              <a:t>Contredits doivent être formulés par écrit et être adressés au notaire et aux autres parties.  </a:t>
            </a:r>
          </a:p>
        </p:txBody>
      </p:sp>
      <p:pic>
        <p:nvPicPr>
          <p:cNvPr id="6" name="Image 5">
            <a:extLst>
              <a:ext uri="{FF2B5EF4-FFF2-40B4-BE49-F238E27FC236}">
                <a16:creationId xmlns:a16="http://schemas.microsoft.com/office/drawing/2014/main" id="{A456E953-17F0-73D7-AAF5-3612EA9E55D3}"/>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40912325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42</a:t>
            </a:fld>
            <a:endParaRPr lang="fr-FR" dirty="0"/>
          </a:p>
        </p:txBody>
      </p:sp>
      <p:sp>
        <p:nvSpPr>
          <p:cNvPr id="5" name="Espace réservé du contenu 4"/>
          <p:cNvSpPr>
            <a:spLocks noGrp="1"/>
          </p:cNvSpPr>
          <p:nvPr>
            <p:ph idx="1"/>
          </p:nvPr>
        </p:nvSpPr>
        <p:spPr/>
        <p:txBody>
          <a:bodyPr>
            <a:normAutofit fontScale="92500" lnSpcReduction="10000"/>
          </a:bodyPr>
          <a:lstStyle/>
          <a:p>
            <a:pPr marL="0" indent="0" algn="just">
              <a:buNone/>
            </a:pPr>
            <a:r>
              <a:rPr lang="fr-FR" sz="1800" b="1" dirty="0">
                <a:solidFill>
                  <a:srgbClr val="B0874C"/>
                </a:solidFill>
              </a:rPr>
              <a:t>H. </a:t>
            </a:r>
            <a:r>
              <a:rPr lang="fr-FR" sz="1800" b="1" u="sng" dirty="0">
                <a:solidFill>
                  <a:srgbClr val="B0874C"/>
                </a:solidFill>
              </a:rPr>
              <a:t>Les contredits</a:t>
            </a:r>
          </a:p>
          <a:p>
            <a:pPr marL="0" indent="0" algn="just">
              <a:buNone/>
            </a:pPr>
            <a:endParaRPr lang="fr-FR" sz="1800" dirty="0"/>
          </a:p>
          <a:p>
            <a:pPr algn="just"/>
            <a:r>
              <a:rPr lang="fr-FR" sz="1600" dirty="0"/>
              <a:t>Le délai pour émettre ses contredits est d’</a:t>
            </a:r>
            <a:r>
              <a:rPr lang="fr-FR" sz="1600" b="1" dirty="0"/>
              <a:t>1 mois à dater de la sommation </a:t>
            </a:r>
            <a:r>
              <a:rPr lang="fr-FR" sz="1600" b="1" u="sng" dirty="0"/>
              <a:t>des parties </a:t>
            </a:r>
            <a:r>
              <a:rPr lang="fr-FR" sz="1600" b="1" dirty="0"/>
              <a:t>de prendre connaissance de l’EL. </a:t>
            </a:r>
          </a:p>
          <a:p>
            <a:pPr marL="0" indent="0" algn="just">
              <a:buNone/>
            </a:pPr>
            <a:endParaRPr lang="fr-FR" sz="1600" dirty="0"/>
          </a:p>
          <a:p>
            <a:pPr marL="400050" lvl="1" indent="0" algn="just">
              <a:buNone/>
            </a:pPr>
            <a:r>
              <a:rPr lang="fr-FR" sz="1600" b="1" u="sng" dirty="0"/>
              <a:t>Attention : </a:t>
            </a:r>
            <a:r>
              <a:rPr lang="fr-FR" sz="1600" dirty="0"/>
              <a:t>on ne tiendra pas compte de la date à laquelle les conseils ont reçu l’EL. </a:t>
            </a:r>
          </a:p>
          <a:p>
            <a:pPr marL="400050" lvl="1" indent="0" algn="just">
              <a:buNone/>
            </a:pPr>
            <a:endParaRPr lang="fr-FR" sz="1600" dirty="0"/>
          </a:p>
          <a:p>
            <a:r>
              <a:rPr lang="fr-FR" sz="1600" dirty="0"/>
              <a:t>Sanction en cas de dépassement du délai d’un mois </a:t>
            </a:r>
            <a:r>
              <a:rPr lang="fr-FR" sz="1600" dirty="0">
                <a:sym typeface="Wingdings"/>
              </a:rPr>
              <a:t> écartement ! </a:t>
            </a:r>
          </a:p>
          <a:p>
            <a:pPr marL="400050" lvl="1" indent="0">
              <a:buNone/>
            </a:pPr>
            <a:r>
              <a:rPr lang="fr-FR" sz="1400" dirty="0">
                <a:sym typeface="Wingdings"/>
              </a:rPr>
              <a:t> ! Equivalent à un accord sur l’EL ! </a:t>
            </a:r>
          </a:p>
          <a:p>
            <a:pPr marL="400050" lvl="1" indent="0">
              <a:buNone/>
            </a:pPr>
            <a:endParaRPr lang="fr-FR" sz="1200" dirty="0">
              <a:sym typeface="Wingdings"/>
            </a:endParaRPr>
          </a:p>
          <a:p>
            <a:r>
              <a:rPr lang="fr-FR" sz="1600" dirty="0">
                <a:sym typeface="Wingdings"/>
              </a:rPr>
              <a:t>De nouveaux contredits ne pourront pas être formulés devant le TF/CA.</a:t>
            </a:r>
          </a:p>
          <a:p>
            <a:pPr marL="0" indent="0">
              <a:buNone/>
            </a:pPr>
            <a:endParaRPr lang="fr-FR" sz="1600" dirty="0">
              <a:sym typeface="Wingdings"/>
            </a:endParaRPr>
          </a:p>
          <a:p>
            <a:r>
              <a:rPr lang="fr-FR" sz="1600" b="1" u="sng" dirty="0">
                <a:sym typeface="Wingdings"/>
              </a:rPr>
              <a:t>Nuance </a:t>
            </a:r>
            <a:r>
              <a:rPr lang="fr-FR" sz="1600" b="1" dirty="0">
                <a:sym typeface="Wingdings"/>
              </a:rPr>
              <a:t>:</a:t>
            </a:r>
            <a:r>
              <a:rPr lang="fr-FR" sz="1600" dirty="0">
                <a:sym typeface="Wingdings"/>
              </a:rPr>
              <a:t> recevabilité d’une argumentation nouvelle à l’appui d’un contredit régulièrement émis</a:t>
            </a:r>
          </a:p>
          <a:p>
            <a:pPr marL="400050" lvl="1" indent="0">
              <a:buNone/>
            </a:pPr>
            <a:r>
              <a:rPr lang="fr-FR" sz="1300" dirty="0">
                <a:sym typeface="Wingdings"/>
              </a:rPr>
              <a:t>Ne constitue pas un nouveau contredit, une nouvelle argumentation développée devant le TF à l’appui d’un contredit régulièrement émis. </a:t>
            </a:r>
          </a:p>
          <a:p>
            <a:pPr marL="400050" lvl="1" indent="0">
              <a:buNone/>
            </a:pPr>
            <a:endParaRPr lang="fr-FR" sz="1200" dirty="0">
              <a:sym typeface="Wingdings"/>
            </a:endParaRPr>
          </a:p>
        </p:txBody>
      </p:sp>
      <p:pic>
        <p:nvPicPr>
          <p:cNvPr id="6" name="Image 5" descr="panneau-de-danger-a14-autres-dangers.jpg"/>
          <p:cNvPicPr>
            <a:picLocks noChangeAspect="1"/>
          </p:cNvPicPr>
          <p:nvPr/>
        </p:nvPicPr>
        <p:blipFill rotWithShape="1">
          <a:blip r:embed="rId2">
            <a:extLst>
              <a:ext uri="{28A0092B-C50C-407E-A947-70E740481C1C}">
                <a14:useLocalDpi xmlns:a14="http://schemas.microsoft.com/office/drawing/2010/main" val="0"/>
              </a:ext>
            </a:extLst>
          </a:blip>
          <a:srcRect l="28117" t="31365" r="28990" b="30468"/>
          <a:stretch/>
        </p:blipFill>
        <p:spPr>
          <a:xfrm>
            <a:off x="9978048" y="2038905"/>
            <a:ext cx="1123149" cy="749547"/>
          </a:xfrm>
          <a:prstGeom prst="rect">
            <a:avLst/>
          </a:prstGeom>
        </p:spPr>
      </p:pic>
      <p:pic>
        <p:nvPicPr>
          <p:cNvPr id="7" name="Image 6">
            <a:extLst>
              <a:ext uri="{FF2B5EF4-FFF2-40B4-BE49-F238E27FC236}">
                <a16:creationId xmlns:a16="http://schemas.microsoft.com/office/drawing/2014/main" id="{79A415CC-A984-7C46-2659-5E228891DC72}"/>
              </a:ext>
            </a:extLst>
          </p:cNvPr>
          <p:cNvPicPr>
            <a:picLocks noChangeAspect="1"/>
          </p:cNvPicPr>
          <p:nvPr/>
        </p:nvPicPr>
        <p:blipFill>
          <a:blip r:embed="rId3"/>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4648898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43</a:t>
            </a:fld>
            <a:endParaRPr lang="fr-FR" dirty="0"/>
          </a:p>
        </p:txBody>
      </p:sp>
      <p:sp>
        <p:nvSpPr>
          <p:cNvPr id="5" name="Espace réservé du contenu 4"/>
          <p:cNvSpPr>
            <a:spLocks noGrp="1"/>
          </p:cNvSpPr>
          <p:nvPr>
            <p:ph idx="1"/>
          </p:nvPr>
        </p:nvSpPr>
        <p:spPr/>
        <p:txBody>
          <a:bodyPr/>
          <a:lstStyle/>
          <a:p>
            <a:pPr marL="0" indent="0">
              <a:buNone/>
            </a:pPr>
            <a:endParaRPr lang="fr-FR" b="1" u="sng" dirty="0">
              <a:solidFill>
                <a:srgbClr val="B0874C"/>
              </a:solidFill>
            </a:endParaRPr>
          </a:p>
          <a:p>
            <a:pPr marL="0" indent="0">
              <a:buNone/>
            </a:pPr>
            <a:endParaRPr lang="fr-FR" sz="3600" b="1" u="sng" dirty="0">
              <a:solidFill>
                <a:srgbClr val="B0874C"/>
              </a:solidFill>
            </a:endParaRPr>
          </a:p>
          <a:p>
            <a:pPr marL="0" indent="0" algn="ctr">
              <a:buNone/>
            </a:pPr>
            <a:r>
              <a:rPr lang="fr-FR" sz="3600" b="1" u="sng" dirty="0">
                <a:solidFill>
                  <a:srgbClr val="B0874C"/>
                </a:solidFill>
              </a:rPr>
              <a:t>Le procès-verbal des litiges et difficultés et l’avis du notaire</a:t>
            </a:r>
          </a:p>
          <a:p>
            <a:endParaRPr lang="fr-FR" dirty="0"/>
          </a:p>
        </p:txBody>
      </p:sp>
      <p:pic>
        <p:nvPicPr>
          <p:cNvPr id="6" name="Image 5">
            <a:extLst>
              <a:ext uri="{FF2B5EF4-FFF2-40B4-BE49-F238E27FC236}">
                <a16:creationId xmlns:a16="http://schemas.microsoft.com/office/drawing/2014/main" id="{5B4AE750-A40F-6845-D973-924818F3D5EE}"/>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1559463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44</a:t>
            </a:fld>
            <a:endParaRPr lang="fr-FR" dirty="0"/>
          </a:p>
        </p:txBody>
      </p:sp>
      <p:sp>
        <p:nvSpPr>
          <p:cNvPr id="5" name="Espace réservé du contenu 4"/>
          <p:cNvSpPr>
            <a:spLocks noGrp="1"/>
          </p:cNvSpPr>
          <p:nvPr>
            <p:ph idx="1"/>
          </p:nvPr>
        </p:nvSpPr>
        <p:spPr/>
        <p:txBody>
          <a:bodyPr>
            <a:normAutofit fontScale="40000" lnSpcReduction="20000"/>
          </a:bodyPr>
          <a:lstStyle/>
          <a:p>
            <a:pPr marL="0" indent="0">
              <a:buNone/>
            </a:pPr>
            <a:r>
              <a:rPr lang="fr-FR" sz="3500" b="1" dirty="0">
                <a:solidFill>
                  <a:srgbClr val="B0874C"/>
                </a:solidFill>
              </a:rPr>
              <a:t>I. </a:t>
            </a:r>
            <a:r>
              <a:rPr lang="fr-FR" sz="3500" b="1" u="sng" dirty="0">
                <a:solidFill>
                  <a:srgbClr val="B0874C"/>
                </a:solidFill>
              </a:rPr>
              <a:t>Le procès-verbal des litiges et difficultés et l’avis du notaire</a:t>
            </a:r>
          </a:p>
          <a:p>
            <a:pPr marL="0" indent="0">
              <a:buNone/>
            </a:pPr>
            <a:endParaRPr lang="fr-FR" sz="3500" dirty="0"/>
          </a:p>
          <a:p>
            <a:pPr algn="just"/>
            <a:r>
              <a:rPr lang="fr-FR" sz="3500" dirty="0"/>
              <a:t>Le PVLD contient : </a:t>
            </a:r>
          </a:p>
          <a:p>
            <a:pPr marL="0" indent="0" algn="just">
              <a:buNone/>
            </a:pPr>
            <a:endParaRPr lang="fr-FR" sz="3500" dirty="0"/>
          </a:p>
          <a:p>
            <a:pPr lvl="1" algn="just"/>
            <a:r>
              <a:rPr lang="fr-FR" sz="3000" dirty="0"/>
              <a:t>La description des contredits valablement émis ; </a:t>
            </a:r>
          </a:p>
          <a:p>
            <a:pPr lvl="1" algn="just"/>
            <a:r>
              <a:rPr lang="fr-FR" sz="3000" dirty="0"/>
              <a:t>L’avis du notaire sur les contredits soulevés.</a:t>
            </a:r>
          </a:p>
          <a:p>
            <a:pPr marL="0" indent="0" algn="just">
              <a:buNone/>
            </a:pPr>
            <a:endParaRPr lang="fr-FR" sz="3500" dirty="0"/>
          </a:p>
          <a:p>
            <a:pPr algn="just"/>
            <a:r>
              <a:rPr lang="fr-FR" sz="3500" dirty="0"/>
              <a:t>Il est déposé au greffe du TF/CA qui est alors saisi des litiges et difficultés. </a:t>
            </a:r>
          </a:p>
          <a:p>
            <a:pPr marL="0" indent="0" algn="just">
              <a:buNone/>
            </a:pPr>
            <a:endParaRPr lang="fr-FR" sz="3500" dirty="0"/>
          </a:p>
          <a:p>
            <a:pPr algn="just"/>
            <a:r>
              <a:rPr lang="fr-FR" sz="3500" dirty="0"/>
              <a:t>TF/CA ?</a:t>
            </a:r>
          </a:p>
          <a:p>
            <a:pPr marL="457200" lvl="1" indent="0" algn="just">
              <a:buNone/>
            </a:pPr>
            <a:endParaRPr lang="fr-FR" sz="3000" dirty="0"/>
          </a:p>
          <a:p>
            <a:pPr marL="457200" lvl="1" indent="0" algn="just">
              <a:buNone/>
            </a:pPr>
            <a:r>
              <a:rPr lang="fr-FR" sz="3000" dirty="0"/>
              <a:t>Art. 1224/2 du C. </a:t>
            </a:r>
            <a:r>
              <a:rPr lang="fr-FR" sz="3000" dirty="0" err="1"/>
              <a:t>jud</a:t>
            </a:r>
            <a:r>
              <a:rPr lang="fr-FR" sz="3000" dirty="0"/>
              <a:t>. : « </a:t>
            </a:r>
            <a:r>
              <a:rPr lang="fr-FR" sz="3000" i="1" dirty="0"/>
              <a:t>Lorsqu'il porte sur un jugement prononcé avant l'ouverture des opérations visée à l'article 1215, l'appel n'opère pas d'effet dévolutif. Une fois cet appel tranché, la cause est renvoyée au premier juge. »</a:t>
            </a:r>
          </a:p>
          <a:p>
            <a:pPr marL="457200" lvl="1" indent="0" algn="just">
              <a:buNone/>
            </a:pPr>
            <a:endParaRPr lang="fr-FR" sz="3000" dirty="0"/>
          </a:p>
          <a:p>
            <a:pPr lvl="1" algn="just"/>
            <a:r>
              <a:rPr lang="fr-FR" sz="3000" dirty="0"/>
              <a:t>Si l’appel interjeté porte sur un jugement prononcé </a:t>
            </a:r>
            <a:r>
              <a:rPr lang="fr-FR" sz="3000" u="sng" dirty="0"/>
              <a:t>avant </a:t>
            </a:r>
            <a:r>
              <a:rPr lang="fr-FR" sz="3000" dirty="0"/>
              <a:t>l’ouverture des opérations </a:t>
            </a:r>
            <a:r>
              <a:rPr lang="fr-FR" sz="3000" dirty="0">
                <a:sym typeface="Wingdings"/>
              </a:rPr>
              <a:t> il </a:t>
            </a:r>
            <a:r>
              <a:rPr lang="fr-FR" sz="3000" dirty="0"/>
              <a:t>n’opère pas d’effet dévolutif </a:t>
            </a:r>
            <a:r>
              <a:rPr lang="fr-FR" sz="3000" dirty="0">
                <a:sym typeface="Wingdings"/>
              </a:rPr>
              <a:t> PVLD devant TF.</a:t>
            </a:r>
          </a:p>
          <a:p>
            <a:pPr marL="457200" lvl="1" indent="0" algn="just">
              <a:buNone/>
            </a:pPr>
            <a:endParaRPr lang="fr-FR" sz="3000" dirty="0">
              <a:sym typeface="Wingdings"/>
            </a:endParaRPr>
          </a:p>
          <a:p>
            <a:pPr lvl="1" algn="just"/>
            <a:r>
              <a:rPr lang="fr-FR" sz="3000" dirty="0">
                <a:sym typeface="Wingdings"/>
              </a:rPr>
              <a:t>Si l’appel interjeté porte sur un jugement </a:t>
            </a:r>
            <a:r>
              <a:rPr lang="fr-FR" sz="3000" dirty="0"/>
              <a:t>prononcé </a:t>
            </a:r>
            <a:r>
              <a:rPr lang="fr-FR" sz="3000" u="sng" dirty="0"/>
              <a:t>après</a:t>
            </a:r>
            <a:r>
              <a:rPr lang="fr-FR" sz="3000" dirty="0"/>
              <a:t> l’ouverture des opérations </a:t>
            </a:r>
            <a:r>
              <a:rPr lang="fr-FR" sz="3000" dirty="0">
                <a:sym typeface="Wingdings"/>
              </a:rPr>
              <a:t> il </a:t>
            </a:r>
            <a:r>
              <a:rPr lang="fr-FR" sz="3000" dirty="0"/>
              <a:t>opère effet dévolutif </a:t>
            </a:r>
            <a:r>
              <a:rPr lang="fr-FR" sz="3000" dirty="0">
                <a:sym typeface="Wingdings"/>
              </a:rPr>
              <a:t> PVLD devant CA.</a:t>
            </a:r>
          </a:p>
          <a:p>
            <a:pPr lvl="1" algn="just"/>
            <a:endParaRPr lang="fr-FR" dirty="0"/>
          </a:p>
          <a:p>
            <a:pPr lvl="1" algn="just"/>
            <a:endParaRPr lang="fr-FR" dirty="0"/>
          </a:p>
          <a:p>
            <a:pPr marL="0" indent="0" algn="just">
              <a:buNone/>
            </a:pPr>
            <a:endParaRPr lang="fr-FR" dirty="0"/>
          </a:p>
          <a:p>
            <a:pPr marL="0" indent="0" algn="just">
              <a:buNone/>
            </a:pPr>
            <a:endParaRPr lang="fr-FR" dirty="0"/>
          </a:p>
        </p:txBody>
      </p:sp>
      <p:pic>
        <p:nvPicPr>
          <p:cNvPr id="6" name="Image 5">
            <a:extLst>
              <a:ext uri="{FF2B5EF4-FFF2-40B4-BE49-F238E27FC236}">
                <a16:creationId xmlns:a16="http://schemas.microsoft.com/office/drawing/2014/main" id="{B457C054-09B5-0D4F-4D0D-9883A600D927}"/>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8350493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45</a:t>
            </a:fld>
            <a:endParaRPr lang="fr-FR" dirty="0"/>
          </a:p>
        </p:txBody>
      </p:sp>
      <p:sp>
        <p:nvSpPr>
          <p:cNvPr id="5" name="Espace réservé du contenu 4"/>
          <p:cNvSpPr>
            <a:spLocks noGrp="1"/>
          </p:cNvSpPr>
          <p:nvPr>
            <p:ph idx="1"/>
          </p:nvPr>
        </p:nvSpPr>
        <p:spPr/>
        <p:txBody>
          <a:bodyPr/>
          <a:lstStyle/>
          <a:p>
            <a:pPr marL="0" indent="0" algn="ctr">
              <a:buNone/>
            </a:pPr>
            <a:endParaRPr lang="fr-FR" sz="3600" b="1" u="sng" dirty="0">
              <a:solidFill>
                <a:srgbClr val="B0874C"/>
              </a:solidFill>
            </a:endParaRPr>
          </a:p>
          <a:p>
            <a:pPr marL="0" indent="0" algn="ctr">
              <a:buNone/>
            </a:pPr>
            <a:endParaRPr lang="fr-FR" sz="3600" b="1" u="sng" dirty="0">
              <a:solidFill>
                <a:srgbClr val="B0874C"/>
              </a:solidFill>
            </a:endParaRPr>
          </a:p>
          <a:p>
            <a:pPr marL="0" indent="0" algn="ctr">
              <a:buNone/>
            </a:pPr>
            <a:r>
              <a:rPr lang="fr-FR" sz="3600" b="1" u="sng" dirty="0">
                <a:solidFill>
                  <a:srgbClr val="B0874C"/>
                </a:solidFill>
              </a:rPr>
              <a:t>La phase judiciaire sur contredits</a:t>
            </a:r>
          </a:p>
          <a:p>
            <a:endParaRPr lang="fr-FR" dirty="0"/>
          </a:p>
        </p:txBody>
      </p:sp>
      <p:pic>
        <p:nvPicPr>
          <p:cNvPr id="6" name="Image 5">
            <a:extLst>
              <a:ext uri="{FF2B5EF4-FFF2-40B4-BE49-F238E27FC236}">
                <a16:creationId xmlns:a16="http://schemas.microsoft.com/office/drawing/2014/main" id="{82C0164A-77F6-F421-2FE8-6532FEBF915E}"/>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7926511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46</a:t>
            </a:fld>
            <a:endParaRPr lang="fr-FR" dirty="0"/>
          </a:p>
        </p:txBody>
      </p:sp>
      <p:sp>
        <p:nvSpPr>
          <p:cNvPr id="5" name="Espace réservé du contenu 4"/>
          <p:cNvSpPr>
            <a:spLocks noGrp="1"/>
          </p:cNvSpPr>
          <p:nvPr>
            <p:ph idx="1"/>
          </p:nvPr>
        </p:nvSpPr>
        <p:spPr/>
        <p:txBody>
          <a:bodyPr>
            <a:normAutofit lnSpcReduction="10000"/>
          </a:bodyPr>
          <a:lstStyle/>
          <a:p>
            <a:pPr marL="0" indent="0" algn="just">
              <a:buNone/>
            </a:pPr>
            <a:r>
              <a:rPr lang="fr-FR" b="1" dirty="0">
                <a:solidFill>
                  <a:srgbClr val="B0874C"/>
                </a:solidFill>
              </a:rPr>
              <a:t>J. </a:t>
            </a:r>
            <a:r>
              <a:rPr lang="fr-FR" b="1" u="sng" dirty="0">
                <a:solidFill>
                  <a:srgbClr val="B0874C"/>
                </a:solidFill>
              </a:rPr>
              <a:t>La phase judiciaire sur contredits</a:t>
            </a:r>
          </a:p>
          <a:p>
            <a:pPr marL="0" indent="0" algn="just">
              <a:buNone/>
            </a:pPr>
            <a:r>
              <a:rPr lang="fr-FR" b="1" dirty="0">
                <a:solidFill>
                  <a:srgbClr val="B0874C"/>
                </a:solidFill>
              </a:rPr>
              <a:t> </a:t>
            </a:r>
            <a:endParaRPr lang="fr-FR" dirty="0"/>
          </a:p>
          <a:p>
            <a:r>
              <a:rPr lang="fr-FR" u="sng" dirty="0"/>
              <a:t>Dossier classique : </a:t>
            </a:r>
          </a:p>
          <a:p>
            <a:pPr marL="0" indent="0">
              <a:buNone/>
            </a:pPr>
            <a:endParaRPr lang="fr-FR" dirty="0"/>
          </a:p>
          <a:p>
            <a:pPr lvl="1"/>
            <a:r>
              <a:rPr lang="fr-FR" dirty="0"/>
              <a:t>Audience d’introduction ;</a:t>
            </a:r>
          </a:p>
          <a:p>
            <a:pPr lvl="1"/>
            <a:r>
              <a:rPr lang="fr-FR" dirty="0"/>
              <a:t>Calendrier ;</a:t>
            </a:r>
          </a:p>
          <a:p>
            <a:pPr lvl="1"/>
            <a:r>
              <a:rPr lang="fr-FR" dirty="0"/>
              <a:t>Conclusions ; </a:t>
            </a:r>
          </a:p>
          <a:p>
            <a:pPr lvl="1"/>
            <a:r>
              <a:rPr lang="fr-FR" dirty="0"/>
              <a:t>Audience de plaidoiries;</a:t>
            </a:r>
          </a:p>
          <a:p>
            <a:pPr lvl="1"/>
            <a:r>
              <a:rPr lang="fr-FR" dirty="0"/>
              <a:t>Décision. </a:t>
            </a:r>
          </a:p>
          <a:p>
            <a:pPr lvl="1"/>
            <a:endParaRPr lang="fr-FR" dirty="0"/>
          </a:p>
        </p:txBody>
      </p:sp>
      <p:pic>
        <p:nvPicPr>
          <p:cNvPr id="6" name="Image 5">
            <a:extLst>
              <a:ext uri="{FF2B5EF4-FFF2-40B4-BE49-F238E27FC236}">
                <a16:creationId xmlns:a16="http://schemas.microsoft.com/office/drawing/2014/main" id="{D2C08DB9-ACF9-7D47-A000-62CD415B9384}"/>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4001709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47</a:t>
            </a:fld>
            <a:endParaRPr lang="fr-FR" dirty="0"/>
          </a:p>
        </p:txBody>
      </p:sp>
      <p:sp>
        <p:nvSpPr>
          <p:cNvPr id="5" name="Espace réservé du contenu 4"/>
          <p:cNvSpPr>
            <a:spLocks noGrp="1"/>
          </p:cNvSpPr>
          <p:nvPr>
            <p:ph idx="1"/>
          </p:nvPr>
        </p:nvSpPr>
        <p:spPr/>
        <p:txBody>
          <a:bodyPr>
            <a:noAutofit/>
          </a:bodyPr>
          <a:lstStyle/>
          <a:p>
            <a:pPr marL="0" indent="0" algn="just">
              <a:buNone/>
            </a:pPr>
            <a:r>
              <a:rPr lang="fr-FR" sz="1800" b="1" dirty="0">
                <a:solidFill>
                  <a:srgbClr val="B0874C"/>
                </a:solidFill>
              </a:rPr>
              <a:t>J. </a:t>
            </a:r>
            <a:r>
              <a:rPr lang="fr-FR" sz="1800" b="1" u="sng" dirty="0">
                <a:solidFill>
                  <a:srgbClr val="B0874C"/>
                </a:solidFill>
              </a:rPr>
              <a:t>La phase judiciaire sur contredits</a:t>
            </a:r>
          </a:p>
          <a:p>
            <a:pPr marL="0" indent="0" algn="just">
              <a:buNone/>
            </a:pPr>
            <a:endParaRPr lang="fr-FR" sz="1800" dirty="0"/>
          </a:p>
          <a:p>
            <a:pPr algn="just"/>
            <a:r>
              <a:rPr lang="fr-FR" sz="1800" u="sng" dirty="0"/>
              <a:t>Décision prononcée par TF/CA :</a:t>
            </a:r>
          </a:p>
          <a:p>
            <a:pPr marL="0" indent="0" algn="just">
              <a:buNone/>
            </a:pPr>
            <a:endParaRPr lang="fr-FR" sz="1800" dirty="0"/>
          </a:p>
          <a:p>
            <a:pPr lvl="1" algn="just"/>
            <a:r>
              <a:rPr lang="fr-FR" sz="1400" dirty="0"/>
              <a:t>Soit elle homologue l’EL </a:t>
            </a:r>
            <a:r>
              <a:rPr lang="fr-FR" sz="1400" dirty="0">
                <a:sym typeface="Wingdings"/>
              </a:rPr>
              <a:t> notification de la décision au notaire qui va déposer celle-ci au rang de ses minutes. </a:t>
            </a:r>
          </a:p>
          <a:p>
            <a:pPr marL="457200" lvl="1" indent="0" algn="just">
              <a:buNone/>
            </a:pPr>
            <a:endParaRPr lang="fr-FR" sz="1400" dirty="0">
              <a:sym typeface="Wingdings"/>
            </a:endParaRPr>
          </a:p>
          <a:p>
            <a:pPr lvl="1" algn="just"/>
            <a:r>
              <a:rPr lang="fr-FR" sz="1400" dirty="0">
                <a:sym typeface="Wingdings"/>
              </a:rPr>
              <a:t>Soit elle reçoit certains contredits et elle invite le notaire à modifier son EL selon ses directives  le juge va fixer le délai endéans lequel le notaire doit dresser un nouvel EL qui tiendra compte de ses directives. </a:t>
            </a:r>
          </a:p>
          <a:p>
            <a:pPr lvl="2" algn="just"/>
            <a:r>
              <a:rPr lang="fr-FR" sz="1200" dirty="0">
                <a:sym typeface="Wingdings"/>
              </a:rPr>
              <a:t>Parties peuvent émettre des contredits à l’égard de ce nouvel EL. </a:t>
            </a:r>
          </a:p>
          <a:p>
            <a:pPr marL="1371600" lvl="3" indent="0" algn="just">
              <a:buNone/>
            </a:pPr>
            <a:r>
              <a:rPr lang="fr-FR" sz="1100" b="1" u="sng" dirty="0">
                <a:sym typeface="Wingdings"/>
              </a:rPr>
              <a:t>Attention </a:t>
            </a:r>
            <a:r>
              <a:rPr lang="fr-FR" sz="1100" dirty="0">
                <a:sym typeface="Wingdings"/>
              </a:rPr>
              <a:t>: contredits ne peuvent porter que sur les modifications apportées par le notaire. Pas question d’émettre de nouveaux contredits ou des contredits portant sur des points déjà tranchés. </a:t>
            </a:r>
          </a:p>
          <a:p>
            <a:pPr lvl="2" algn="just"/>
            <a:r>
              <a:rPr lang="fr-FR" sz="1200" dirty="0">
                <a:sym typeface="Wingdings"/>
              </a:rPr>
              <a:t>Le notaire déposera un nouveau PVDL.</a:t>
            </a:r>
          </a:p>
          <a:p>
            <a:pPr lvl="2" algn="just"/>
            <a:r>
              <a:rPr lang="fr-FR" sz="1200" dirty="0">
                <a:sym typeface="Wingdings"/>
              </a:rPr>
              <a:t>Etc. </a:t>
            </a:r>
            <a:endParaRPr lang="fr-FR" sz="1200" dirty="0"/>
          </a:p>
        </p:txBody>
      </p:sp>
      <p:pic>
        <p:nvPicPr>
          <p:cNvPr id="6" name="Image 5">
            <a:extLst>
              <a:ext uri="{FF2B5EF4-FFF2-40B4-BE49-F238E27FC236}">
                <a16:creationId xmlns:a16="http://schemas.microsoft.com/office/drawing/2014/main" id="{2C88F629-FFB2-0EB4-05BA-AFC73A905AB7}"/>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8912097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B434529-2FEA-3C4C-8045-DEFFDBE40F89}"/>
              </a:ext>
            </a:extLst>
          </p:cNvPr>
          <p:cNvSpPr>
            <a:spLocks noGrp="1"/>
          </p:cNvSpPr>
          <p:nvPr>
            <p:ph idx="1"/>
          </p:nvPr>
        </p:nvSpPr>
        <p:spPr>
          <a:xfrm>
            <a:off x="838200" y="1156138"/>
            <a:ext cx="10515600" cy="5020825"/>
          </a:xfrm>
        </p:spPr>
        <p:txBody>
          <a:bodyPr>
            <a:normAutofit/>
          </a:bodyPr>
          <a:lstStyle/>
          <a:p>
            <a:pPr marL="0" indent="0" algn="ctr">
              <a:lnSpc>
                <a:spcPct val="80000"/>
              </a:lnSpc>
              <a:buNone/>
            </a:pPr>
            <a:r>
              <a:rPr lang="fr-FR" sz="2000" b="1" u="sng" dirty="0">
                <a:solidFill>
                  <a:srgbClr val="8D6133"/>
                </a:solidFill>
              </a:rPr>
              <a:t>II. PROCEDURE AVEC INCIDENTS</a:t>
            </a:r>
          </a:p>
          <a:p>
            <a:pPr marL="0" indent="0">
              <a:lnSpc>
                <a:spcPct val="80000"/>
              </a:lnSpc>
              <a:buNone/>
            </a:pPr>
            <a:r>
              <a:rPr lang="fr-FR" sz="1800" b="1" u="sng" dirty="0"/>
              <a:t>1 LA VENTE D’UN IMMEUBLE (Art 1224 C.J. Loi du 13 août 2011):</a:t>
            </a:r>
          </a:p>
          <a:p>
            <a:pPr>
              <a:lnSpc>
                <a:spcPct val="80000"/>
              </a:lnSpc>
              <a:buFont typeface="Wingdings" pitchFamily="2" charset="2"/>
              <a:buChar char="Ø"/>
            </a:pPr>
            <a:r>
              <a:rPr lang="fr-FR" sz="1800" dirty="0"/>
              <a:t>A la demande d’une partie, le notaire conclu que le bien n’est pas commodément partageable et décide seul de mettre l’immeuble en vente (cahier des charges) avant de sommer les parties d’assister aux opérations de vente. Le notaire peut décider du caractère non commodément partageable et vendre d’initiative,</a:t>
            </a:r>
          </a:p>
          <a:p>
            <a:pPr>
              <a:lnSpc>
                <a:spcPct val="80000"/>
              </a:lnSpc>
              <a:buFont typeface="Wingdings" pitchFamily="2" charset="2"/>
              <a:buChar char="Ø"/>
            </a:pPr>
            <a:r>
              <a:rPr lang="fr-FR" sz="1800" dirty="0"/>
              <a:t>Contredits possibles dans le mois de la sommation sur les conditions de vente et/ou le principe même de la vente (si pas de contredits : vente).</a:t>
            </a:r>
          </a:p>
          <a:p>
            <a:pPr>
              <a:lnSpc>
                <a:spcPct val="80000"/>
              </a:lnSpc>
              <a:buFont typeface="Wingdings" pitchFamily="2" charset="2"/>
              <a:buChar char="Ø"/>
            </a:pPr>
            <a:r>
              <a:rPr lang="fr-FR" sz="1800" dirty="0"/>
              <a:t>Le notaire peut déposer un PVI pour avoir accès aux lieux pour vendre (serrurier) ou pour faire fixer le prix de départ .</a:t>
            </a:r>
          </a:p>
          <a:p>
            <a:pPr>
              <a:lnSpc>
                <a:spcPct val="80000"/>
              </a:lnSpc>
              <a:buFont typeface="Wingdings" pitchFamily="2" charset="2"/>
              <a:buChar char="Ø"/>
            </a:pPr>
            <a:r>
              <a:rPr lang="fr-FR" sz="1800" dirty="0"/>
              <a:t> Paiement par compensation par un indivisaire (controverse. Voir le cahier des charges).</a:t>
            </a:r>
          </a:p>
          <a:p>
            <a:pPr marL="0" indent="0">
              <a:lnSpc>
                <a:spcPct val="80000"/>
              </a:lnSpc>
              <a:buNone/>
            </a:pPr>
            <a:endParaRPr lang="fr-FR" sz="2000" dirty="0"/>
          </a:p>
          <a:p>
            <a:pPr marL="0" indent="0">
              <a:lnSpc>
                <a:spcPct val="80000"/>
              </a:lnSpc>
              <a:buNone/>
            </a:pPr>
            <a:r>
              <a:rPr lang="fr-FR" sz="1800" b="1" u="sng" dirty="0"/>
              <a:t>2.L’EXPERTISE:</a:t>
            </a:r>
          </a:p>
          <a:p>
            <a:pPr>
              <a:lnSpc>
                <a:spcPct val="80000"/>
              </a:lnSpc>
              <a:buFont typeface="Wingdings" pitchFamily="2" charset="2"/>
              <a:buChar char="Ø"/>
            </a:pPr>
            <a:r>
              <a:rPr lang="fr-FR" sz="1800" dirty="0"/>
              <a:t>Soit dans le jugement (19 al. 3 C.J.), soit en cours de procédure par le notaire ou une partie (1213 § 3C.J.) par simple demande écrite.</a:t>
            </a:r>
          </a:p>
          <a:p>
            <a:pPr>
              <a:lnSpc>
                <a:spcPct val="80000"/>
              </a:lnSpc>
              <a:buFont typeface="Wingdings" pitchFamily="2" charset="2"/>
              <a:buChar char="Ø"/>
            </a:pPr>
            <a:r>
              <a:rPr lang="fr-FR" sz="1800" dirty="0"/>
              <a:t>Le greffe fixe la cause en audience publique. Le Tribunal peut recourir à une expertise simplifiée.</a:t>
            </a:r>
          </a:p>
          <a:p>
            <a:pPr marL="0" indent="0">
              <a:lnSpc>
                <a:spcPct val="80000"/>
              </a:lnSpc>
              <a:buNone/>
            </a:pPr>
            <a:r>
              <a:rPr lang="fr-FR" sz="1800" dirty="0"/>
              <a:t>	Ex : valeur d’immeuble, nombres d’heures de travaux et tarification poste par poste</a:t>
            </a:r>
          </a:p>
          <a:p>
            <a:pPr>
              <a:lnSpc>
                <a:spcPct val="80000"/>
              </a:lnSpc>
              <a:buFont typeface="Wingdings" pitchFamily="2" charset="2"/>
              <a:buChar char="Ø"/>
            </a:pPr>
            <a:endParaRPr lang="fr-FR" sz="1800" dirty="0"/>
          </a:p>
        </p:txBody>
      </p:sp>
      <p:pic>
        <p:nvPicPr>
          <p:cNvPr id="2" name="Image 1">
            <a:extLst>
              <a:ext uri="{FF2B5EF4-FFF2-40B4-BE49-F238E27FC236}">
                <a16:creationId xmlns:a16="http://schemas.microsoft.com/office/drawing/2014/main" id="{4C52E7CB-3E7C-1887-889D-BC4D2EE8AE0C}"/>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899276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6E98D97-C803-E543-A1ED-CB55672F41C5}"/>
              </a:ext>
            </a:extLst>
          </p:cNvPr>
          <p:cNvSpPr>
            <a:spLocks noGrp="1"/>
          </p:cNvSpPr>
          <p:nvPr>
            <p:ph idx="1"/>
          </p:nvPr>
        </p:nvSpPr>
        <p:spPr>
          <a:xfrm>
            <a:off x="838200" y="1069924"/>
            <a:ext cx="10515600" cy="5273725"/>
          </a:xfrm>
        </p:spPr>
        <p:txBody>
          <a:bodyPr>
            <a:normAutofit/>
          </a:bodyPr>
          <a:lstStyle/>
          <a:p>
            <a:pPr marL="0" indent="0">
              <a:buNone/>
            </a:pPr>
            <a:r>
              <a:rPr lang="fr-FR" sz="1800" b="1" u="sng" dirty="0"/>
              <a:t>3. LE PROCÈS-VERBAL INTERMÉDIAIRE DE LITIGES OU DIFFICULTÉS (1216 C.J.):</a:t>
            </a:r>
          </a:p>
          <a:p>
            <a:pPr marL="0" indent="0">
              <a:buNone/>
            </a:pPr>
            <a:endParaRPr lang="fr-FR" sz="1800" b="1" u="sng" dirty="0"/>
          </a:p>
          <a:p>
            <a:pPr>
              <a:buFont typeface="Wingdings" pitchFamily="2" charset="2"/>
              <a:buChar char="Ø"/>
            </a:pPr>
            <a:r>
              <a:rPr lang="fr-FR" sz="2000" dirty="0"/>
              <a:t>Le notaire décide seul si un incident empêche l’établissement de son état liquidatif</a:t>
            </a:r>
          </a:p>
          <a:p>
            <a:pPr>
              <a:buFont typeface="Wingdings" pitchFamily="2" charset="2"/>
              <a:buChar char="Ø"/>
            </a:pPr>
            <a:r>
              <a:rPr lang="fr-FR" sz="2000" dirty="0"/>
              <a:t>Procédure (ordre public !) :</a:t>
            </a:r>
          </a:p>
          <a:p>
            <a:pPr lvl="1">
              <a:buFont typeface="Courier New" panose="02070309020205020404" pitchFamily="49" charset="0"/>
              <a:buChar char="o"/>
            </a:pPr>
            <a:r>
              <a:rPr lang="fr-FR" sz="1800" dirty="0"/>
              <a:t>Le notaire dresse et communique son PVI dans les 2 mois de la constatation du litige ou de la difficulté. Il somme.</a:t>
            </a:r>
          </a:p>
          <a:p>
            <a:pPr lvl="1">
              <a:buFont typeface="Courier New" panose="02070309020205020404" pitchFamily="49" charset="0"/>
              <a:buChar char="o"/>
            </a:pPr>
            <a:r>
              <a:rPr lang="fr-FR" sz="1800" dirty="0"/>
              <a:t>Observations des parties dans le mois de la sommation (attention au délai !)</a:t>
            </a:r>
          </a:p>
          <a:p>
            <a:pPr lvl="1">
              <a:buFont typeface="Courier New" panose="02070309020205020404" pitchFamily="49" charset="0"/>
              <a:buChar char="o"/>
            </a:pPr>
            <a:r>
              <a:rPr lang="fr-FR" sz="1800" dirty="0"/>
              <a:t>Sauf accord des parties pour mettre fin au litige dans les 15 jours, le notaire dépose au greffe dans le mois l’expédition du PVI, le dernier avis des parties et son avis avec copie aux parties.</a:t>
            </a:r>
          </a:p>
          <a:p>
            <a:pPr lvl="1">
              <a:buFont typeface="Courier New" panose="02070309020205020404" pitchFamily="49" charset="0"/>
              <a:buChar char="o"/>
            </a:pPr>
            <a:r>
              <a:rPr lang="fr-FR" sz="1800" dirty="0"/>
              <a:t>Le greffe convoque à une audience d’intro (plaidoiries, mise en état avec ccl et complément d’argumentaire)</a:t>
            </a:r>
          </a:p>
          <a:p>
            <a:pPr marL="457200" lvl="1" indent="0">
              <a:buNone/>
            </a:pPr>
            <a:endParaRPr lang="fr-FR" sz="1600" dirty="0"/>
          </a:p>
          <a:p>
            <a:pPr marL="457200" lvl="1" indent="0">
              <a:buNone/>
            </a:pPr>
            <a:endParaRPr lang="fr-FR" sz="1600" dirty="0"/>
          </a:p>
          <a:p>
            <a:pPr marL="457200" lvl="1" indent="0">
              <a:buNone/>
            </a:pPr>
            <a:endParaRPr lang="fr-FR" sz="1600" dirty="0"/>
          </a:p>
        </p:txBody>
      </p:sp>
      <p:sp>
        <p:nvSpPr>
          <p:cNvPr id="6" name="Terminaison 5">
            <a:extLst>
              <a:ext uri="{FF2B5EF4-FFF2-40B4-BE49-F238E27FC236}">
                <a16:creationId xmlns:a16="http://schemas.microsoft.com/office/drawing/2014/main" id="{DF3E42C5-8A90-CE46-9BA4-0D4C1306E1B7}"/>
              </a:ext>
            </a:extLst>
          </p:cNvPr>
          <p:cNvSpPr/>
          <p:nvPr/>
        </p:nvSpPr>
        <p:spPr>
          <a:xfrm>
            <a:off x="1345843" y="4633876"/>
            <a:ext cx="1038052" cy="600560"/>
          </a:xfrm>
          <a:prstGeom prst="flowChartTerminator">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t>Incident</a:t>
            </a:r>
          </a:p>
        </p:txBody>
      </p:sp>
      <p:sp>
        <p:nvSpPr>
          <p:cNvPr id="8" name="Terminaison 7">
            <a:extLst>
              <a:ext uri="{FF2B5EF4-FFF2-40B4-BE49-F238E27FC236}">
                <a16:creationId xmlns:a16="http://schemas.microsoft.com/office/drawing/2014/main" id="{5ECD5C2C-C962-1447-8B3C-64EDA78F16F4}"/>
              </a:ext>
            </a:extLst>
          </p:cNvPr>
          <p:cNvSpPr/>
          <p:nvPr/>
        </p:nvSpPr>
        <p:spPr>
          <a:xfrm>
            <a:off x="3310404" y="4663877"/>
            <a:ext cx="1199300" cy="579539"/>
          </a:xfrm>
          <a:prstGeom prst="flowChartTerminator">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t>PVI</a:t>
            </a:r>
          </a:p>
          <a:p>
            <a:pPr algn="ctr"/>
            <a:r>
              <a:rPr lang="fr-FR" sz="1400" dirty="0"/>
              <a:t>Sommation</a:t>
            </a:r>
          </a:p>
        </p:txBody>
      </p:sp>
      <p:sp>
        <p:nvSpPr>
          <p:cNvPr id="10" name="Terminaison 9">
            <a:extLst>
              <a:ext uri="{FF2B5EF4-FFF2-40B4-BE49-F238E27FC236}">
                <a16:creationId xmlns:a16="http://schemas.microsoft.com/office/drawing/2014/main" id="{E2433A89-BFEC-7B41-B607-72AFAB248B23}"/>
              </a:ext>
            </a:extLst>
          </p:cNvPr>
          <p:cNvSpPr/>
          <p:nvPr/>
        </p:nvSpPr>
        <p:spPr>
          <a:xfrm>
            <a:off x="5629634" y="4619831"/>
            <a:ext cx="914400" cy="579539"/>
          </a:xfrm>
          <a:prstGeom prst="flowChartTerminator">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t>Avis</a:t>
            </a:r>
          </a:p>
          <a:p>
            <a:pPr algn="ctr"/>
            <a:r>
              <a:rPr lang="fr-FR" sz="1600" dirty="0"/>
              <a:t>parties</a:t>
            </a:r>
          </a:p>
        </p:txBody>
      </p:sp>
      <p:sp>
        <p:nvSpPr>
          <p:cNvPr id="12" name="Terminaison 11">
            <a:extLst>
              <a:ext uri="{FF2B5EF4-FFF2-40B4-BE49-F238E27FC236}">
                <a16:creationId xmlns:a16="http://schemas.microsoft.com/office/drawing/2014/main" id="{ADD72D9A-1820-3F40-83D6-1D1D01920D56}"/>
              </a:ext>
            </a:extLst>
          </p:cNvPr>
          <p:cNvSpPr/>
          <p:nvPr/>
        </p:nvSpPr>
        <p:spPr>
          <a:xfrm>
            <a:off x="7694103" y="4619831"/>
            <a:ext cx="991294" cy="558519"/>
          </a:xfrm>
          <a:prstGeom prst="flowChartTerminator">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500" dirty="0"/>
              <a:t>Dépôt au greffe</a:t>
            </a:r>
          </a:p>
        </p:txBody>
      </p:sp>
      <p:sp>
        <p:nvSpPr>
          <p:cNvPr id="14" name="Terminaison 13">
            <a:extLst>
              <a:ext uri="{FF2B5EF4-FFF2-40B4-BE49-F238E27FC236}">
                <a16:creationId xmlns:a16="http://schemas.microsoft.com/office/drawing/2014/main" id="{E0CC2159-0F9B-D141-810A-0E62F6A9273D}"/>
              </a:ext>
            </a:extLst>
          </p:cNvPr>
          <p:cNvSpPr/>
          <p:nvPr/>
        </p:nvSpPr>
        <p:spPr>
          <a:xfrm>
            <a:off x="9622857" y="4664362"/>
            <a:ext cx="1072055" cy="522470"/>
          </a:xfrm>
          <a:prstGeom prst="flowChartTerminator">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t>Audience</a:t>
            </a:r>
          </a:p>
        </p:txBody>
      </p:sp>
      <p:sp>
        <p:nvSpPr>
          <p:cNvPr id="21" name="Flèche vers la droite 20">
            <a:extLst>
              <a:ext uri="{FF2B5EF4-FFF2-40B4-BE49-F238E27FC236}">
                <a16:creationId xmlns:a16="http://schemas.microsoft.com/office/drawing/2014/main" id="{986FCE39-44ED-ED4D-803E-357A5314EB8F}"/>
              </a:ext>
            </a:extLst>
          </p:cNvPr>
          <p:cNvSpPr/>
          <p:nvPr/>
        </p:nvSpPr>
        <p:spPr>
          <a:xfrm>
            <a:off x="2508776" y="4801600"/>
            <a:ext cx="720000"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3" name="Flèche vers la droite 22">
            <a:extLst>
              <a:ext uri="{FF2B5EF4-FFF2-40B4-BE49-F238E27FC236}">
                <a16:creationId xmlns:a16="http://schemas.microsoft.com/office/drawing/2014/main" id="{B182A14A-C52B-BD45-9569-265020466370}"/>
              </a:ext>
            </a:extLst>
          </p:cNvPr>
          <p:cNvSpPr/>
          <p:nvPr/>
        </p:nvSpPr>
        <p:spPr>
          <a:xfrm>
            <a:off x="4692174" y="4817597"/>
            <a:ext cx="720000"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vers la droite 23">
            <a:extLst>
              <a:ext uri="{FF2B5EF4-FFF2-40B4-BE49-F238E27FC236}">
                <a16:creationId xmlns:a16="http://schemas.microsoft.com/office/drawing/2014/main" id="{74A56308-4D51-674C-8D00-9E469554FF5E}"/>
              </a:ext>
            </a:extLst>
          </p:cNvPr>
          <p:cNvSpPr/>
          <p:nvPr/>
        </p:nvSpPr>
        <p:spPr>
          <a:xfrm>
            <a:off x="6699972" y="4817597"/>
            <a:ext cx="720000"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Flèche vers la droite 24">
            <a:extLst>
              <a:ext uri="{FF2B5EF4-FFF2-40B4-BE49-F238E27FC236}">
                <a16:creationId xmlns:a16="http://schemas.microsoft.com/office/drawing/2014/main" id="{1AE627C6-C157-6C42-B367-6E036E7A586A}"/>
              </a:ext>
            </a:extLst>
          </p:cNvPr>
          <p:cNvSpPr/>
          <p:nvPr/>
        </p:nvSpPr>
        <p:spPr>
          <a:xfrm>
            <a:off x="8835261" y="4791091"/>
            <a:ext cx="720000"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a:extLst>
              <a:ext uri="{FF2B5EF4-FFF2-40B4-BE49-F238E27FC236}">
                <a16:creationId xmlns:a16="http://schemas.microsoft.com/office/drawing/2014/main" id="{AE9F5E83-3ECC-7242-BAF9-26E794361865}"/>
              </a:ext>
            </a:extLst>
          </p:cNvPr>
          <p:cNvSpPr txBox="1"/>
          <p:nvPr/>
        </p:nvSpPr>
        <p:spPr>
          <a:xfrm>
            <a:off x="2495912" y="4480353"/>
            <a:ext cx="987422" cy="338554"/>
          </a:xfrm>
          <a:prstGeom prst="rect">
            <a:avLst/>
          </a:prstGeom>
          <a:noFill/>
        </p:spPr>
        <p:txBody>
          <a:bodyPr wrap="square" rtlCol="0">
            <a:spAutoFit/>
          </a:bodyPr>
          <a:lstStyle/>
          <a:p>
            <a:r>
              <a:rPr lang="fr-FR" sz="1600" dirty="0"/>
              <a:t>2 mois</a:t>
            </a:r>
          </a:p>
        </p:txBody>
      </p:sp>
      <p:sp>
        <p:nvSpPr>
          <p:cNvPr id="27" name="ZoneTexte 26">
            <a:extLst>
              <a:ext uri="{FF2B5EF4-FFF2-40B4-BE49-F238E27FC236}">
                <a16:creationId xmlns:a16="http://schemas.microsoft.com/office/drawing/2014/main" id="{E9A23EB1-0E48-9147-A87B-E72E841DA2C7}"/>
              </a:ext>
            </a:extLst>
          </p:cNvPr>
          <p:cNvSpPr txBox="1"/>
          <p:nvPr/>
        </p:nvSpPr>
        <p:spPr>
          <a:xfrm rot="10800000" flipV="1">
            <a:off x="4692174" y="4490811"/>
            <a:ext cx="824006" cy="338554"/>
          </a:xfrm>
          <a:prstGeom prst="rect">
            <a:avLst/>
          </a:prstGeom>
          <a:noFill/>
        </p:spPr>
        <p:txBody>
          <a:bodyPr wrap="square" rtlCol="0">
            <a:spAutoFit/>
          </a:bodyPr>
          <a:lstStyle/>
          <a:p>
            <a:r>
              <a:rPr lang="fr-FR" sz="1600" dirty="0"/>
              <a:t>1 mois</a:t>
            </a:r>
          </a:p>
        </p:txBody>
      </p:sp>
      <p:sp>
        <p:nvSpPr>
          <p:cNvPr id="28" name="ZoneTexte 27">
            <a:extLst>
              <a:ext uri="{FF2B5EF4-FFF2-40B4-BE49-F238E27FC236}">
                <a16:creationId xmlns:a16="http://schemas.microsoft.com/office/drawing/2014/main" id="{5A56C711-DED4-BA47-AA9F-3624AEF481D9}"/>
              </a:ext>
            </a:extLst>
          </p:cNvPr>
          <p:cNvSpPr txBox="1"/>
          <p:nvPr/>
        </p:nvSpPr>
        <p:spPr>
          <a:xfrm rot="10800000" flipV="1">
            <a:off x="6699971" y="4447484"/>
            <a:ext cx="781520" cy="338554"/>
          </a:xfrm>
          <a:prstGeom prst="rect">
            <a:avLst/>
          </a:prstGeom>
          <a:noFill/>
        </p:spPr>
        <p:txBody>
          <a:bodyPr wrap="square" rtlCol="0">
            <a:spAutoFit/>
          </a:bodyPr>
          <a:lstStyle/>
          <a:p>
            <a:r>
              <a:rPr lang="fr-FR" sz="1600" dirty="0"/>
              <a:t>1 mois</a:t>
            </a:r>
          </a:p>
        </p:txBody>
      </p:sp>
      <p:sp>
        <p:nvSpPr>
          <p:cNvPr id="30" name="Flèche à angle droit 29">
            <a:extLst>
              <a:ext uri="{FF2B5EF4-FFF2-40B4-BE49-F238E27FC236}">
                <a16:creationId xmlns:a16="http://schemas.microsoft.com/office/drawing/2014/main" id="{F8A7588C-67FD-8546-A749-393E856C6AC8}"/>
              </a:ext>
            </a:extLst>
          </p:cNvPr>
          <p:cNvSpPr/>
          <p:nvPr/>
        </p:nvSpPr>
        <p:spPr>
          <a:xfrm rot="5400000">
            <a:off x="6729907" y="5472623"/>
            <a:ext cx="936000" cy="4320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Terminaison 31">
            <a:extLst>
              <a:ext uri="{FF2B5EF4-FFF2-40B4-BE49-F238E27FC236}">
                <a16:creationId xmlns:a16="http://schemas.microsoft.com/office/drawing/2014/main" id="{09105A28-8CED-A643-81BD-D088F8A26487}"/>
              </a:ext>
            </a:extLst>
          </p:cNvPr>
          <p:cNvSpPr/>
          <p:nvPr/>
        </p:nvSpPr>
        <p:spPr>
          <a:xfrm>
            <a:off x="7692390" y="5747918"/>
            <a:ext cx="1008000" cy="558519"/>
          </a:xfrm>
          <a:prstGeom prst="flowChartTerminator">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accord</a:t>
            </a:r>
          </a:p>
        </p:txBody>
      </p:sp>
      <p:sp>
        <p:nvSpPr>
          <p:cNvPr id="35" name="Terminaison 34">
            <a:extLst>
              <a:ext uri="{FF2B5EF4-FFF2-40B4-BE49-F238E27FC236}">
                <a16:creationId xmlns:a16="http://schemas.microsoft.com/office/drawing/2014/main" id="{5A20DDF1-FC50-4C4E-9006-C77603D601E2}"/>
              </a:ext>
            </a:extLst>
          </p:cNvPr>
          <p:cNvSpPr/>
          <p:nvPr/>
        </p:nvSpPr>
        <p:spPr>
          <a:xfrm>
            <a:off x="9654885" y="5747919"/>
            <a:ext cx="1008000" cy="558519"/>
          </a:xfrm>
          <a:prstGeom prst="flowChartTerminator">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Retour notaire</a:t>
            </a:r>
          </a:p>
        </p:txBody>
      </p:sp>
      <p:sp>
        <p:nvSpPr>
          <p:cNvPr id="38" name="Flèche vers la droite 37">
            <a:extLst>
              <a:ext uri="{FF2B5EF4-FFF2-40B4-BE49-F238E27FC236}">
                <a16:creationId xmlns:a16="http://schemas.microsoft.com/office/drawing/2014/main" id="{2784A77B-F533-7F40-9980-ADC41B75FDCD}"/>
              </a:ext>
            </a:extLst>
          </p:cNvPr>
          <p:cNvSpPr/>
          <p:nvPr/>
        </p:nvSpPr>
        <p:spPr>
          <a:xfrm>
            <a:off x="8817637" y="5919177"/>
            <a:ext cx="720000"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ZoneTexte 38">
            <a:extLst>
              <a:ext uri="{FF2B5EF4-FFF2-40B4-BE49-F238E27FC236}">
                <a16:creationId xmlns:a16="http://schemas.microsoft.com/office/drawing/2014/main" id="{DC891EBB-60CF-404B-BCF2-DC6418A83AE7}"/>
              </a:ext>
            </a:extLst>
          </p:cNvPr>
          <p:cNvSpPr txBox="1"/>
          <p:nvPr/>
        </p:nvSpPr>
        <p:spPr>
          <a:xfrm>
            <a:off x="5981556" y="5350069"/>
            <a:ext cx="1216351" cy="338554"/>
          </a:xfrm>
          <a:prstGeom prst="rect">
            <a:avLst/>
          </a:prstGeom>
          <a:noFill/>
        </p:spPr>
        <p:txBody>
          <a:bodyPr wrap="square" rtlCol="0">
            <a:spAutoFit/>
          </a:bodyPr>
          <a:lstStyle/>
          <a:p>
            <a:r>
              <a:rPr lang="fr-FR" sz="1600" dirty="0"/>
              <a:t>15 jours</a:t>
            </a:r>
          </a:p>
        </p:txBody>
      </p:sp>
      <p:pic>
        <p:nvPicPr>
          <p:cNvPr id="2" name="Image 1">
            <a:extLst>
              <a:ext uri="{FF2B5EF4-FFF2-40B4-BE49-F238E27FC236}">
                <a16:creationId xmlns:a16="http://schemas.microsoft.com/office/drawing/2014/main" id="{0C598A50-97E5-D333-5847-1B9B8FF02B68}"/>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352223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A6FE277-7703-AE4F-90D9-4FB05AF97007}"/>
              </a:ext>
            </a:extLst>
          </p:cNvPr>
          <p:cNvSpPr>
            <a:spLocks noGrp="1"/>
          </p:cNvSpPr>
          <p:nvPr>
            <p:ph idx="1"/>
          </p:nvPr>
        </p:nvSpPr>
        <p:spPr>
          <a:xfrm>
            <a:off x="838200" y="1282262"/>
            <a:ext cx="10515600" cy="4894701"/>
          </a:xfrm>
        </p:spPr>
        <p:txBody>
          <a:bodyPr>
            <a:normAutofit fontScale="92500" lnSpcReduction="10000"/>
          </a:bodyPr>
          <a:lstStyle/>
          <a:p>
            <a:pPr marL="0" indent="0" algn="ctr">
              <a:buNone/>
            </a:pPr>
            <a:r>
              <a:rPr lang="fr-FR" altLang="fr-FR" sz="2400" b="1" u="sng" dirty="0">
                <a:solidFill>
                  <a:srgbClr val="1C4067"/>
                </a:solidFill>
                <a:latin typeface="Calibri" panose="020F0502020204030204" pitchFamily="34" charset="0"/>
                <a:ea typeface="Calibri" panose="020F0502020204030204" pitchFamily="34" charset="0"/>
                <a:cs typeface="Times New Roman" panose="02020603050405020304" pitchFamily="18" charset="0"/>
              </a:rPr>
              <a:t>QUESTION N° 3 : Comment s’instruit l’audience d’introduction ?</a:t>
            </a:r>
          </a:p>
          <a:p>
            <a:pPr marL="0" indent="0">
              <a:buNone/>
            </a:pPr>
            <a:endParaRPr lang="fr-FR" sz="2000" b="1" u="sng" dirty="0">
              <a:solidFill>
                <a:srgbClr val="8D6133"/>
              </a:solidFill>
            </a:endParaRPr>
          </a:p>
          <a:p>
            <a:pPr marL="0" indent="0">
              <a:buNone/>
            </a:pPr>
            <a:r>
              <a:rPr lang="fr-FR" sz="2000" b="1" u="sng" dirty="0">
                <a:solidFill>
                  <a:srgbClr val="8D6133"/>
                </a:solidFill>
              </a:rPr>
              <a:t>1. Demander des débats succincts:</a:t>
            </a:r>
          </a:p>
          <a:p>
            <a:pPr>
              <a:buFont typeface="Wingdings" pitchFamily="2" charset="2"/>
              <a:buChar char="Ø"/>
            </a:pPr>
            <a:r>
              <a:rPr lang="fr-FR" sz="1800" dirty="0"/>
              <a:t>Viser l’article 735.C.J. : </a:t>
            </a:r>
          </a:p>
          <a:p>
            <a:pPr lvl="1">
              <a:buFont typeface="Wingdings" pitchFamily="2" charset="2"/>
              <a:buChar char="ü"/>
            </a:pPr>
            <a:r>
              <a:rPr lang="fr-FR" sz="1600" dirty="0"/>
              <a:t>Utile pour obtenir la liquidation / partage et la désignation du notaire avec calendrier pour le surplus (1209 C.J.)</a:t>
            </a:r>
          </a:p>
          <a:p>
            <a:pPr lvl="1">
              <a:buFont typeface="Wingdings" pitchFamily="2" charset="2"/>
              <a:buChar char="ü"/>
            </a:pPr>
            <a:r>
              <a:rPr lang="fr-FR" sz="1600" dirty="0"/>
              <a:t>Utile pour évoquer les demande 19 al 3 C.J.</a:t>
            </a:r>
          </a:p>
          <a:p>
            <a:pPr marL="0" indent="0">
              <a:buNone/>
            </a:pPr>
            <a:r>
              <a:rPr lang="fr-FR" sz="2000" b="1" u="sng" dirty="0">
                <a:solidFill>
                  <a:srgbClr val="8D6133"/>
                </a:solidFill>
              </a:rPr>
              <a:t>2. Comparution personnelle des parties ? NON</a:t>
            </a:r>
          </a:p>
          <a:p>
            <a:pPr>
              <a:buFont typeface="Wingdings" pitchFamily="2" charset="2"/>
              <a:buChar char="Ø"/>
            </a:pPr>
            <a:r>
              <a:rPr lang="fr-FR" sz="1800" dirty="0"/>
              <a:t>L’article 1253ter/2 C.J. n’est pas applicable à la procédure de liquidation-partage </a:t>
            </a:r>
          </a:p>
          <a:p>
            <a:pPr>
              <a:buFont typeface="Wingdings" pitchFamily="2" charset="2"/>
              <a:buChar char="Ø"/>
            </a:pPr>
            <a:r>
              <a:rPr lang="fr-FR" sz="1800" dirty="0"/>
              <a:t>L’article 440 al 2 C.J. s’applique : l’avocat comparaît comme fondé de pouvoir de son client</a:t>
            </a:r>
          </a:p>
          <a:p>
            <a:pPr marL="0" indent="0">
              <a:buNone/>
            </a:pPr>
            <a:r>
              <a:rPr lang="fr-FR" sz="2000" b="1" u="sng" dirty="0">
                <a:solidFill>
                  <a:srgbClr val="8D6133"/>
                </a:solidFill>
              </a:rPr>
              <a:t>3. Défaut :</a:t>
            </a:r>
          </a:p>
          <a:p>
            <a:pPr>
              <a:buFont typeface="Wingdings" pitchFamily="2" charset="2"/>
              <a:buChar char="Ø"/>
            </a:pPr>
            <a:r>
              <a:rPr lang="fr-FR" sz="1800" dirty="0"/>
              <a:t>L’article 806 C.J. s’applique : Le juge fait droit à la demande sauf si un motif d’ordre public s’y oppose ou si le juge constate que la demande est manifestement non fondée ou excessive.</a:t>
            </a:r>
          </a:p>
          <a:p>
            <a:pPr>
              <a:buFont typeface="Wingdings" pitchFamily="2" charset="2"/>
              <a:buChar char="Ø"/>
            </a:pPr>
            <a:r>
              <a:rPr lang="fr-FR" sz="1800" dirty="0"/>
              <a:t>Les règles procédurales sont d’ordre public (délais, forme pour les notes – contredits, forme pour communiquer l’état liquidatif ou le PVI)</a:t>
            </a:r>
          </a:p>
          <a:p>
            <a:pPr>
              <a:buFont typeface="Wingdings" pitchFamily="2" charset="2"/>
              <a:buChar char="Ø"/>
            </a:pPr>
            <a:r>
              <a:rPr lang="fr-FR" sz="1800" dirty="0"/>
              <a:t>Ordre public et demande manifestement non fondée : Ex sortie d’indivision entre un Usufruitier et un NP</a:t>
            </a:r>
          </a:p>
          <a:p>
            <a:pPr>
              <a:buFont typeface="Wingdings" pitchFamily="2" charset="2"/>
              <a:buChar char="Ø"/>
            </a:pPr>
            <a:endParaRPr lang="fr-FR" sz="2000" dirty="0"/>
          </a:p>
        </p:txBody>
      </p:sp>
      <p:pic>
        <p:nvPicPr>
          <p:cNvPr id="2" name="Image 1">
            <a:extLst>
              <a:ext uri="{FF2B5EF4-FFF2-40B4-BE49-F238E27FC236}">
                <a16:creationId xmlns:a16="http://schemas.microsoft.com/office/drawing/2014/main" id="{C31DDFC3-2757-A503-5463-E5B0D05E2154}"/>
              </a:ext>
            </a:extLst>
          </p:cNvPr>
          <p:cNvPicPr>
            <a:picLocks noChangeAspect="1"/>
          </p:cNvPicPr>
          <p:nvPr/>
        </p:nvPicPr>
        <p:blipFill>
          <a:blip r:embed="rId2"/>
          <a:stretch>
            <a:fillRect/>
          </a:stretch>
        </p:blipFill>
        <p:spPr>
          <a:xfrm>
            <a:off x="1663905" y="227781"/>
            <a:ext cx="8470900" cy="635000"/>
          </a:xfrm>
          <a:prstGeom prst="rect">
            <a:avLst/>
          </a:prstGeom>
        </p:spPr>
      </p:pic>
    </p:spTree>
    <p:extLst>
      <p:ext uri="{BB962C8B-B14F-4D97-AF65-F5344CB8AC3E}">
        <p14:creationId xmlns:p14="http://schemas.microsoft.com/office/powerpoint/2010/main" val="35881343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02734BB-A441-B344-AE6F-6FE255A4219F}"/>
              </a:ext>
            </a:extLst>
          </p:cNvPr>
          <p:cNvSpPr>
            <a:spLocks noGrp="1"/>
          </p:cNvSpPr>
          <p:nvPr>
            <p:ph idx="1"/>
          </p:nvPr>
        </p:nvSpPr>
        <p:spPr>
          <a:xfrm>
            <a:off x="943304" y="1069925"/>
            <a:ext cx="10515600" cy="4999804"/>
          </a:xfrm>
        </p:spPr>
        <p:txBody>
          <a:bodyPr>
            <a:normAutofit/>
          </a:bodyPr>
          <a:lstStyle/>
          <a:p>
            <a:pPr>
              <a:buFont typeface="Wingdings" pitchFamily="2" charset="2"/>
              <a:buChar char="Ø"/>
            </a:pPr>
            <a:endParaRPr lang="fr-FR" sz="1800" dirty="0"/>
          </a:p>
          <a:p>
            <a:pPr>
              <a:buFont typeface="Wingdings" pitchFamily="2" charset="2"/>
              <a:buChar char="Ø"/>
            </a:pPr>
            <a:r>
              <a:rPr lang="fr-FR" sz="2400" dirty="0"/>
              <a:t>Cas d’applications – exemples :</a:t>
            </a:r>
          </a:p>
          <a:p>
            <a:pPr lvl="1">
              <a:buFont typeface="Courier New" panose="02070309020205020404" pitchFamily="49" charset="0"/>
              <a:buChar char="o"/>
            </a:pPr>
            <a:r>
              <a:rPr lang="fr-FR" sz="2000" dirty="0"/>
              <a:t>L’interprétation ou la validité du testament / contrat de mariage</a:t>
            </a:r>
          </a:p>
          <a:p>
            <a:pPr lvl="1">
              <a:buFont typeface="Courier New" panose="02070309020205020404" pitchFamily="49" charset="0"/>
              <a:buChar char="o"/>
            </a:pPr>
            <a:r>
              <a:rPr lang="fr-FR" sz="2000" dirty="0"/>
              <a:t>Caractère commodément partageable ou non d’un bien</a:t>
            </a:r>
          </a:p>
          <a:p>
            <a:pPr lvl="1">
              <a:buFont typeface="Courier New" panose="02070309020205020404" pitchFamily="49" charset="0"/>
              <a:buChar char="o"/>
            </a:pPr>
            <a:r>
              <a:rPr lang="fr-FR" sz="2000" dirty="0"/>
              <a:t>Caractère propre ou commun d’un bien</a:t>
            </a:r>
          </a:p>
          <a:p>
            <a:pPr lvl="1">
              <a:buFont typeface="Courier New" panose="02070309020205020404" pitchFamily="49" charset="0"/>
              <a:buChar char="o"/>
            </a:pPr>
            <a:r>
              <a:rPr lang="fr-FR" sz="2000" dirty="0"/>
              <a:t>Date de dissolution du régime matrimonial</a:t>
            </a:r>
          </a:p>
          <a:p>
            <a:pPr lvl="1">
              <a:buFont typeface="Courier New" panose="02070309020205020404" pitchFamily="49" charset="0"/>
              <a:buChar char="o"/>
            </a:pPr>
            <a:r>
              <a:rPr lang="fr-FR" sz="2000" dirty="0"/>
              <a:t>Impact d’un recel invoqué</a:t>
            </a:r>
          </a:p>
          <a:p>
            <a:pPr lvl="1">
              <a:buFont typeface="Courier New" panose="02070309020205020404" pitchFamily="49" charset="0"/>
              <a:buChar char="o"/>
            </a:pPr>
            <a:r>
              <a:rPr lang="fr-FR" sz="2000" dirty="0"/>
              <a:t>Application de l’adage « le criminel tient le civil en état »</a:t>
            </a:r>
          </a:p>
          <a:p>
            <a:pPr lvl="1">
              <a:buFont typeface="Courier New" panose="02070309020205020404" pitchFamily="49" charset="0"/>
              <a:buChar char="o"/>
            </a:pPr>
            <a:r>
              <a:rPr lang="fr-FR" sz="2000" dirty="0"/>
              <a:t>Non-paiement de la provision du notaire</a:t>
            </a:r>
          </a:p>
          <a:p>
            <a:pPr lvl="1">
              <a:buFont typeface="Courier New" panose="02070309020205020404" pitchFamily="49" charset="0"/>
              <a:buChar char="o"/>
            </a:pPr>
            <a:r>
              <a:rPr lang="fr-FR" sz="2000" dirty="0"/>
              <a:t>Demande de production de documents</a:t>
            </a:r>
          </a:p>
          <a:p>
            <a:pPr lvl="1">
              <a:buFont typeface="Courier New" panose="02070309020205020404" pitchFamily="49" charset="0"/>
              <a:buChar char="o"/>
            </a:pPr>
            <a:r>
              <a:rPr lang="fr-FR" sz="2000" dirty="0"/>
              <a:t>Portée de l’inventaire (patrimoine commun uniquement ou propres également ?)</a:t>
            </a:r>
          </a:p>
          <a:p>
            <a:pPr lvl="1">
              <a:buFont typeface="Courier New" panose="02070309020205020404" pitchFamily="49" charset="0"/>
              <a:buChar char="o"/>
            </a:pPr>
            <a:r>
              <a:rPr lang="fr-FR" sz="2000" dirty="0"/>
              <a:t>Problème de procédure (tardiveté d’une note, etc.)</a:t>
            </a:r>
            <a:endParaRPr lang="fr-FR" b="1" u="sng" dirty="0"/>
          </a:p>
          <a:p>
            <a:pPr marL="0" indent="0">
              <a:buNone/>
            </a:pPr>
            <a:endParaRPr lang="fr-FR" sz="2400" b="1" u="sng" dirty="0"/>
          </a:p>
          <a:p>
            <a:pPr marL="0" indent="0">
              <a:buNone/>
            </a:pPr>
            <a:endParaRPr lang="fr-FR" sz="1800" b="1" u="sng" dirty="0"/>
          </a:p>
          <a:p>
            <a:pPr marL="0" indent="0">
              <a:buNone/>
            </a:pPr>
            <a:endParaRPr lang="fr-FR" sz="1800" b="1" u="sng" dirty="0"/>
          </a:p>
          <a:p>
            <a:pPr>
              <a:buFont typeface="Wingdings" pitchFamily="2" charset="2"/>
              <a:buChar char="Ø"/>
            </a:pPr>
            <a:endParaRPr lang="fr-FR" sz="1800" dirty="0"/>
          </a:p>
        </p:txBody>
      </p:sp>
      <p:pic>
        <p:nvPicPr>
          <p:cNvPr id="2" name="Image 1">
            <a:extLst>
              <a:ext uri="{FF2B5EF4-FFF2-40B4-BE49-F238E27FC236}">
                <a16:creationId xmlns:a16="http://schemas.microsoft.com/office/drawing/2014/main" id="{E4EC62F1-C8BD-421A-EA16-B8D5FAC30667}"/>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5897679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8DEF767-9281-1542-A279-3685DCE884C8}"/>
              </a:ext>
            </a:extLst>
          </p:cNvPr>
          <p:cNvSpPr>
            <a:spLocks noGrp="1"/>
          </p:cNvSpPr>
          <p:nvPr>
            <p:ph idx="1"/>
          </p:nvPr>
        </p:nvSpPr>
        <p:spPr>
          <a:xfrm>
            <a:off x="838200" y="1271588"/>
            <a:ext cx="10515600" cy="4905375"/>
          </a:xfrm>
        </p:spPr>
        <p:txBody>
          <a:bodyPr>
            <a:normAutofit/>
          </a:bodyPr>
          <a:lstStyle/>
          <a:p>
            <a:pPr marL="0" indent="0">
              <a:buNone/>
            </a:pPr>
            <a:r>
              <a:rPr lang="fr-FR" sz="2000" b="1" u="sng" dirty="0"/>
              <a:t>4. DÉCOUVERTE DE FAITS NOUVEAUX OU PIÈCES NOUVELLES DÉTERMINANTES (1219 C.J.):</a:t>
            </a:r>
          </a:p>
          <a:p>
            <a:pPr>
              <a:buFont typeface="Wingdings" pitchFamily="2" charset="2"/>
              <a:buChar char="Ø"/>
            </a:pPr>
            <a:r>
              <a:rPr lang="fr-FR" sz="2000" dirty="0"/>
              <a:t>Hypothèse : Pièces nouvelles non reprises à l’inventaire et dans les notes</a:t>
            </a:r>
          </a:p>
          <a:p>
            <a:pPr>
              <a:buFont typeface="Wingdings" pitchFamily="2" charset="2"/>
              <a:buChar char="Ø"/>
            </a:pPr>
            <a:r>
              <a:rPr lang="fr-FR" sz="2000" dirty="0"/>
              <a:t>Notion : Un fait nouveau inconnu lors de l’échange des revendications ou contredits découvert par les parties ou le notaire et qu’un bon père de famille aurait ignoré dans la même situation (donc pas de négligence ou d’oubli). Un fait déterminant découvert postérieurement aux délais fixés ou convenus ou que les parties n’auraient pu obtenir antérieurement. Analogie avec 748 C.J.</a:t>
            </a:r>
          </a:p>
          <a:p>
            <a:pPr>
              <a:buFont typeface="Wingdings" pitchFamily="2" charset="2"/>
              <a:buChar char="Ø"/>
            </a:pPr>
            <a:r>
              <a:rPr lang="fr-FR" sz="2000" dirty="0"/>
              <a:t>Exemple :</a:t>
            </a:r>
          </a:p>
          <a:p>
            <a:pPr lvl="1">
              <a:buFont typeface="Courier New" panose="02070309020205020404" pitchFamily="49" charset="0"/>
              <a:buChar char="o"/>
            </a:pPr>
            <a:r>
              <a:rPr lang="fr-FR" sz="1600" dirty="0"/>
              <a:t>Découverte d’un testament</a:t>
            </a:r>
          </a:p>
          <a:p>
            <a:pPr lvl="1">
              <a:buFont typeface="Courier New" panose="02070309020205020404" pitchFamily="49" charset="0"/>
              <a:buChar char="o"/>
            </a:pPr>
            <a:r>
              <a:rPr lang="fr-FR" sz="1600" dirty="0"/>
              <a:t>Découverte d’un compte bancaire ou d’une assurance après investigation du notaire</a:t>
            </a:r>
          </a:p>
          <a:p>
            <a:pPr lvl="1">
              <a:buFont typeface="Courier New" panose="02070309020205020404" pitchFamily="49" charset="0"/>
              <a:buChar char="o"/>
            </a:pPr>
            <a:r>
              <a:rPr lang="fr-FR" sz="1600" dirty="0"/>
              <a:t>Découverte suite à l’intervention d’un tiers à la procédure</a:t>
            </a:r>
          </a:p>
          <a:p>
            <a:pPr>
              <a:buFont typeface="Wingdings" pitchFamily="2" charset="2"/>
              <a:buChar char="Ø"/>
            </a:pPr>
            <a:r>
              <a:rPr lang="fr-FR" sz="2000" dirty="0"/>
              <a:t>Procédure : </a:t>
            </a:r>
          </a:p>
          <a:p>
            <a:pPr lvl="1">
              <a:buFont typeface="Courier New" panose="02070309020205020404" pitchFamily="49" charset="0"/>
              <a:buChar char="o"/>
            </a:pPr>
            <a:r>
              <a:rPr lang="fr-FR" sz="1600" dirty="0"/>
              <a:t>Le notaire invite les parties à formuler leurs observations dans le mois sur les délais à aménager </a:t>
            </a:r>
          </a:p>
          <a:p>
            <a:pPr lvl="1">
              <a:buFont typeface="Courier New" panose="02070309020205020404" pitchFamily="49" charset="0"/>
              <a:buChar char="o"/>
            </a:pPr>
            <a:r>
              <a:rPr lang="fr-FR" sz="1600" dirty="0"/>
              <a:t>Le notaire peut dresser PV constatant le fait nouveau et son caractère déterminant</a:t>
            </a:r>
          </a:p>
          <a:p>
            <a:pPr lvl="1">
              <a:buFont typeface="Courier New" panose="02070309020205020404" pitchFamily="49" charset="0"/>
              <a:buChar char="o"/>
            </a:pPr>
            <a:r>
              <a:rPr lang="fr-FR" sz="1600" dirty="0"/>
              <a:t>Si contestation par une partie ? PVI</a:t>
            </a:r>
          </a:p>
          <a:p>
            <a:pPr lvl="1">
              <a:buFont typeface="Courier New" panose="02070309020205020404" pitchFamily="49" charset="0"/>
              <a:buChar char="o"/>
            </a:pPr>
            <a:r>
              <a:rPr lang="fr-FR" sz="1600" dirty="0"/>
              <a:t>Si pas d’observation des parties ou si accord des parties, le notaire prend la pièce en compte.</a:t>
            </a:r>
          </a:p>
        </p:txBody>
      </p:sp>
      <p:pic>
        <p:nvPicPr>
          <p:cNvPr id="2" name="Image 1">
            <a:extLst>
              <a:ext uri="{FF2B5EF4-FFF2-40B4-BE49-F238E27FC236}">
                <a16:creationId xmlns:a16="http://schemas.microsoft.com/office/drawing/2014/main" id="{9C624373-3E7D-036D-3480-EEFE2F4F742B}"/>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0769588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3C511F-BD45-9D70-AD3E-719E2C97D299}"/>
              </a:ext>
            </a:extLst>
          </p:cNvPr>
          <p:cNvSpPr>
            <a:spLocks noGrp="1"/>
          </p:cNvSpPr>
          <p:nvPr>
            <p:ph type="ctrTitle"/>
          </p:nvPr>
        </p:nvSpPr>
        <p:spPr/>
        <p:txBody>
          <a:bodyPr/>
          <a:lstStyle/>
          <a:p>
            <a:br>
              <a:rPr lang="fr-FR" dirty="0"/>
            </a:br>
            <a:endParaRPr lang="fr-BE" dirty="0"/>
          </a:p>
        </p:txBody>
      </p:sp>
      <p:sp>
        <p:nvSpPr>
          <p:cNvPr id="3" name="Sous-titre 2">
            <a:extLst>
              <a:ext uri="{FF2B5EF4-FFF2-40B4-BE49-F238E27FC236}">
                <a16:creationId xmlns:a16="http://schemas.microsoft.com/office/drawing/2014/main" id="{B40BE692-244E-2ED3-0350-366B3ACB7A7D}"/>
              </a:ext>
            </a:extLst>
          </p:cNvPr>
          <p:cNvSpPr>
            <a:spLocks noGrp="1"/>
          </p:cNvSpPr>
          <p:nvPr>
            <p:ph type="subTitle" idx="1"/>
          </p:nvPr>
        </p:nvSpPr>
        <p:spPr>
          <a:xfrm>
            <a:off x="1524000" y="1534886"/>
            <a:ext cx="9144000" cy="3722914"/>
          </a:xfrm>
        </p:spPr>
        <p:txBody>
          <a:bodyPr/>
          <a:lstStyle/>
          <a:p>
            <a:pPr algn="l"/>
            <a:r>
              <a:rPr lang="fr-FR" dirty="0"/>
              <a:t>Evolution récente :</a:t>
            </a:r>
          </a:p>
          <a:p>
            <a:pPr algn="l"/>
            <a:r>
              <a:rPr lang="fr-FR" sz="2000" dirty="0"/>
              <a:t>Mons, 20 janvier 2020 cité par N. </a:t>
            </a:r>
            <a:r>
              <a:rPr lang="fr-FR" sz="2000" dirty="0" err="1"/>
              <a:t>Gendrin</a:t>
            </a:r>
            <a:r>
              <a:rPr lang="fr-FR" sz="2000" dirty="0"/>
              <a:t> (Le droit judiciaire notarial entre épines et broussailles, p.119) : possibilité de déposer de nouvelles pièces ultérieurement dans la phase procédurale</a:t>
            </a:r>
          </a:p>
          <a:p>
            <a:pPr algn="l"/>
            <a:r>
              <a:rPr lang="fr-FR" sz="2000" dirty="0"/>
              <a:t>«  </a:t>
            </a:r>
            <a:r>
              <a:rPr lang="fr-FR" sz="2000" i="1" dirty="0"/>
              <a:t>Rien n’interdit aux parties de communiquer durant la procédure judiciaire, à l’appui d’une revendication ou d’un contredit </a:t>
            </a:r>
            <a:r>
              <a:rPr lang="fr-FR" sz="2000" i="1" u="sng" dirty="0"/>
              <a:t>régulièrement</a:t>
            </a:r>
            <a:r>
              <a:rPr lang="fr-FR" sz="2000" i="1" dirty="0"/>
              <a:t> formé, soit de nouvelles pièces, soit des pièces communiquées hors délai durant la phase notariale, pour autant que soit respecté l’article 740 du code judiciaire et le principe de loyauté procédurale qui s’impose aux parties dans le déroulement du débat judiciaire </a:t>
            </a:r>
            <a:r>
              <a:rPr lang="fr-FR" sz="2000" dirty="0"/>
              <a:t>»</a:t>
            </a:r>
            <a:endParaRPr lang="fr-BE" sz="2000" dirty="0"/>
          </a:p>
        </p:txBody>
      </p:sp>
      <p:pic>
        <p:nvPicPr>
          <p:cNvPr id="4" name="Image 3">
            <a:extLst>
              <a:ext uri="{FF2B5EF4-FFF2-40B4-BE49-F238E27FC236}">
                <a16:creationId xmlns:a16="http://schemas.microsoft.com/office/drawing/2014/main" id="{B5949DB9-DA8C-B2CD-FF65-9BF47D28570C}"/>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8972454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F7B7ECA-E302-894C-9AC8-6DB9D6CCC9CA}"/>
              </a:ext>
            </a:extLst>
          </p:cNvPr>
          <p:cNvSpPr>
            <a:spLocks noGrp="1"/>
          </p:cNvSpPr>
          <p:nvPr>
            <p:ph idx="1"/>
          </p:nvPr>
        </p:nvSpPr>
        <p:spPr>
          <a:xfrm>
            <a:off x="838199" y="1253330"/>
            <a:ext cx="10515600" cy="5033169"/>
          </a:xfrm>
        </p:spPr>
        <p:txBody>
          <a:bodyPr>
            <a:normAutofit fontScale="92500" lnSpcReduction="20000"/>
          </a:bodyPr>
          <a:lstStyle/>
          <a:p>
            <a:pPr marL="0" indent="0">
              <a:buNone/>
            </a:pPr>
            <a:r>
              <a:rPr lang="fr-FR" sz="2000" b="1" u="sng" dirty="0"/>
              <a:t>5. INTERVENTION D’UN TIERS</a:t>
            </a:r>
          </a:p>
          <a:p>
            <a:pPr>
              <a:buFont typeface="Wingdings" pitchFamily="2" charset="2"/>
              <a:buChar char="Ø"/>
            </a:pPr>
            <a:r>
              <a:rPr lang="fr-FR" sz="2000" dirty="0"/>
              <a:t>Art 882 et 1430 </a:t>
            </a:r>
            <a:r>
              <a:rPr lang="fr-FR" sz="2000" dirty="0" err="1"/>
              <a:t>C.civ</a:t>
            </a:r>
            <a:r>
              <a:rPr lang="fr-FR" sz="2000" dirty="0"/>
              <a:t> : Le créancier d’une partie peut s’opposer à ce qu’il soit procédé au partage hors sa présence.</a:t>
            </a:r>
          </a:p>
          <a:p>
            <a:pPr lvl="1">
              <a:buFont typeface="Courier New" panose="02070309020205020404" pitchFamily="49" charset="0"/>
              <a:buChar char="o"/>
            </a:pPr>
            <a:r>
              <a:rPr lang="fr-FR" sz="1600" dirty="0"/>
              <a:t>Ex: Une banque créancière d’une partie s’oppose et peut former contredit à l’état liquidatif pour soutenir que la dette est commune.</a:t>
            </a:r>
          </a:p>
          <a:p>
            <a:pPr lvl="1">
              <a:buFont typeface="Courier New" panose="02070309020205020404" pitchFamily="49" charset="0"/>
              <a:buChar char="o"/>
            </a:pPr>
            <a:r>
              <a:rPr lang="fr-FR" sz="1600" dirty="0"/>
              <a:t>Ex: Un héritier exhérédé fait intervention pour « protéger » sa créance indemnitaire chirographaire.</a:t>
            </a:r>
          </a:p>
          <a:p>
            <a:pPr lvl="1">
              <a:buFont typeface="Courier New" panose="02070309020205020404" pitchFamily="49" charset="0"/>
              <a:buChar char="o"/>
            </a:pPr>
            <a:r>
              <a:rPr lang="fr-FR" sz="1600" dirty="0"/>
              <a:t>Ex : Les parents de l’épouse soutiennent avoir une créance contre la masse en raison d’un prêt consentis aux deux (si pas de cession de la créance selon 1690 al 2 </a:t>
            </a:r>
            <a:r>
              <a:rPr lang="fr-FR" sz="1600" dirty="0" err="1"/>
              <a:t>C.civ</a:t>
            </a:r>
            <a:r>
              <a:rPr lang="fr-FR" sz="1600" dirty="0"/>
              <a:t>)</a:t>
            </a:r>
          </a:p>
          <a:p>
            <a:pPr lvl="1">
              <a:buFont typeface="Courier New" panose="02070309020205020404" pitchFamily="49" charset="0"/>
              <a:buChar char="o"/>
            </a:pPr>
            <a:r>
              <a:rPr lang="fr-FR" sz="1600" dirty="0"/>
              <a:t>Si un tiers est débiteur (il a reçu une donation et le client veut qu’il en soit tenu compte dans la masse 922 </a:t>
            </a:r>
            <a:r>
              <a:rPr lang="fr-FR" sz="1600" dirty="0" err="1"/>
              <a:t>C.civ</a:t>
            </a:r>
            <a:r>
              <a:rPr lang="fr-FR" sz="1600" dirty="0"/>
              <a:t>) : citation en intervention forcée dans le dossier car un PVI est inopérant.</a:t>
            </a:r>
          </a:p>
          <a:p>
            <a:pPr>
              <a:buFont typeface="Wingdings" pitchFamily="2" charset="2"/>
              <a:buChar char="Ø"/>
            </a:pPr>
            <a:r>
              <a:rPr lang="fr-FR" sz="2000" dirty="0"/>
              <a:t>Lettre recommandée au notaire avec copie aux parties.</a:t>
            </a:r>
          </a:p>
          <a:p>
            <a:pPr>
              <a:buFont typeface="Wingdings" pitchFamily="2" charset="2"/>
              <a:buChar char="Ø"/>
            </a:pPr>
            <a:endParaRPr lang="fr-FR" sz="2000" dirty="0"/>
          </a:p>
          <a:p>
            <a:pPr marL="0" indent="0">
              <a:buNone/>
            </a:pPr>
            <a:r>
              <a:rPr lang="fr-FR" sz="2000" b="1" u="sng" dirty="0"/>
              <a:t>6. LE NOTAIRE N’EST PAS PROVISIONNÉ</a:t>
            </a:r>
          </a:p>
          <a:p>
            <a:pPr>
              <a:buFont typeface="Wingdings" pitchFamily="2" charset="2"/>
              <a:buChar char="Ø"/>
            </a:pPr>
            <a:r>
              <a:rPr lang="fr-FR" sz="2000" dirty="0"/>
              <a:t>Le notaire a le droit de demander une provision</a:t>
            </a:r>
          </a:p>
          <a:p>
            <a:pPr>
              <a:buFont typeface="Wingdings" pitchFamily="2" charset="2"/>
              <a:buChar char="Ø"/>
            </a:pPr>
            <a:r>
              <a:rPr lang="fr-FR" sz="2000" dirty="0"/>
              <a:t>Peut-il refuser d’entamer ou de poursuivre sa mission s’il n’est pas provisionné ? </a:t>
            </a:r>
            <a:r>
              <a:rPr lang="fr-FR" sz="2000" u="sng" dirty="0"/>
              <a:t>Non</a:t>
            </a:r>
            <a:r>
              <a:rPr lang="fr-FR" sz="2000" dirty="0"/>
              <a:t> mais il peut déposer un PVI pour demander condamnation du récalcitrant et les parties peuvent utiliser l’art 19 al 3 C.J. par exemple pour que la provision soit payée via des fonds rubriqués</a:t>
            </a:r>
          </a:p>
          <a:p>
            <a:pPr>
              <a:buFont typeface="Wingdings" pitchFamily="2" charset="2"/>
              <a:buChar char="Ø"/>
            </a:pPr>
            <a:r>
              <a:rPr lang="fr-FR" sz="2000" dirty="0"/>
              <a:t>Assistance judiciaire possible (Art 664 et 665 C.J.).</a:t>
            </a:r>
          </a:p>
        </p:txBody>
      </p:sp>
      <p:pic>
        <p:nvPicPr>
          <p:cNvPr id="2" name="Image 1">
            <a:extLst>
              <a:ext uri="{FF2B5EF4-FFF2-40B4-BE49-F238E27FC236}">
                <a16:creationId xmlns:a16="http://schemas.microsoft.com/office/drawing/2014/main" id="{8E580811-9810-EF88-C497-3AA9D292452F}"/>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16729206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D57670F-306A-6844-B712-D93E2B87105B}"/>
              </a:ext>
            </a:extLst>
          </p:cNvPr>
          <p:cNvSpPr>
            <a:spLocks noGrp="1"/>
          </p:cNvSpPr>
          <p:nvPr>
            <p:ph idx="1"/>
          </p:nvPr>
        </p:nvSpPr>
        <p:spPr>
          <a:xfrm>
            <a:off x="838200" y="1200150"/>
            <a:ext cx="10515600" cy="4976813"/>
          </a:xfrm>
        </p:spPr>
        <p:txBody>
          <a:bodyPr>
            <a:normAutofit/>
          </a:bodyPr>
          <a:lstStyle/>
          <a:p>
            <a:pPr marL="0" indent="0">
              <a:buNone/>
            </a:pPr>
            <a:r>
              <a:rPr lang="fr-FR" sz="2000" b="1" u="sng" dirty="0"/>
              <a:t>7. SAISINE DU TRIBUNAL SUR PIED DE L’ARTICLE 19 al 3 C.J.</a:t>
            </a:r>
          </a:p>
          <a:p>
            <a:pPr>
              <a:buFont typeface="Wingdings" pitchFamily="2" charset="2"/>
              <a:buChar char="Ø"/>
            </a:pPr>
            <a:r>
              <a:rPr lang="fr-FR" sz="2000" dirty="0"/>
              <a:t>Comment saisir le juge ? Dans la citation ou par simple courrier durant la procédure (! Effet dévolutif à vérifier). Possible en degré d’appel pour la première fois.</a:t>
            </a:r>
          </a:p>
          <a:p>
            <a:pPr>
              <a:buFont typeface="Wingdings" pitchFamily="2" charset="2"/>
              <a:buChar char="Ø"/>
            </a:pPr>
            <a:r>
              <a:rPr lang="fr-FR" sz="2000" dirty="0"/>
              <a:t>On peut y recourir au cours de la phase notariale </a:t>
            </a:r>
          </a:p>
          <a:p>
            <a:pPr lvl="1">
              <a:buFont typeface="Courier New" panose="02070309020205020404" pitchFamily="49" charset="0"/>
              <a:buChar char="o"/>
            </a:pPr>
            <a:r>
              <a:rPr lang="fr-FR" sz="1600" dirty="0"/>
              <a:t>sauf si disposition spécifique de la loi du 13/08/2011 (désignation d’un gestionnaire ou d’un expert, production de pièces)</a:t>
            </a:r>
          </a:p>
          <a:p>
            <a:pPr lvl="1">
              <a:buFont typeface="Courier New" panose="02070309020205020404" pitchFamily="49" charset="0"/>
              <a:buChar char="o"/>
            </a:pPr>
            <a:r>
              <a:rPr lang="fr-FR" sz="1600" dirty="0"/>
              <a:t>Sauf si la mesure empêche le déroulement de la procédure et doit être soumise par PVI, compétence exclusive du notaire</a:t>
            </a:r>
          </a:p>
          <a:p>
            <a:pPr>
              <a:buFont typeface="Wingdings" pitchFamily="2" charset="2"/>
              <a:buChar char="Ø"/>
            </a:pPr>
            <a:r>
              <a:rPr lang="fr-FR" sz="2000" dirty="0"/>
              <a:t>L’article vise l’aménagement provisoire sans que la difficulté n’empêche le notaire de poursuivre.</a:t>
            </a:r>
          </a:p>
          <a:p>
            <a:pPr lvl="1">
              <a:buFont typeface="Courier New" panose="02070309020205020404" pitchFamily="49" charset="0"/>
              <a:buChar char="o"/>
            </a:pPr>
            <a:r>
              <a:rPr lang="fr-FR" sz="1600" dirty="0"/>
              <a:t>Indemnité d’occupation provisionnelle, avance sur liquidation, condamnation à vider l’immeuble pour qu’il soit vendu, condamnation à rapatrier des fonds de l’étranger, libération de fonds pour payer les droits de succession…</a:t>
            </a:r>
          </a:p>
          <a:p>
            <a:pPr>
              <a:buFont typeface="Wingdings" pitchFamily="2" charset="2"/>
              <a:buChar char="Ø"/>
            </a:pPr>
            <a:r>
              <a:rPr lang="fr-FR" sz="2000" dirty="0"/>
              <a:t>La décision est avant dire droit donc ne lie pas le notaire pour son état liquidatif (autorité de chose « décidée »).</a:t>
            </a:r>
          </a:p>
          <a:p>
            <a:pPr>
              <a:buFont typeface="Wingdings" pitchFamily="2" charset="2"/>
              <a:buChar char="Ø"/>
            </a:pPr>
            <a:r>
              <a:rPr lang="fr-FR" sz="2000" dirty="0"/>
              <a:t>Exécution provisoire de droit (art. 1397 al 3 C.J.)</a:t>
            </a:r>
          </a:p>
          <a:p>
            <a:pPr>
              <a:buFont typeface="Wingdings" pitchFamily="2" charset="2"/>
              <a:buChar char="Ø"/>
            </a:pPr>
            <a:r>
              <a:rPr lang="fr-FR" sz="2000" dirty="0"/>
              <a:t>En principe pas appelable (avant dire droit) sauf si le juge autorise cet appel immédiat</a:t>
            </a:r>
          </a:p>
          <a:p>
            <a:pPr>
              <a:buFont typeface="Wingdings" pitchFamily="2" charset="2"/>
              <a:buChar char="Ø"/>
            </a:pPr>
            <a:endParaRPr lang="fr-FR" sz="2000" dirty="0"/>
          </a:p>
          <a:p>
            <a:pPr>
              <a:buFont typeface="Wingdings" pitchFamily="2" charset="2"/>
              <a:buChar char="Ø"/>
            </a:pPr>
            <a:endParaRPr lang="fr-FR" sz="2000" dirty="0"/>
          </a:p>
        </p:txBody>
      </p:sp>
      <p:pic>
        <p:nvPicPr>
          <p:cNvPr id="2" name="Image 1">
            <a:extLst>
              <a:ext uri="{FF2B5EF4-FFF2-40B4-BE49-F238E27FC236}">
                <a16:creationId xmlns:a16="http://schemas.microsoft.com/office/drawing/2014/main" id="{E56C74D7-0306-6704-90B8-CEFC72275FDF}"/>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7924650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021676D-5AD6-0443-9F1E-061B188DEB82}"/>
              </a:ext>
            </a:extLst>
          </p:cNvPr>
          <p:cNvSpPr>
            <a:spLocks noGrp="1"/>
          </p:cNvSpPr>
          <p:nvPr>
            <p:ph idx="1"/>
          </p:nvPr>
        </p:nvSpPr>
        <p:spPr>
          <a:xfrm>
            <a:off x="838200" y="1228725"/>
            <a:ext cx="10515600" cy="4948238"/>
          </a:xfrm>
        </p:spPr>
        <p:txBody>
          <a:bodyPr>
            <a:normAutofit/>
          </a:bodyPr>
          <a:lstStyle/>
          <a:p>
            <a:pPr marL="0" indent="0">
              <a:buNone/>
            </a:pPr>
            <a:r>
              <a:rPr lang="fr-FR" sz="2000" b="1" u="sng" dirty="0"/>
              <a:t>8. MESURES SPÉCIFIQUES VISÉES PAR LA LOI DU 13 AOÛT 2011</a:t>
            </a:r>
          </a:p>
          <a:p>
            <a:pPr marL="457200" indent="-457200">
              <a:buAutoNum type="arabicPeriod"/>
            </a:pPr>
            <a:r>
              <a:rPr lang="fr-FR" sz="2000" u="sng" dirty="0"/>
              <a:t>Demande de remplacement du notaire (Art. 1211 C.J.):</a:t>
            </a:r>
          </a:p>
          <a:p>
            <a:pPr>
              <a:buFont typeface="Wingdings" pitchFamily="2" charset="2"/>
              <a:buChar char="Ø"/>
            </a:pPr>
            <a:r>
              <a:rPr lang="fr-FR" sz="2000" dirty="0"/>
              <a:t> Hypothèses :</a:t>
            </a:r>
          </a:p>
          <a:p>
            <a:pPr lvl="1">
              <a:buFont typeface="Courier New" panose="02070309020205020404" pitchFamily="49" charset="0"/>
              <a:buChar char="o"/>
            </a:pPr>
            <a:r>
              <a:rPr lang="fr-FR" sz="1600" dirty="0"/>
              <a:t>Le notaire refuse sa mission</a:t>
            </a:r>
          </a:p>
          <a:p>
            <a:pPr lvl="1">
              <a:buFont typeface="Courier New" panose="02070309020205020404" pitchFamily="49" charset="0"/>
              <a:buChar char="o"/>
            </a:pPr>
            <a:r>
              <a:rPr lang="fr-FR" sz="1600" dirty="0"/>
              <a:t>Le notaire est empêché (maladie, surcharge de travail, etc.)</a:t>
            </a:r>
          </a:p>
          <a:p>
            <a:pPr lvl="1">
              <a:buFont typeface="Courier New" panose="02070309020205020404" pitchFamily="49" charset="0"/>
              <a:buChar char="o"/>
            </a:pPr>
            <a:r>
              <a:rPr lang="fr-FR" sz="1600" dirty="0"/>
              <a:t>L’impartialité objective (apparence ou risque de partialité) ou l’indépendance du notaire est remise en cause</a:t>
            </a:r>
          </a:p>
          <a:p>
            <a:pPr lvl="1">
              <a:buFont typeface="Courier New" panose="02070309020205020404" pitchFamily="49" charset="0"/>
              <a:buChar char="o"/>
            </a:pPr>
            <a:r>
              <a:rPr lang="fr-FR" sz="1600" dirty="0"/>
              <a:t>Si le notaire prend du retard, il faut viser 1220 C.J. pour provoquer son audition par le juge en écrivant au greffe (avec remplacement éventuel)</a:t>
            </a:r>
          </a:p>
          <a:p>
            <a:pPr>
              <a:buFont typeface="Wingdings" pitchFamily="2" charset="2"/>
              <a:buChar char="Ø"/>
            </a:pPr>
            <a:r>
              <a:rPr lang="fr-FR" sz="2000" dirty="0"/>
              <a:t>Procédure :</a:t>
            </a:r>
          </a:p>
          <a:p>
            <a:pPr lvl="1">
              <a:buFont typeface="Courier New" panose="02070309020205020404" pitchFamily="49" charset="0"/>
              <a:buChar char="o"/>
            </a:pPr>
            <a:r>
              <a:rPr lang="fr-FR" sz="1600" dirty="0"/>
              <a:t>Procédure autonome et simplifiée (simple demande écrite), audience avec audition du notaire en chambre du conseil, décision non susceptible de recours)</a:t>
            </a:r>
          </a:p>
          <a:p>
            <a:pPr lvl="1">
              <a:buFont typeface="Courier New" panose="02070309020205020404" pitchFamily="49" charset="0"/>
              <a:buChar char="o"/>
            </a:pPr>
            <a:r>
              <a:rPr lang="fr-FR" sz="1600" dirty="0"/>
              <a:t>La demande n’interrompt pas les délais légaux ou conventionnels</a:t>
            </a:r>
          </a:p>
          <a:p>
            <a:pPr>
              <a:buFont typeface="Wingdings" pitchFamily="2" charset="2"/>
              <a:buChar char="Ø"/>
            </a:pPr>
            <a:r>
              <a:rPr lang="fr-FR" sz="2000" dirty="0"/>
              <a:t>Effet :</a:t>
            </a:r>
          </a:p>
          <a:p>
            <a:pPr lvl="1">
              <a:buFont typeface="Courier New" panose="02070309020205020404" pitchFamily="49" charset="0"/>
              <a:buChar char="o"/>
            </a:pPr>
            <a:r>
              <a:rPr lang="fr-FR" sz="1600" dirty="0"/>
              <a:t>Le notaire est déchargé, les actes antérieurs sont valables</a:t>
            </a:r>
          </a:p>
          <a:p>
            <a:pPr>
              <a:buFont typeface="Wingdings" pitchFamily="2" charset="2"/>
              <a:buChar char="Ø"/>
            </a:pPr>
            <a:endParaRPr lang="fr-FR" sz="2000" dirty="0"/>
          </a:p>
          <a:p>
            <a:pPr marL="0" indent="0">
              <a:buNone/>
            </a:pPr>
            <a:endParaRPr lang="fr-FR" sz="2000" dirty="0"/>
          </a:p>
        </p:txBody>
      </p:sp>
      <p:pic>
        <p:nvPicPr>
          <p:cNvPr id="2" name="Image 1">
            <a:extLst>
              <a:ext uri="{FF2B5EF4-FFF2-40B4-BE49-F238E27FC236}">
                <a16:creationId xmlns:a16="http://schemas.microsoft.com/office/drawing/2014/main" id="{DC8BA720-E23D-2C84-3E1B-2C3B65BC9F2E}"/>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2089435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13632D2-E183-034A-9FE7-559C96661E60}"/>
              </a:ext>
            </a:extLst>
          </p:cNvPr>
          <p:cNvSpPr>
            <a:spLocks noGrp="1"/>
          </p:cNvSpPr>
          <p:nvPr>
            <p:ph idx="1"/>
          </p:nvPr>
        </p:nvSpPr>
        <p:spPr>
          <a:xfrm>
            <a:off x="838200" y="1177636"/>
            <a:ext cx="10515600" cy="4999327"/>
          </a:xfrm>
        </p:spPr>
        <p:txBody>
          <a:bodyPr>
            <a:normAutofit fontScale="92500" lnSpcReduction="20000"/>
          </a:bodyPr>
          <a:lstStyle/>
          <a:p>
            <a:pPr marL="0" indent="0">
              <a:buNone/>
            </a:pPr>
            <a:r>
              <a:rPr lang="fr-FR" sz="2000" u="sng" dirty="0"/>
              <a:t>2. Demande de désignation d’un gestionnaire (1212 C.J.):</a:t>
            </a:r>
          </a:p>
          <a:p>
            <a:pPr>
              <a:buFont typeface="Wingdings" pitchFamily="2" charset="2"/>
              <a:buChar char="Ø"/>
            </a:pPr>
            <a:r>
              <a:rPr lang="fr-FR" sz="2000" dirty="0"/>
              <a:t> Soit dans le jugement ordonnant la liquidation-partage (art. 19 al 3 C.J.)</a:t>
            </a:r>
          </a:p>
          <a:p>
            <a:pPr>
              <a:buFont typeface="Wingdings" pitchFamily="2" charset="2"/>
              <a:buChar char="Ø"/>
            </a:pPr>
            <a:r>
              <a:rPr lang="fr-FR" sz="2000" dirty="0"/>
              <a:t>Soit en cours de procédure de liquidation (art.1212 C.J.)</a:t>
            </a:r>
          </a:p>
          <a:p>
            <a:pPr lvl="1">
              <a:buFont typeface="Courier New" panose="02070309020205020404" pitchFamily="49" charset="0"/>
              <a:buChar char="o"/>
            </a:pPr>
            <a:r>
              <a:rPr lang="fr-FR" sz="1600" dirty="0"/>
              <a:t>Sur simple demande écrite d’une partie ou du notaire</a:t>
            </a:r>
          </a:p>
          <a:p>
            <a:pPr lvl="1">
              <a:buFont typeface="Courier New" panose="02070309020205020404" pitchFamily="49" charset="0"/>
              <a:buChar char="o"/>
            </a:pPr>
            <a:r>
              <a:rPr lang="fr-FR" sz="1600" dirty="0"/>
              <a:t>Audience publique</a:t>
            </a:r>
          </a:p>
          <a:p>
            <a:pPr lvl="1">
              <a:buFont typeface="Courier New" panose="02070309020205020404" pitchFamily="49" charset="0"/>
              <a:buChar char="o"/>
            </a:pPr>
            <a:r>
              <a:rPr lang="fr-FR" sz="1600" dirty="0"/>
              <a:t>Le notaire est convoqué et adresse ses observations au juge (sur l’opportunité et l’étendue du mandat de gestion)</a:t>
            </a:r>
          </a:p>
          <a:p>
            <a:pPr>
              <a:buFont typeface="Wingdings" pitchFamily="2" charset="2"/>
              <a:buChar char="Ø"/>
            </a:pPr>
            <a:r>
              <a:rPr lang="fr-FR" sz="2000" dirty="0"/>
              <a:t>Ex: gestion d’un patrimoine immobilier ou mobilier, gestion du commerce des deux époux, d’une indivision agricole ou forestière</a:t>
            </a:r>
          </a:p>
          <a:p>
            <a:pPr>
              <a:buFont typeface="Wingdings" pitchFamily="2" charset="2"/>
              <a:buChar char="Ø"/>
            </a:pPr>
            <a:r>
              <a:rPr lang="fr-FR" sz="2000" dirty="0"/>
              <a:t>Pas d’actes de disposition (pour vendre : art. 1224 C.J. cahier des charges, sommation aux parties, etc.)</a:t>
            </a:r>
          </a:p>
          <a:p>
            <a:pPr marL="0" indent="0">
              <a:buNone/>
            </a:pPr>
            <a:endParaRPr lang="fr-FR" sz="2000" u="sng" dirty="0"/>
          </a:p>
          <a:p>
            <a:pPr marL="0" indent="0">
              <a:buNone/>
            </a:pPr>
            <a:r>
              <a:rPr lang="fr-FR" sz="2000" u="sng" dirty="0"/>
              <a:t>3. Demande d’expertise  en cours de procédure (1213§3 C.J.):</a:t>
            </a:r>
          </a:p>
          <a:p>
            <a:pPr>
              <a:buFont typeface="Wingdings" pitchFamily="2" charset="2"/>
              <a:buChar char="Ø"/>
            </a:pPr>
            <a:r>
              <a:rPr lang="fr-FR" sz="2000" dirty="0"/>
              <a:t> Soit dans le jugement ordonnant la liquidation-partage (art. 19 al 3 C.J.)</a:t>
            </a:r>
          </a:p>
          <a:p>
            <a:pPr>
              <a:buFont typeface="Wingdings" pitchFamily="2" charset="2"/>
              <a:buChar char="Ø"/>
            </a:pPr>
            <a:r>
              <a:rPr lang="fr-FR" sz="2000" dirty="0"/>
              <a:t>Soit en cours de procédure de liquidation (art. 1213§3 C.J.)</a:t>
            </a:r>
          </a:p>
          <a:p>
            <a:pPr lvl="1">
              <a:buFont typeface="Courier New" panose="02070309020205020404" pitchFamily="49" charset="0"/>
              <a:buChar char="o"/>
            </a:pPr>
            <a:r>
              <a:rPr lang="fr-FR" sz="1600" dirty="0"/>
              <a:t>Sur simple demande écrite d’une partie ou du notaire</a:t>
            </a:r>
          </a:p>
          <a:p>
            <a:pPr lvl="1">
              <a:buFont typeface="Courier New" panose="02070309020205020404" pitchFamily="49" charset="0"/>
              <a:buChar char="o"/>
            </a:pPr>
            <a:r>
              <a:rPr lang="fr-FR" sz="1600" dirty="0"/>
              <a:t>Audience publique</a:t>
            </a:r>
          </a:p>
          <a:p>
            <a:pPr lvl="1">
              <a:buFont typeface="Courier New" panose="02070309020205020404" pitchFamily="49" charset="0"/>
              <a:buChar char="o"/>
            </a:pPr>
            <a:r>
              <a:rPr lang="fr-FR" sz="1600" dirty="0"/>
              <a:t>Le notaire est convoqué et adresse ses observations au juge (sur l’opportunité et l’étendue de l’expertise)</a:t>
            </a:r>
          </a:p>
          <a:p>
            <a:pPr lvl="1">
              <a:buFont typeface="Courier New" panose="02070309020205020404" pitchFamily="49" charset="0"/>
              <a:buChar char="o"/>
            </a:pPr>
            <a:r>
              <a:rPr lang="fr-FR" sz="1600" dirty="0"/>
              <a:t>Le notaire peut compléter la mission d’expertise, soit de l’accord des parties, soit par demande simplifiée au juge)</a:t>
            </a:r>
          </a:p>
          <a:p>
            <a:pPr lvl="1">
              <a:buFont typeface="Courier New" panose="02070309020205020404" pitchFamily="49" charset="0"/>
              <a:buChar char="o"/>
            </a:pPr>
            <a:r>
              <a:rPr lang="fr-FR" sz="1600" dirty="0"/>
              <a:t>Expertise simplifiée possible</a:t>
            </a:r>
          </a:p>
        </p:txBody>
      </p:sp>
      <p:pic>
        <p:nvPicPr>
          <p:cNvPr id="2" name="Image 1">
            <a:extLst>
              <a:ext uri="{FF2B5EF4-FFF2-40B4-BE49-F238E27FC236}">
                <a16:creationId xmlns:a16="http://schemas.microsoft.com/office/drawing/2014/main" id="{4EC9ECC3-CADB-4EEC-12F9-3EC73C312D03}"/>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06768413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F66D00B-A647-C14A-8CE7-1059FFEF6F74}"/>
              </a:ext>
            </a:extLst>
          </p:cNvPr>
          <p:cNvSpPr>
            <a:spLocks noGrp="1"/>
          </p:cNvSpPr>
          <p:nvPr>
            <p:ph idx="1"/>
          </p:nvPr>
        </p:nvSpPr>
        <p:spPr>
          <a:xfrm>
            <a:off x="838200" y="1069925"/>
            <a:ext cx="10515600" cy="5107038"/>
          </a:xfrm>
        </p:spPr>
        <p:txBody>
          <a:bodyPr>
            <a:normAutofit/>
          </a:bodyPr>
          <a:lstStyle/>
          <a:p>
            <a:pPr marL="0" indent="0">
              <a:buNone/>
            </a:pPr>
            <a:endParaRPr lang="fr-FR" sz="2000" u="sng" dirty="0"/>
          </a:p>
          <a:p>
            <a:pPr marL="0" indent="0">
              <a:buNone/>
            </a:pPr>
            <a:r>
              <a:rPr lang="fr-FR" sz="2000" u="sng" dirty="0"/>
              <a:t>4. Demande de production de documents (art. 1214§4 C.J.)</a:t>
            </a:r>
          </a:p>
          <a:p>
            <a:pPr>
              <a:buFont typeface="Wingdings" pitchFamily="2" charset="2"/>
              <a:buChar char="Ø"/>
            </a:pPr>
            <a:r>
              <a:rPr lang="fr-FR" sz="2000" dirty="0"/>
              <a:t>Le notaire peut demander aux parties ou aux tiers toutes informations et pièces pertinentes (contrats, extraits de comptes, etc.).</a:t>
            </a:r>
          </a:p>
          <a:p>
            <a:pPr marL="0" indent="0">
              <a:buNone/>
            </a:pPr>
            <a:r>
              <a:rPr lang="fr-FR" sz="2000" dirty="0"/>
              <a:t>    Les parties doivent fournir les informations et pièce utiles et collaborer loyalement à la preuve.</a:t>
            </a:r>
          </a:p>
          <a:p>
            <a:pPr>
              <a:buFont typeface="Wingdings" pitchFamily="2" charset="2"/>
              <a:buChar char="Ø"/>
            </a:pPr>
            <a:r>
              <a:rPr lang="fr-FR" sz="2000" dirty="0"/>
              <a:t>A défaut, le notaire peut déposer un PVI pour obtenir condamnation avec astreinte au besoin.</a:t>
            </a:r>
          </a:p>
          <a:p>
            <a:pPr>
              <a:buFont typeface="Wingdings" pitchFamily="2" charset="2"/>
              <a:buChar char="Ø"/>
            </a:pPr>
            <a:r>
              <a:rPr lang="fr-FR" sz="2000" dirty="0"/>
              <a:t>Quid des parties ? </a:t>
            </a:r>
          </a:p>
          <a:p>
            <a:pPr marL="0" indent="0">
              <a:buNone/>
            </a:pPr>
            <a:r>
              <a:rPr lang="fr-FR" sz="2000" dirty="0"/>
              <a:t>	Art. 19 al 3 C.J. ? Controversé </a:t>
            </a:r>
            <a:r>
              <a:rPr lang="fr-FR" sz="2000" u="sng" dirty="0"/>
              <a:t>mais</a:t>
            </a:r>
            <a:r>
              <a:rPr lang="fr-FR" sz="2000" dirty="0"/>
              <a:t> Cass., 11.09.2020 « Les parties peuvent demander au 	juge que les éléments de preuve dont elle ne dispose pas soient collectés au moyen de 	certaines mesures d’instruction sur lesquelles le juge statue ».</a:t>
            </a:r>
          </a:p>
          <a:p>
            <a:pPr marL="0" indent="0">
              <a:buNone/>
            </a:pPr>
            <a:r>
              <a:rPr lang="fr-FR" sz="2000" dirty="0"/>
              <a:t>    	Cécile De </a:t>
            </a:r>
            <a:r>
              <a:rPr lang="fr-FR" sz="2000" dirty="0" err="1"/>
              <a:t>Boe</a:t>
            </a:r>
            <a:r>
              <a:rPr lang="fr-FR" sz="2000" dirty="0"/>
              <a:t> et J-F van </a:t>
            </a:r>
            <a:r>
              <a:rPr lang="fr-FR" sz="2000" dirty="0" err="1"/>
              <a:t>Drooghenbroeck</a:t>
            </a:r>
            <a:r>
              <a:rPr lang="fr-FR" sz="2000" dirty="0"/>
              <a:t> « Epines et </a:t>
            </a:r>
            <a:r>
              <a:rPr lang="fr-FR" sz="2000" dirty="0" err="1"/>
              <a:t>Brousailles</a:t>
            </a:r>
            <a:r>
              <a:rPr lang="fr-FR" sz="2000" dirty="0"/>
              <a:t>… » : ok pour 19 al 3 C.J. 	entre partie et à l’égard des tiers,</a:t>
            </a:r>
          </a:p>
        </p:txBody>
      </p:sp>
      <p:pic>
        <p:nvPicPr>
          <p:cNvPr id="2" name="Image 1">
            <a:extLst>
              <a:ext uri="{FF2B5EF4-FFF2-40B4-BE49-F238E27FC236}">
                <a16:creationId xmlns:a16="http://schemas.microsoft.com/office/drawing/2014/main" id="{C62EB848-EB1C-A882-BFD9-31573987EB76}"/>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24818791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D01C0B1-D708-0842-8534-0CAFB3B1D54D}"/>
              </a:ext>
            </a:extLst>
          </p:cNvPr>
          <p:cNvSpPr>
            <a:spLocks noGrp="1"/>
          </p:cNvSpPr>
          <p:nvPr>
            <p:ph idx="1"/>
          </p:nvPr>
        </p:nvSpPr>
        <p:spPr>
          <a:xfrm>
            <a:off x="838200" y="1202267"/>
            <a:ext cx="10515600" cy="4974696"/>
          </a:xfrm>
        </p:spPr>
        <p:txBody>
          <a:bodyPr>
            <a:normAutofit fontScale="85000" lnSpcReduction="20000"/>
          </a:bodyPr>
          <a:lstStyle/>
          <a:p>
            <a:pPr marL="0" indent="0" algn="ctr">
              <a:buNone/>
            </a:pPr>
            <a:r>
              <a:rPr lang="fr-FR" sz="2300" b="1" u="sng" dirty="0">
                <a:solidFill>
                  <a:srgbClr val="1C4067"/>
                </a:solidFill>
              </a:rPr>
              <a:t>ELEMENTS DE BIBLIOGRAPHIE SOMMAIRE</a:t>
            </a:r>
          </a:p>
          <a:p>
            <a:pPr marL="0" indent="0">
              <a:buNone/>
            </a:pPr>
            <a:r>
              <a:rPr lang="fr-BE" sz="2200" u="sng" dirty="0"/>
              <a:t>Revues juridiques :</a:t>
            </a:r>
          </a:p>
          <a:p>
            <a:pPr lvl="1">
              <a:buFont typeface="Wingdings" pitchFamily="2" charset="2"/>
              <a:buChar char="Ø"/>
            </a:pPr>
            <a:r>
              <a:rPr lang="fr-BE" sz="2200" dirty="0"/>
              <a:t>Revue Trimestrielle de Droit Familial</a:t>
            </a:r>
          </a:p>
          <a:p>
            <a:pPr lvl="1">
              <a:buFont typeface="Wingdings" pitchFamily="2" charset="2"/>
              <a:buChar char="Ø"/>
            </a:pPr>
            <a:r>
              <a:rPr lang="fr-BE" sz="2200" dirty="0"/>
              <a:t>Revue du notariat belge</a:t>
            </a:r>
            <a:endParaRPr lang="fr-BE" sz="2600" dirty="0"/>
          </a:p>
          <a:p>
            <a:pPr marL="0" indent="0">
              <a:buNone/>
            </a:pPr>
            <a:r>
              <a:rPr lang="fr-BE" sz="2200" u="sng" dirty="0"/>
              <a:t>Ouvrages de doctrine :</a:t>
            </a:r>
          </a:p>
          <a:p>
            <a:pPr lvl="1">
              <a:buFont typeface="Wingdings" pitchFamily="2" charset="2"/>
              <a:buChar char="Ø"/>
            </a:pPr>
            <a:r>
              <a:rPr lang="fr-BE" sz="2200" dirty="0"/>
              <a:t>N. Gendrin et D Karadsheh, </a:t>
            </a:r>
            <a:r>
              <a:rPr lang="fr-BE" sz="2200" i="1" dirty="0"/>
              <a:t>Liquidation-Partage, </a:t>
            </a:r>
            <a:r>
              <a:rPr lang="fr-BE" sz="2200" dirty="0"/>
              <a:t>Bruxelles</a:t>
            </a:r>
            <a:r>
              <a:rPr lang="fr-BE" sz="2200" i="1" dirty="0"/>
              <a:t>, </a:t>
            </a:r>
            <a:r>
              <a:rPr lang="fr-BE" sz="2200" dirty="0"/>
              <a:t>Larcier, 2020</a:t>
            </a:r>
          </a:p>
          <a:p>
            <a:pPr lvl="1">
              <a:buFont typeface="Wingdings" pitchFamily="2" charset="2"/>
              <a:buChar char="Ø"/>
            </a:pPr>
            <a:r>
              <a:rPr lang="fr-BE" sz="2200" dirty="0"/>
              <a:t>Répertoire notarial</a:t>
            </a:r>
          </a:p>
          <a:p>
            <a:pPr lvl="1">
              <a:buFont typeface="Wingdings" pitchFamily="2" charset="2"/>
              <a:buChar char="Ø"/>
            </a:pPr>
            <a:r>
              <a:rPr lang="fr-BE" sz="2200" dirty="0"/>
              <a:t>«Le droit judiciaire notarial en épines </a:t>
            </a:r>
            <a:r>
              <a:rPr lang="fr-BE" sz="2200"/>
              <a:t>et broussailles », Larcier 2023</a:t>
            </a:r>
            <a:endParaRPr lang="fr-BE" sz="2200" dirty="0"/>
          </a:p>
          <a:p>
            <a:pPr lvl="1">
              <a:buFont typeface="Wingdings" pitchFamily="2" charset="2"/>
              <a:buChar char="Ø"/>
            </a:pPr>
            <a:r>
              <a:rPr lang="fr-BE" sz="2200" dirty="0"/>
              <a:t>Y H Leleu, </a:t>
            </a:r>
            <a:r>
              <a:rPr lang="fr-BE" sz="2200" i="1" dirty="0"/>
              <a:t>Droit patrimonial des couples</a:t>
            </a:r>
            <a:r>
              <a:rPr lang="fr-BE" sz="2200" dirty="0"/>
              <a:t>, 2021, Buxelles, Larcier, Collection de la Faculté de droit de l’Université de Liège, 2</a:t>
            </a:r>
            <a:r>
              <a:rPr lang="fr-BE" sz="2200" baseline="30000" dirty="0"/>
              <a:t>ème</a:t>
            </a:r>
            <a:r>
              <a:rPr lang="fr-BE" sz="2200" dirty="0"/>
              <a:t> éd</a:t>
            </a:r>
          </a:p>
          <a:p>
            <a:pPr lvl="1">
              <a:buFont typeface="Wingdings" pitchFamily="2" charset="2"/>
              <a:buChar char="Ø"/>
            </a:pPr>
            <a:r>
              <a:rPr lang="fr-BE" sz="2200" dirty="0"/>
              <a:t>P De Page et I De Stephani, </a:t>
            </a:r>
            <a:r>
              <a:rPr lang="fr-BE" sz="2200" i="1" dirty="0"/>
              <a:t>La réforme des régime matrimoniaux et de diverses dispositions successorales, commentaires pratiques de la loi du 22 juillet 2018, </a:t>
            </a:r>
            <a:r>
              <a:rPr lang="fr-BE" sz="2200" dirty="0"/>
              <a:t>Anthémis, 2018</a:t>
            </a:r>
          </a:p>
          <a:p>
            <a:pPr lvl="1">
              <a:buFont typeface="Wingdings" pitchFamily="2" charset="2"/>
              <a:buChar char="Ø"/>
            </a:pPr>
            <a:r>
              <a:rPr lang="fr-BE" sz="2200" i="1" dirty="0"/>
              <a:t>La réforme des régime matrimoniaux et des droits successoraux du conjoint et cohabitant légal, </a:t>
            </a:r>
            <a:r>
              <a:rPr lang="fr-BE" sz="2200" dirty="0"/>
              <a:t>sous la direction de J-L </a:t>
            </a:r>
            <a:r>
              <a:rPr lang="fr-BE" sz="2200" dirty="0" err="1"/>
              <a:t>Renchon</a:t>
            </a:r>
            <a:r>
              <a:rPr lang="fr-BE" sz="2200" dirty="0"/>
              <a:t> et F. Tainmont,  Les cahier du CefaP, Larcier, 2019</a:t>
            </a:r>
          </a:p>
          <a:p>
            <a:pPr lvl="1">
              <a:buFont typeface="Wingdings" pitchFamily="2" charset="2"/>
              <a:buChar char="Ø"/>
            </a:pPr>
            <a:r>
              <a:rPr lang="fr-BE" sz="2200" dirty="0"/>
              <a:t>P. MOREAU (dir.), </a:t>
            </a:r>
            <a:r>
              <a:rPr lang="fr-BE" sz="2200" i="1" dirty="0"/>
              <a:t>La réforme du droit des successions – Actes du Xve colloque de l’Association « Famille &amp; Droit » Liège, 20 avril 2018</a:t>
            </a:r>
            <a:r>
              <a:rPr lang="fr-BE" sz="2200" dirty="0"/>
              <a:t>, Bruxelles, Larcier, 2018</a:t>
            </a:r>
          </a:p>
          <a:p>
            <a:pPr lvl="1">
              <a:buFont typeface="Wingdings" pitchFamily="2" charset="2"/>
              <a:buChar char="Ø"/>
            </a:pPr>
            <a:r>
              <a:rPr lang="fr-BE" sz="2200" dirty="0"/>
              <a:t>A.-Ch. VAN GYSEL, </a:t>
            </a:r>
            <a:r>
              <a:rPr lang="fr-BE" sz="2200" i="1" dirty="0"/>
              <a:t>Précis du droit des successions et des libéralités</a:t>
            </a:r>
            <a:r>
              <a:rPr lang="fr-BE" sz="2200" dirty="0"/>
              <a:t>, Bruxelles, Bruylant, 2008 (première édition antérieure à la réforme) et seconde édition 2023.</a:t>
            </a:r>
          </a:p>
          <a:p>
            <a:pPr lvl="1">
              <a:buFont typeface="Wingdings" pitchFamily="2" charset="2"/>
              <a:buChar char="Ø"/>
            </a:pPr>
            <a:r>
              <a:rPr lang="fr-BE" sz="2200" dirty="0"/>
              <a:t>F. LALIERE (coord.), </a:t>
            </a:r>
            <a:r>
              <a:rPr lang="fr-BE" sz="2200" i="1" dirty="0"/>
              <a:t>Les acteurs de la succession</a:t>
            </a:r>
            <a:r>
              <a:rPr lang="fr-BE" sz="2200" dirty="0"/>
              <a:t>, Bruxelles Larcier, 2020. </a:t>
            </a:r>
          </a:p>
          <a:p>
            <a:pPr lvl="1">
              <a:buFont typeface="Wingdings" pitchFamily="2" charset="2"/>
              <a:buChar char="Ø"/>
            </a:pPr>
            <a:endParaRPr lang="fr-BE" sz="2200" dirty="0"/>
          </a:p>
          <a:p>
            <a:pPr marL="0" indent="0">
              <a:buNone/>
            </a:pPr>
            <a:endParaRPr lang="fr-FR" sz="2000" dirty="0"/>
          </a:p>
        </p:txBody>
      </p:sp>
      <p:pic>
        <p:nvPicPr>
          <p:cNvPr id="2" name="Image 1">
            <a:extLst>
              <a:ext uri="{FF2B5EF4-FFF2-40B4-BE49-F238E27FC236}">
                <a16:creationId xmlns:a16="http://schemas.microsoft.com/office/drawing/2014/main" id="{EA21B0E0-0899-B3C5-E972-CBF72FC07D51}"/>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10501335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92C64095-A3AA-C344-BE52-63A954E10AE5}"/>
              </a:ext>
            </a:extLst>
          </p:cNvPr>
          <p:cNvSpPr txBox="1">
            <a:spLocks noGrp="1"/>
          </p:cNvSpPr>
          <p:nvPr>
            <p:ph idx="1"/>
          </p:nvPr>
        </p:nvSpPr>
        <p:spPr>
          <a:xfrm>
            <a:off x="838199" y="1575337"/>
            <a:ext cx="10170227" cy="646331"/>
          </a:xfrm>
          <a:prstGeom prst="rect">
            <a:avLst/>
          </a:prstGeom>
          <a:noFill/>
        </p:spPr>
        <p:txBody>
          <a:bodyPr wrap="square" rtlCol="0">
            <a:spAutoFit/>
          </a:bodyPr>
          <a:lstStyle/>
          <a:p>
            <a:pPr marL="0" indent="0" algn="ctr">
              <a:buNone/>
            </a:pPr>
            <a:r>
              <a:rPr lang="fr-FR" sz="4000" dirty="0">
                <a:solidFill>
                  <a:srgbClr val="1C4067"/>
                </a:solidFill>
              </a:rPr>
              <a:t>Des questions?</a:t>
            </a:r>
          </a:p>
        </p:txBody>
      </p:sp>
      <p:pic>
        <p:nvPicPr>
          <p:cNvPr id="7" name="Espace réservé du contenu 7">
            <a:extLst>
              <a:ext uri="{FF2B5EF4-FFF2-40B4-BE49-F238E27FC236}">
                <a16:creationId xmlns:a16="http://schemas.microsoft.com/office/drawing/2014/main" id="{64C65E19-93E7-134C-AFC0-B038BFA6777E}"/>
              </a:ext>
            </a:extLst>
          </p:cNvPr>
          <p:cNvPicPr>
            <a:picLocks noChangeAspect="1"/>
          </p:cNvPicPr>
          <p:nvPr/>
        </p:nvPicPr>
        <p:blipFill>
          <a:blip r:embed="rId2"/>
          <a:stretch>
            <a:fillRect/>
          </a:stretch>
        </p:blipFill>
        <p:spPr>
          <a:xfrm>
            <a:off x="4163790" y="2333357"/>
            <a:ext cx="4351338" cy="4351338"/>
          </a:xfrm>
          <a:prstGeom prst="rect">
            <a:avLst/>
          </a:prstGeom>
        </p:spPr>
      </p:pic>
      <p:pic>
        <p:nvPicPr>
          <p:cNvPr id="2" name="Image 1">
            <a:extLst>
              <a:ext uri="{FF2B5EF4-FFF2-40B4-BE49-F238E27FC236}">
                <a16:creationId xmlns:a16="http://schemas.microsoft.com/office/drawing/2014/main" id="{BFB53B28-0ECA-1A2C-A60D-48F8D9F670FB}"/>
              </a:ext>
            </a:extLst>
          </p:cNvPr>
          <p:cNvPicPr>
            <a:picLocks noChangeAspect="1"/>
          </p:cNvPicPr>
          <p:nvPr/>
        </p:nvPicPr>
        <p:blipFill>
          <a:blip r:embed="rId3"/>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440103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altLang="fr-FR" sz="2800" b="1" u="sng" dirty="0">
                <a:solidFill>
                  <a:srgbClr val="1C4067"/>
                </a:solidFill>
                <a:latin typeface="Calibri" panose="020F0502020204030204" pitchFamily="34" charset="0"/>
                <a:ea typeface="Calibri" panose="020F0502020204030204" pitchFamily="34" charset="0"/>
                <a:cs typeface="Times New Roman" panose="02020603050405020304" pitchFamily="18" charset="0"/>
              </a:rPr>
              <a:t>QUESTION N° 4 : Comment gérer la phase notariale ?</a:t>
            </a:r>
            <a:br>
              <a:rPr lang="fr-FR" altLang="fr-FR" sz="2800" b="1" u="sng" dirty="0">
                <a:solidFill>
                  <a:srgbClr val="1C4067"/>
                </a:solidFill>
                <a:latin typeface="Calibri" panose="020F0502020204030204" pitchFamily="34" charset="0"/>
                <a:ea typeface="Calibri" panose="020F0502020204030204" pitchFamily="34" charset="0"/>
                <a:cs typeface="Times New Roman" panose="02020603050405020304" pitchFamily="18" charset="0"/>
              </a:rPr>
            </a:br>
            <a:endParaRPr lang="fr-FR" sz="2800"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6</a:t>
            </a:fld>
            <a:endParaRPr lang="fr-FR" dirty="0"/>
          </a:p>
        </p:txBody>
      </p:sp>
      <p:sp>
        <p:nvSpPr>
          <p:cNvPr id="5" name="Espace réservé du contenu 4"/>
          <p:cNvSpPr>
            <a:spLocks noGrp="1"/>
          </p:cNvSpPr>
          <p:nvPr>
            <p:ph idx="1"/>
          </p:nvPr>
        </p:nvSpPr>
        <p:spPr>
          <a:xfrm>
            <a:off x="780497" y="1939990"/>
            <a:ext cx="10801903" cy="4186174"/>
          </a:xfrm>
        </p:spPr>
        <p:txBody>
          <a:bodyPr>
            <a:normAutofit fontScale="70000" lnSpcReduction="20000"/>
          </a:bodyPr>
          <a:lstStyle/>
          <a:p>
            <a:pPr marL="0" indent="0">
              <a:lnSpc>
                <a:spcPct val="80000"/>
              </a:lnSpc>
              <a:buNone/>
            </a:pPr>
            <a:endParaRPr lang="fr-FR" b="1" u="sng" dirty="0">
              <a:solidFill>
                <a:srgbClr val="8D6133"/>
              </a:solidFill>
            </a:endParaRPr>
          </a:p>
          <a:p>
            <a:pPr marL="571500" indent="-571500" algn="ctr">
              <a:lnSpc>
                <a:spcPct val="80000"/>
              </a:lnSpc>
              <a:buAutoNum type="romanUcPeriod"/>
            </a:pPr>
            <a:r>
              <a:rPr lang="fr-FR" sz="2800" b="1" u="sng" dirty="0">
                <a:solidFill>
                  <a:srgbClr val="396590"/>
                </a:solidFill>
              </a:rPr>
              <a:t>LA PROCÉDURE NOTARIALE « SANS INCIDENT »</a:t>
            </a:r>
          </a:p>
          <a:p>
            <a:pPr marL="0" indent="0" algn="ctr">
              <a:lnSpc>
                <a:spcPct val="80000"/>
              </a:lnSpc>
              <a:buNone/>
            </a:pPr>
            <a:endParaRPr lang="fr-FR" sz="2800" u="sng" dirty="0"/>
          </a:p>
          <a:p>
            <a:pPr marL="514350" indent="-514350" algn="just">
              <a:lnSpc>
                <a:spcPct val="80000"/>
              </a:lnSpc>
              <a:buAutoNum type="alphaUcPeriod"/>
            </a:pPr>
            <a:r>
              <a:rPr lang="fr-FR" sz="2800" b="1" u="sng" dirty="0">
                <a:solidFill>
                  <a:srgbClr val="B0874C"/>
                </a:solidFill>
              </a:rPr>
              <a:t>Phase amiable préalable et accords</a:t>
            </a:r>
          </a:p>
          <a:p>
            <a:pPr marL="514350" indent="-514350" algn="just">
              <a:lnSpc>
                <a:spcPct val="80000"/>
              </a:lnSpc>
              <a:buAutoNum type="alphaUcPeriod"/>
            </a:pPr>
            <a:r>
              <a:rPr lang="fr-FR" sz="2800" b="1" u="sng" dirty="0">
                <a:solidFill>
                  <a:srgbClr val="B0874C"/>
                </a:solidFill>
              </a:rPr>
              <a:t>Le procès-verbal d’ouverture des opérations (PVO)</a:t>
            </a:r>
          </a:p>
          <a:p>
            <a:pPr marL="514350" indent="-514350" algn="just">
              <a:lnSpc>
                <a:spcPct val="80000"/>
              </a:lnSpc>
              <a:buAutoNum type="alphaUcPeriod"/>
            </a:pPr>
            <a:r>
              <a:rPr lang="fr-FR" sz="2800" b="1" u="sng" dirty="0">
                <a:solidFill>
                  <a:srgbClr val="B0874C"/>
                </a:solidFill>
              </a:rPr>
              <a:t>Les calendriers des opérations</a:t>
            </a:r>
          </a:p>
          <a:p>
            <a:pPr marL="514350" indent="-514350" algn="just">
              <a:lnSpc>
                <a:spcPct val="80000"/>
              </a:lnSpc>
              <a:buAutoNum type="alphaUcPeriod"/>
            </a:pPr>
            <a:r>
              <a:rPr lang="fr-FR" sz="2800" b="1" u="sng" dirty="0">
                <a:solidFill>
                  <a:srgbClr val="B0874C"/>
                </a:solidFill>
              </a:rPr>
              <a:t>L’inventaire</a:t>
            </a:r>
          </a:p>
          <a:p>
            <a:pPr marL="514350" indent="-514350" algn="just">
              <a:lnSpc>
                <a:spcPct val="80000"/>
              </a:lnSpc>
              <a:buAutoNum type="alphaUcPeriod"/>
            </a:pPr>
            <a:r>
              <a:rPr lang="fr-FR" sz="2800" b="1" u="sng" dirty="0">
                <a:solidFill>
                  <a:srgbClr val="B0874C"/>
                </a:solidFill>
              </a:rPr>
              <a:t>L’évaluation judiciaire ou amiable des biens</a:t>
            </a:r>
          </a:p>
          <a:p>
            <a:pPr marL="514350" indent="-514350" algn="just">
              <a:lnSpc>
                <a:spcPct val="80000"/>
              </a:lnSpc>
              <a:buAutoNum type="alphaUcPeriod"/>
            </a:pPr>
            <a:r>
              <a:rPr lang="fr-FR" sz="2800" b="1" u="sng" dirty="0">
                <a:solidFill>
                  <a:srgbClr val="B0874C"/>
                </a:solidFill>
              </a:rPr>
              <a:t>Les revendications, l’aperçu des revendications et les observations</a:t>
            </a:r>
          </a:p>
          <a:p>
            <a:pPr marL="514350" indent="-514350" algn="just">
              <a:lnSpc>
                <a:spcPct val="80000"/>
              </a:lnSpc>
              <a:buAutoNum type="alphaUcPeriod"/>
            </a:pPr>
            <a:r>
              <a:rPr lang="fr-FR" sz="2800" b="1" u="sng" dirty="0">
                <a:solidFill>
                  <a:srgbClr val="B0874C"/>
                </a:solidFill>
              </a:rPr>
              <a:t>L’état liquidatif</a:t>
            </a:r>
          </a:p>
          <a:p>
            <a:pPr marL="514350" indent="-514350" algn="just">
              <a:lnSpc>
                <a:spcPct val="80000"/>
              </a:lnSpc>
              <a:buAutoNum type="alphaUcPeriod"/>
            </a:pPr>
            <a:r>
              <a:rPr lang="fr-FR" sz="2800" b="1" u="sng" dirty="0">
                <a:solidFill>
                  <a:srgbClr val="B0874C"/>
                </a:solidFill>
              </a:rPr>
              <a:t>Les contredits</a:t>
            </a:r>
          </a:p>
          <a:p>
            <a:pPr marL="514350" indent="-514350" algn="just">
              <a:lnSpc>
                <a:spcPct val="80000"/>
              </a:lnSpc>
              <a:buAutoNum type="alphaUcPeriod"/>
            </a:pPr>
            <a:r>
              <a:rPr lang="fr-FR" sz="2800" b="1" u="sng" dirty="0">
                <a:solidFill>
                  <a:srgbClr val="B0874C"/>
                </a:solidFill>
              </a:rPr>
              <a:t>Le procès-verbal des litiges et difficultés et l’avis du notaire</a:t>
            </a:r>
          </a:p>
          <a:p>
            <a:pPr marL="514350" indent="-514350" algn="just">
              <a:lnSpc>
                <a:spcPct val="80000"/>
              </a:lnSpc>
              <a:buAutoNum type="alphaUcPeriod"/>
            </a:pPr>
            <a:r>
              <a:rPr lang="fr-FR" sz="2800" b="1" u="sng" dirty="0">
                <a:solidFill>
                  <a:srgbClr val="B0874C"/>
                </a:solidFill>
              </a:rPr>
              <a:t>La phase judiciaire sur contredits</a:t>
            </a:r>
          </a:p>
          <a:p>
            <a:pPr marL="0" indent="0">
              <a:lnSpc>
                <a:spcPct val="80000"/>
              </a:lnSpc>
              <a:buNone/>
            </a:pPr>
            <a:endParaRPr lang="fr-FR" sz="2800" dirty="0">
              <a:solidFill>
                <a:srgbClr val="8D6133"/>
              </a:solidFill>
            </a:endParaRPr>
          </a:p>
          <a:p>
            <a:pPr marL="0" indent="0" algn="ctr">
              <a:lnSpc>
                <a:spcPct val="80000"/>
              </a:lnSpc>
              <a:buNone/>
            </a:pPr>
            <a:endParaRPr lang="fr-FR" sz="2800" b="1" u="sng" dirty="0">
              <a:solidFill>
                <a:srgbClr val="8D6133"/>
              </a:solidFill>
            </a:endParaRPr>
          </a:p>
          <a:p>
            <a:endParaRPr lang="fr-FR" dirty="0"/>
          </a:p>
        </p:txBody>
      </p:sp>
      <p:pic>
        <p:nvPicPr>
          <p:cNvPr id="10" name="Image 9">
            <a:extLst>
              <a:ext uri="{FF2B5EF4-FFF2-40B4-BE49-F238E27FC236}">
                <a16:creationId xmlns:a16="http://schemas.microsoft.com/office/drawing/2014/main" id="{77956201-018E-08FE-C905-F411AF6BF0F2}"/>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0178886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60</a:t>
            </a:fld>
            <a:endParaRPr lang="fr-FR" dirty="0"/>
          </a:p>
        </p:txBody>
      </p:sp>
      <p:sp>
        <p:nvSpPr>
          <p:cNvPr id="5" name="Espace réservé du contenu 4"/>
          <p:cNvSpPr>
            <a:spLocks noGrp="1"/>
          </p:cNvSpPr>
          <p:nvPr>
            <p:ph idx="1"/>
          </p:nvPr>
        </p:nvSpPr>
        <p:spPr>
          <a:xfrm>
            <a:off x="780497" y="1231007"/>
            <a:ext cx="10801903" cy="4895157"/>
          </a:xfrm>
        </p:spPr>
        <p:txBody>
          <a:bodyPr>
            <a:normAutofit fontScale="92500" lnSpcReduction="10000"/>
          </a:bodyPr>
          <a:lstStyle/>
          <a:p>
            <a:pPr marL="0" indent="0" algn="ctr">
              <a:buNone/>
            </a:pPr>
            <a:endParaRPr lang="fr-FR" dirty="0">
              <a:solidFill>
                <a:srgbClr val="396590"/>
              </a:solidFill>
            </a:endParaRPr>
          </a:p>
          <a:p>
            <a:pPr marL="0" indent="0" algn="ctr">
              <a:buNone/>
            </a:pPr>
            <a:r>
              <a:rPr lang="fr-FR" sz="4600" dirty="0">
                <a:solidFill>
                  <a:srgbClr val="396590"/>
                </a:solidFill>
              </a:rPr>
              <a:t>Merci pour votre attention.</a:t>
            </a:r>
          </a:p>
          <a:p>
            <a:pPr marL="0" indent="0" algn="ctr">
              <a:buNone/>
            </a:pPr>
            <a:endParaRPr lang="fr-FR" dirty="0">
              <a:solidFill>
                <a:srgbClr val="396590"/>
              </a:solidFill>
            </a:endParaRPr>
          </a:p>
          <a:p>
            <a:pPr marL="0" indent="0" algn="ctr">
              <a:buNone/>
            </a:pPr>
            <a:endParaRPr lang="fr-FR" dirty="0">
              <a:solidFill>
                <a:srgbClr val="396590"/>
              </a:solidFill>
            </a:endParaRPr>
          </a:p>
          <a:p>
            <a:pPr marL="0" indent="0" algn="ctr">
              <a:buNone/>
            </a:pPr>
            <a:r>
              <a:rPr lang="fr-FR" dirty="0">
                <a:solidFill>
                  <a:srgbClr val="396590"/>
                </a:solidFill>
              </a:rPr>
              <a:t>Maître Didier DE DECKER &amp; Maître Marine VALISSANT</a:t>
            </a:r>
          </a:p>
          <a:p>
            <a:pPr marL="0" indent="0">
              <a:buNone/>
            </a:pPr>
            <a:endParaRPr lang="fr-FR" dirty="0">
              <a:solidFill>
                <a:srgbClr val="396590"/>
              </a:solidFill>
            </a:endParaRPr>
          </a:p>
          <a:p>
            <a:pPr marL="0" indent="0" algn="ctr">
              <a:buNone/>
            </a:pPr>
            <a:r>
              <a:rPr lang="fr-FR" sz="2400" dirty="0">
                <a:solidFill>
                  <a:srgbClr val="B0874C"/>
                </a:solidFill>
              </a:rPr>
              <a:t>Cabinet DE DECKER – HENDRICKX - VALISSANT</a:t>
            </a:r>
          </a:p>
          <a:p>
            <a:pPr marL="0" indent="0" algn="ctr">
              <a:buNone/>
            </a:pPr>
            <a:endParaRPr lang="fr-FR" dirty="0">
              <a:solidFill>
                <a:srgbClr val="396590"/>
              </a:solidFill>
            </a:endParaRPr>
          </a:p>
          <a:p>
            <a:pPr marL="0" indent="0" algn="ctr">
              <a:buNone/>
            </a:pPr>
            <a:r>
              <a:rPr lang="fr-FR" sz="2400" dirty="0">
                <a:solidFill>
                  <a:srgbClr val="B0874C"/>
                </a:solidFill>
              </a:rPr>
              <a:t>Rue Trieu du Charnoy 75 à 6280 GERPINNES</a:t>
            </a:r>
          </a:p>
          <a:p>
            <a:pPr marL="0" indent="0" algn="ctr">
              <a:buNone/>
            </a:pPr>
            <a:endParaRPr lang="fr-FR" sz="2400" dirty="0">
              <a:solidFill>
                <a:srgbClr val="B0874C"/>
              </a:solidFill>
            </a:endParaRPr>
          </a:p>
          <a:p>
            <a:pPr marL="0" indent="0" algn="ctr">
              <a:buNone/>
            </a:pPr>
            <a:r>
              <a:rPr lang="fr-FR" sz="2400" dirty="0" err="1">
                <a:solidFill>
                  <a:srgbClr val="B0874C"/>
                </a:solidFill>
                <a:hlinkClick r:id="rId2"/>
              </a:rPr>
              <a:t>info@dh.email</a:t>
            </a:r>
            <a:endParaRPr lang="fr-FR" sz="2400" dirty="0">
              <a:solidFill>
                <a:srgbClr val="B0874C"/>
              </a:solidFill>
            </a:endParaRPr>
          </a:p>
          <a:p>
            <a:pPr marL="0" indent="0" algn="ctr">
              <a:buNone/>
            </a:pPr>
            <a:endParaRPr lang="fr-FR" dirty="0">
              <a:solidFill>
                <a:srgbClr val="396590"/>
              </a:solidFill>
            </a:endParaRPr>
          </a:p>
        </p:txBody>
      </p:sp>
      <p:pic>
        <p:nvPicPr>
          <p:cNvPr id="2" name="Image 1">
            <a:extLst>
              <a:ext uri="{FF2B5EF4-FFF2-40B4-BE49-F238E27FC236}">
                <a16:creationId xmlns:a16="http://schemas.microsoft.com/office/drawing/2014/main" id="{DEE143A2-D654-EA95-56BD-4AC582FFACBF}"/>
              </a:ext>
            </a:extLst>
          </p:cNvPr>
          <p:cNvPicPr>
            <a:picLocks noChangeAspect="1"/>
          </p:cNvPicPr>
          <p:nvPr/>
        </p:nvPicPr>
        <p:blipFill>
          <a:blip r:embed="rId3"/>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042102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7</a:t>
            </a:fld>
            <a:endParaRPr lang="fr-FR" dirty="0"/>
          </a:p>
        </p:txBody>
      </p:sp>
      <p:sp>
        <p:nvSpPr>
          <p:cNvPr id="5" name="Espace réservé du contenu 4"/>
          <p:cNvSpPr>
            <a:spLocks noGrp="1"/>
          </p:cNvSpPr>
          <p:nvPr>
            <p:ph idx="1"/>
          </p:nvPr>
        </p:nvSpPr>
        <p:spPr/>
        <p:txBody>
          <a:bodyPr>
            <a:normAutofit/>
          </a:bodyPr>
          <a:lstStyle/>
          <a:p>
            <a:pPr marL="0" indent="0" algn="just">
              <a:buNone/>
            </a:pPr>
            <a:r>
              <a:rPr lang="fr-FR" dirty="0"/>
              <a:t>Envoyer au notaire liquidateur désigné le jugement et lui demander : </a:t>
            </a:r>
          </a:p>
          <a:p>
            <a:pPr marL="400050" lvl="1" indent="0" algn="just">
              <a:buNone/>
            </a:pPr>
            <a:endParaRPr lang="fr-FR" dirty="0"/>
          </a:p>
          <a:p>
            <a:pPr marL="914400" lvl="1" indent="-514350" algn="just">
              <a:buAutoNum type="arabicPeriod"/>
            </a:pPr>
            <a:r>
              <a:rPr lang="fr-FR" dirty="0"/>
              <a:t>S’il accepte ou non sa mission ; </a:t>
            </a:r>
          </a:p>
          <a:p>
            <a:pPr marL="400050" lvl="1" indent="0" algn="just">
              <a:buNone/>
            </a:pPr>
            <a:endParaRPr lang="fr-FR" dirty="0"/>
          </a:p>
          <a:p>
            <a:pPr marL="914400" lvl="1" indent="-514350" algn="just">
              <a:buAutoNum type="arabicPeriod"/>
            </a:pPr>
            <a:r>
              <a:rPr lang="fr-FR" u="sng" dirty="0"/>
              <a:t>De fixer une première réunion informelle</a:t>
            </a:r>
            <a:r>
              <a:rPr lang="fr-FR" dirty="0"/>
              <a:t>/de convoquer les parties en vue d’ouvrir les opérations.</a:t>
            </a:r>
          </a:p>
          <a:p>
            <a:endParaRPr lang="fr-FR" dirty="0"/>
          </a:p>
        </p:txBody>
      </p:sp>
      <p:pic>
        <p:nvPicPr>
          <p:cNvPr id="6" name="Image 5">
            <a:extLst>
              <a:ext uri="{FF2B5EF4-FFF2-40B4-BE49-F238E27FC236}">
                <a16:creationId xmlns:a16="http://schemas.microsoft.com/office/drawing/2014/main" id="{46E9FC29-4A24-78A1-1B70-BAAFC3F153E8}"/>
              </a:ext>
            </a:extLst>
          </p:cNvPr>
          <p:cNvPicPr>
            <a:picLocks noChangeAspect="1"/>
          </p:cNvPicPr>
          <p:nvPr/>
        </p:nvPicPr>
        <p:blipFill>
          <a:blip r:embed="rId2"/>
          <a:stretch>
            <a:fillRect/>
          </a:stretch>
        </p:blipFill>
        <p:spPr>
          <a:xfrm>
            <a:off x="1663905" y="373369"/>
            <a:ext cx="8470900" cy="635000"/>
          </a:xfrm>
          <a:prstGeom prst="rect">
            <a:avLst/>
          </a:prstGeom>
        </p:spPr>
      </p:pic>
      <p:pic>
        <p:nvPicPr>
          <p:cNvPr id="7" name="Image 6">
            <a:extLst>
              <a:ext uri="{FF2B5EF4-FFF2-40B4-BE49-F238E27FC236}">
                <a16:creationId xmlns:a16="http://schemas.microsoft.com/office/drawing/2014/main" id="{F4492717-476D-AF89-C1B3-19BCD45A3777}"/>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026138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u="sng" dirty="0">
                <a:solidFill>
                  <a:srgbClr val="396590"/>
                </a:solidFill>
              </a:rPr>
              <a:t>La procédure notariale « sans incident »</a:t>
            </a:r>
            <a:endParaRPr lang="fr-FR" sz="3600" dirty="0"/>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8</a:t>
            </a:fld>
            <a:endParaRPr lang="fr-FR" dirty="0"/>
          </a:p>
        </p:txBody>
      </p:sp>
      <p:sp>
        <p:nvSpPr>
          <p:cNvPr id="5" name="Espace réservé du contenu 4"/>
          <p:cNvSpPr>
            <a:spLocks noGrp="1"/>
          </p:cNvSpPr>
          <p:nvPr>
            <p:ph idx="1"/>
          </p:nvPr>
        </p:nvSpPr>
        <p:spPr/>
        <p:txBody>
          <a:bodyPr/>
          <a:lstStyle/>
          <a:p>
            <a:pPr marL="0" indent="0" algn="ctr">
              <a:buNone/>
            </a:pPr>
            <a:endParaRPr lang="fr-FR" sz="3600" b="1" dirty="0">
              <a:solidFill>
                <a:srgbClr val="B0874C"/>
              </a:solidFill>
            </a:endParaRPr>
          </a:p>
          <a:p>
            <a:pPr marL="0" indent="0" algn="ctr">
              <a:buNone/>
            </a:pPr>
            <a:endParaRPr lang="fr-FR" sz="3600" b="1" dirty="0">
              <a:solidFill>
                <a:srgbClr val="B0874C"/>
              </a:solidFill>
            </a:endParaRPr>
          </a:p>
          <a:p>
            <a:pPr marL="0" indent="0" algn="ctr">
              <a:buNone/>
            </a:pPr>
            <a:r>
              <a:rPr lang="fr-FR" sz="3600" b="1" u="sng" dirty="0">
                <a:solidFill>
                  <a:srgbClr val="B0874C"/>
                </a:solidFill>
              </a:rPr>
              <a:t>Phase amiable préalable et accords</a:t>
            </a:r>
          </a:p>
          <a:p>
            <a:endParaRPr lang="fr-FR" dirty="0"/>
          </a:p>
        </p:txBody>
      </p:sp>
      <p:pic>
        <p:nvPicPr>
          <p:cNvPr id="6" name="Image 5">
            <a:extLst>
              <a:ext uri="{FF2B5EF4-FFF2-40B4-BE49-F238E27FC236}">
                <a16:creationId xmlns:a16="http://schemas.microsoft.com/office/drawing/2014/main" id="{F25571D8-9F36-75B7-5A10-E9BFDA09450E}"/>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3568546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571500" indent="-571500" algn="ctr">
              <a:lnSpc>
                <a:spcPct val="80000"/>
              </a:lnSpc>
              <a:spcBef>
                <a:spcPct val="20000"/>
              </a:spcBef>
            </a:pPr>
            <a:r>
              <a:rPr lang="fr-FR" sz="3600" b="1" u="sng" dirty="0">
                <a:solidFill>
                  <a:srgbClr val="396590"/>
                </a:solidFill>
              </a:rPr>
              <a:t>La procédure notariale « sans incident »</a:t>
            </a:r>
            <a:endParaRPr lang="fr-FR" sz="3600" dirty="0">
              <a:solidFill>
                <a:srgbClr val="396590"/>
              </a:solidFill>
            </a:endParaRPr>
          </a:p>
        </p:txBody>
      </p:sp>
      <p:sp>
        <p:nvSpPr>
          <p:cNvPr id="3" name="Espace réservé de la date 2"/>
          <p:cNvSpPr>
            <a:spLocks noGrp="1"/>
          </p:cNvSpPr>
          <p:nvPr>
            <p:ph type="dt" sz="half" idx="10"/>
          </p:nvPr>
        </p:nvSpPr>
        <p:spPr/>
        <p:txBody>
          <a:bodyPr/>
          <a:lstStyle/>
          <a:p>
            <a:r>
              <a:rPr lang="nl-BE"/>
              <a:t>14/03/2022 et 21/03/2022</a:t>
            </a:r>
            <a:endParaRPr lang="fr-FR" dirty="0"/>
          </a:p>
        </p:txBody>
      </p:sp>
      <p:sp>
        <p:nvSpPr>
          <p:cNvPr id="4" name="Espace réservé du numéro de diapositive 3"/>
          <p:cNvSpPr>
            <a:spLocks noGrp="1"/>
          </p:cNvSpPr>
          <p:nvPr>
            <p:ph type="sldNum" sz="quarter" idx="12"/>
          </p:nvPr>
        </p:nvSpPr>
        <p:spPr/>
        <p:txBody>
          <a:bodyPr/>
          <a:lstStyle/>
          <a:p>
            <a:fld id="{FA12A729-95A1-A045-93A3-5A3876017817}" type="slidenum">
              <a:rPr lang="fr-FR" smtClean="0"/>
              <a:t>9</a:t>
            </a:fld>
            <a:endParaRPr lang="fr-FR" dirty="0"/>
          </a:p>
        </p:txBody>
      </p:sp>
      <p:sp>
        <p:nvSpPr>
          <p:cNvPr id="5" name="Espace réservé du contenu 4"/>
          <p:cNvSpPr>
            <a:spLocks noGrp="1"/>
          </p:cNvSpPr>
          <p:nvPr>
            <p:ph idx="1"/>
          </p:nvPr>
        </p:nvSpPr>
        <p:spPr/>
        <p:txBody>
          <a:bodyPr>
            <a:noAutofit/>
          </a:bodyPr>
          <a:lstStyle/>
          <a:p>
            <a:pPr marL="514350" indent="-514350" algn="just">
              <a:buFont typeface="+mj-lt"/>
              <a:buAutoNum type="alphaUcPeriod"/>
            </a:pPr>
            <a:r>
              <a:rPr lang="fr-FR" sz="1800" b="1" u="sng" dirty="0">
                <a:solidFill>
                  <a:srgbClr val="B0874C"/>
                </a:solidFill>
              </a:rPr>
              <a:t>Phase amiable préalable et accords</a:t>
            </a:r>
          </a:p>
          <a:p>
            <a:pPr marL="0" indent="0" algn="just">
              <a:buNone/>
            </a:pPr>
            <a:endParaRPr lang="fr-FR" sz="1800" b="1" u="sng" dirty="0">
              <a:solidFill>
                <a:srgbClr val="B0874C"/>
              </a:solidFill>
            </a:endParaRPr>
          </a:p>
          <a:p>
            <a:pPr algn="just"/>
            <a:r>
              <a:rPr lang="fr-FR" sz="1800" dirty="0">
                <a:solidFill>
                  <a:srgbClr val="000000"/>
                </a:solidFill>
              </a:rPr>
              <a:t>Possibilité de demander l’organisation d’une phase amiable avant d’ouvrir officiellement les opérations </a:t>
            </a:r>
            <a:r>
              <a:rPr lang="fr-FR" sz="1800" dirty="0">
                <a:solidFill>
                  <a:srgbClr val="000000"/>
                </a:solidFill>
                <a:sym typeface="Wingdings"/>
              </a:rPr>
              <a:t> Notaire met sa casquette de notaire conciliateur ;</a:t>
            </a:r>
            <a:endParaRPr lang="fr-FR" sz="1800" dirty="0">
              <a:solidFill>
                <a:srgbClr val="000000"/>
              </a:solidFill>
            </a:endParaRPr>
          </a:p>
          <a:p>
            <a:pPr marL="0" indent="0" algn="just">
              <a:buNone/>
            </a:pPr>
            <a:endParaRPr lang="fr-FR" sz="1800" dirty="0">
              <a:solidFill>
                <a:srgbClr val="000000"/>
              </a:solidFill>
            </a:endParaRPr>
          </a:p>
          <a:p>
            <a:pPr algn="just"/>
            <a:r>
              <a:rPr lang="fr-FR" sz="1800" dirty="0">
                <a:solidFill>
                  <a:srgbClr val="000000"/>
                </a:solidFill>
              </a:rPr>
              <a:t>Demander une première réunion informelle </a:t>
            </a:r>
            <a:r>
              <a:rPr lang="fr-FR" sz="1800" dirty="0">
                <a:solidFill>
                  <a:srgbClr val="000000"/>
                </a:solidFill>
                <a:sym typeface="Wingdings"/>
              </a:rPr>
              <a:t> on prend la température :</a:t>
            </a:r>
          </a:p>
          <a:p>
            <a:pPr marL="0" indent="0" algn="just">
              <a:buNone/>
            </a:pPr>
            <a:endParaRPr lang="fr-FR" sz="1800" dirty="0">
              <a:solidFill>
                <a:srgbClr val="000000"/>
              </a:solidFill>
              <a:sym typeface="Wingdings"/>
            </a:endParaRPr>
          </a:p>
          <a:p>
            <a:pPr lvl="1" algn="just"/>
            <a:r>
              <a:rPr lang="fr-FR" sz="1600" u="sng" dirty="0">
                <a:solidFill>
                  <a:srgbClr val="000000"/>
                </a:solidFill>
              </a:rPr>
              <a:t>Si accord possible </a:t>
            </a:r>
            <a:r>
              <a:rPr lang="fr-FR" sz="1600" dirty="0">
                <a:solidFill>
                  <a:srgbClr val="000000"/>
                </a:solidFill>
              </a:rPr>
              <a:t>: on reste dans la phase amiable (=</a:t>
            </a:r>
            <a:r>
              <a:rPr lang="fr-FR" sz="1600" dirty="0">
                <a:solidFill>
                  <a:srgbClr val="000000"/>
                </a:solidFill>
                <a:sym typeface="Wingdings"/>
              </a:rPr>
              <a:t>moins coûteuse) ;</a:t>
            </a:r>
          </a:p>
          <a:p>
            <a:pPr marL="457200" lvl="1" indent="0" algn="just">
              <a:buNone/>
            </a:pPr>
            <a:r>
              <a:rPr lang="fr-FR" sz="1600" dirty="0">
                <a:solidFill>
                  <a:srgbClr val="000000"/>
                </a:solidFill>
                <a:sym typeface="Wingdings"/>
              </a:rPr>
              <a:t> </a:t>
            </a:r>
          </a:p>
          <a:p>
            <a:pPr lvl="1" algn="just"/>
            <a:r>
              <a:rPr lang="fr-FR" sz="1600" u="sng" dirty="0">
                <a:solidFill>
                  <a:srgbClr val="000000"/>
                </a:solidFill>
                <a:sym typeface="Wingdings"/>
              </a:rPr>
              <a:t>Si accord impossible </a:t>
            </a:r>
            <a:r>
              <a:rPr lang="fr-FR" sz="1600" dirty="0">
                <a:solidFill>
                  <a:srgbClr val="000000"/>
                </a:solidFill>
                <a:sym typeface="Wingdings"/>
              </a:rPr>
              <a:t>: on demande à l’issue de la réunion de convoquer officiellement les parties à une nouvelle réunion pour ouvrir les opérations. </a:t>
            </a:r>
            <a:endParaRPr lang="fr-FR" sz="1600" dirty="0">
              <a:solidFill>
                <a:srgbClr val="000000"/>
              </a:solidFill>
            </a:endParaRPr>
          </a:p>
        </p:txBody>
      </p:sp>
      <p:pic>
        <p:nvPicPr>
          <p:cNvPr id="6" name="Image 5">
            <a:extLst>
              <a:ext uri="{FF2B5EF4-FFF2-40B4-BE49-F238E27FC236}">
                <a16:creationId xmlns:a16="http://schemas.microsoft.com/office/drawing/2014/main" id="{96561C8C-EC7D-495B-07C8-67BF72380C3F}"/>
              </a:ext>
            </a:extLst>
          </p:cNvPr>
          <p:cNvPicPr>
            <a:picLocks noChangeAspect="1"/>
          </p:cNvPicPr>
          <p:nvPr/>
        </p:nvPicPr>
        <p:blipFill>
          <a:blip r:embed="rId2"/>
          <a:stretch>
            <a:fillRect/>
          </a:stretch>
        </p:blipFill>
        <p:spPr>
          <a:xfrm>
            <a:off x="1663905" y="363537"/>
            <a:ext cx="8470900" cy="635000"/>
          </a:xfrm>
          <a:prstGeom prst="rect">
            <a:avLst/>
          </a:prstGeom>
        </p:spPr>
      </p:pic>
    </p:spTree>
    <p:extLst>
      <p:ext uri="{BB962C8B-B14F-4D97-AF65-F5344CB8AC3E}">
        <p14:creationId xmlns:p14="http://schemas.microsoft.com/office/powerpoint/2010/main" val="2873403030"/>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AE6F2518-B084-4896-AF52-66CC2144AA2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2991</TotalTime>
  <Words>6497</Words>
  <Application>Microsoft Office PowerPoint</Application>
  <PresentationFormat>Grand écran</PresentationFormat>
  <Paragraphs>725</Paragraphs>
  <Slides>60</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60</vt:i4>
      </vt:variant>
    </vt:vector>
  </HeadingPairs>
  <TitlesOfParts>
    <vt:vector size="66" baseType="lpstr">
      <vt:lpstr>Arial</vt:lpstr>
      <vt:lpstr>Calibri</vt:lpstr>
      <vt:lpstr>Calibri Light</vt:lpstr>
      <vt:lpstr>Courier New</vt:lpstr>
      <vt:lpstr>Wingdings</vt:lpstr>
      <vt:lpstr>Thème Office</vt:lpstr>
      <vt:lpstr>Présentation PowerPoint</vt:lpstr>
      <vt:lpstr>Présentation PowerPoint</vt:lpstr>
      <vt:lpstr>Présentation PowerPoint</vt:lpstr>
      <vt:lpstr>Présentation PowerPoint</vt:lpstr>
      <vt:lpstr>Présentation PowerPoint</vt:lpstr>
      <vt:lpstr>QUESTION N° 4 : Comment gérer la phase notariale ? </vt:lpstr>
      <vt:lpstr>La procédure notariale « sans incident »</vt:lpstr>
      <vt:lpstr>La procédure notariale « sans incident »</vt:lpstr>
      <vt:lpstr>La procédure notariale « sans incident »</vt:lpstr>
      <vt:lpstr>La procédure notariale « sans incident »</vt:lpstr>
      <vt:lpstr> La procédure notariale « sans incident » </vt:lpstr>
      <vt:lpstr>  La procédure notariale « sans incident »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La procédure notariale « sans incident »</vt:lpstr>
      <vt:lpstr>Présentation PowerPoint</vt:lpstr>
      <vt:lpstr>Présentation PowerPoint</vt:lpstr>
      <vt:lpstr>Présentation PowerPoint</vt:lpstr>
      <vt:lpstr>Présentation PowerPoint</vt:lpstr>
      <vt:lpst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Didier De Decker</dc:creator>
  <cp:lastModifiedBy>Didier De Decker</cp:lastModifiedBy>
  <cp:revision>22</cp:revision>
  <dcterms:created xsi:type="dcterms:W3CDTF">2022-03-14T19:49:16Z</dcterms:created>
  <dcterms:modified xsi:type="dcterms:W3CDTF">2026-04-28T08:43:53Z</dcterms:modified>
</cp:coreProperties>
</file>