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0"/>
  </p:notesMasterIdLst>
  <p:sldIdLst>
    <p:sldId id="256" r:id="rId2"/>
    <p:sldId id="267" r:id="rId3"/>
    <p:sldId id="257" r:id="rId4"/>
    <p:sldId id="258" r:id="rId5"/>
    <p:sldId id="260" r:id="rId6"/>
    <p:sldId id="261" r:id="rId7"/>
    <p:sldId id="291" r:id="rId8"/>
    <p:sldId id="293" r:id="rId9"/>
    <p:sldId id="262" r:id="rId10"/>
    <p:sldId id="292" r:id="rId11"/>
    <p:sldId id="294" r:id="rId12"/>
    <p:sldId id="263" r:id="rId13"/>
    <p:sldId id="264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66" r:id="rId38"/>
    <p:sldId id="295" r:id="rId3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4067"/>
    <a:srgbClr val="8D6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43"/>
  </p:normalViewPr>
  <p:slideViewPr>
    <p:cSldViewPr snapToGrid="0" snapToObjects="1">
      <p:cViewPr varScale="1">
        <p:scale>
          <a:sx n="106" d="100"/>
          <a:sy n="106" d="100"/>
        </p:scale>
        <p:origin x="7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A266679-2904-CC4D-A094-5D93F7863E86}" type="doc">
      <dgm:prSet loTypeId="urn:microsoft.com/office/officeart/2005/8/layout/venn1" loCatId="" qsTypeId="urn:microsoft.com/office/officeart/2005/8/quickstyle/simple1" qsCatId="simple" csTypeId="urn:microsoft.com/office/officeart/2005/8/colors/accent1_2" csCatId="accent1" phldr="1"/>
      <dgm:spPr/>
    </dgm:pt>
    <dgm:pt modelId="{63F09101-3511-B64D-88A6-8AA7B146C9FF}">
      <dgm:prSet phldrT="[Texte]" custT="1"/>
      <dgm:spPr/>
      <dgm:t>
        <a:bodyPr/>
        <a:lstStyle/>
        <a:p>
          <a:r>
            <a:rPr lang="fr-FR" sz="1800" dirty="0"/>
            <a:t>Actif</a:t>
          </a:r>
        </a:p>
        <a:p>
          <a:endParaRPr lang="fr-FR" sz="1800" dirty="0"/>
        </a:p>
        <a:p>
          <a:endParaRPr lang="fr-FR" sz="1800" dirty="0"/>
        </a:p>
        <a:p>
          <a:endParaRPr lang="fr-FR" sz="1800" dirty="0"/>
        </a:p>
        <a:p>
          <a:endParaRPr lang="fr-FR" sz="1800" dirty="0"/>
        </a:p>
        <a:p>
          <a:endParaRPr lang="fr-FR" sz="1800" dirty="0"/>
        </a:p>
        <a:p>
          <a:endParaRPr lang="fr-FR" sz="1800" dirty="0"/>
        </a:p>
        <a:p>
          <a:r>
            <a:rPr lang="fr-FR" sz="1800" dirty="0"/>
            <a:t>Passif</a:t>
          </a:r>
        </a:p>
      </dgm:t>
    </dgm:pt>
    <dgm:pt modelId="{E66CCB79-501F-3A49-8DD0-3EA6E0004657}" type="parTrans" cxnId="{660566E9-66B7-3045-AB8A-B2F1B83DAB5E}">
      <dgm:prSet/>
      <dgm:spPr/>
      <dgm:t>
        <a:bodyPr/>
        <a:lstStyle/>
        <a:p>
          <a:endParaRPr lang="fr-FR"/>
        </a:p>
      </dgm:t>
    </dgm:pt>
    <dgm:pt modelId="{5FE5534A-F9D7-7E4D-A840-3E665955F114}" type="sibTrans" cxnId="{660566E9-66B7-3045-AB8A-B2F1B83DAB5E}">
      <dgm:prSet/>
      <dgm:spPr/>
      <dgm:t>
        <a:bodyPr/>
        <a:lstStyle/>
        <a:p>
          <a:endParaRPr lang="fr-FR"/>
        </a:p>
      </dgm:t>
    </dgm:pt>
    <dgm:pt modelId="{D86BCA18-7750-544D-A2F0-D0EDC356F850}">
      <dgm:prSet phldrT="[Texte]" custT="1"/>
      <dgm:spPr/>
      <dgm:t>
        <a:bodyPr/>
        <a:lstStyle/>
        <a:p>
          <a:r>
            <a:rPr lang="fr-FR" sz="1800" dirty="0"/>
            <a:t>Actif</a:t>
          </a:r>
        </a:p>
        <a:p>
          <a:endParaRPr lang="fr-FR" sz="1800" dirty="0"/>
        </a:p>
        <a:p>
          <a:endParaRPr lang="fr-FR" sz="1800" dirty="0"/>
        </a:p>
        <a:p>
          <a:endParaRPr lang="fr-FR" sz="1800" dirty="0"/>
        </a:p>
        <a:p>
          <a:endParaRPr lang="fr-FR" sz="1800" dirty="0"/>
        </a:p>
        <a:p>
          <a:endParaRPr lang="fr-FR" sz="1800" dirty="0"/>
        </a:p>
        <a:p>
          <a:endParaRPr lang="fr-FR" sz="1800" dirty="0"/>
        </a:p>
        <a:p>
          <a:r>
            <a:rPr lang="fr-FR" sz="1800" dirty="0"/>
            <a:t>Passif</a:t>
          </a:r>
        </a:p>
      </dgm:t>
    </dgm:pt>
    <dgm:pt modelId="{A9F9FAED-5138-6648-83DF-EBCAEF891788}" type="parTrans" cxnId="{835178FD-4BEF-5D4D-8C8D-E8EFB1F5B120}">
      <dgm:prSet/>
      <dgm:spPr/>
      <dgm:t>
        <a:bodyPr/>
        <a:lstStyle/>
        <a:p>
          <a:endParaRPr lang="fr-FR"/>
        </a:p>
      </dgm:t>
    </dgm:pt>
    <dgm:pt modelId="{2277B55B-E485-754D-BFA5-9AA3E0ACCF18}" type="sibTrans" cxnId="{835178FD-4BEF-5D4D-8C8D-E8EFB1F5B120}">
      <dgm:prSet/>
      <dgm:spPr/>
      <dgm:t>
        <a:bodyPr/>
        <a:lstStyle/>
        <a:p>
          <a:endParaRPr lang="fr-FR"/>
        </a:p>
      </dgm:t>
    </dgm:pt>
    <dgm:pt modelId="{6B306582-5EF1-E047-B796-671E3F4264A7}" type="pres">
      <dgm:prSet presAssocID="{BA266679-2904-CC4D-A094-5D93F7863E86}" presName="compositeShape" presStyleCnt="0">
        <dgm:presLayoutVars>
          <dgm:chMax val="7"/>
          <dgm:dir/>
          <dgm:resizeHandles val="exact"/>
        </dgm:presLayoutVars>
      </dgm:prSet>
      <dgm:spPr/>
    </dgm:pt>
    <dgm:pt modelId="{EFD29E83-276F-044C-B4D7-6ED1EF68B2A2}" type="pres">
      <dgm:prSet presAssocID="{63F09101-3511-B64D-88A6-8AA7B146C9FF}" presName="circ1" presStyleLbl="vennNode1" presStyleIdx="0" presStyleCnt="2"/>
      <dgm:spPr/>
    </dgm:pt>
    <dgm:pt modelId="{4772D529-7A55-7041-887F-59B15F34FED5}" type="pres">
      <dgm:prSet presAssocID="{63F09101-3511-B64D-88A6-8AA7B146C9FF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6DBE08F8-039B-084A-BBFF-AA5E30179386}" type="pres">
      <dgm:prSet presAssocID="{D86BCA18-7750-544D-A2F0-D0EDC356F850}" presName="circ2" presStyleLbl="vennNode1" presStyleIdx="1" presStyleCnt="2"/>
      <dgm:spPr/>
    </dgm:pt>
    <dgm:pt modelId="{FF7696B4-FEE9-954B-B5A8-3F26470318C2}" type="pres">
      <dgm:prSet presAssocID="{D86BCA18-7750-544D-A2F0-D0EDC356F850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351ADC34-2A9E-9147-936C-3AB699C6EBE6}" type="presOf" srcId="{D86BCA18-7750-544D-A2F0-D0EDC356F850}" destId="{FF7696B4-FEE9-954B-B5A8-3F26470318C2}" srcOrd="1" destOrd="0" presId="urn:microsoft.com/office/officeart/2005/8/layout/venn1"/>
    <dgm:cxn modelId="{F8303E40-302D-AC4F-98D4-D31C39DA2685}" type="presOf" srcId="{BA266679-2904-CC4D-A094-5D93F7863E86}" destId="{6B306582-5EF1-E047-B796-671E3F4264A7}" srcOrd="0" destOrd="0" presId="urn:microsoft.com/office/officeart/2005/8/layout/venn1"/>
    <dgm:cxn modelId="{E8C09953-BA17-1A4F-9C77-B6D826D6C137}" type="presOf" srcId="{63F09101-3511-B64D-88A6-8AA7B146C9FF}" destId="{EFD29E83-276F-044C-B4D7-6ED1EF68B2A2}" srcOrd="0" destOrd="0" presId="urn:microsoft.com/office/officeart/2005/8/layout/venn1"/>
    <dgm:cxn modelId="{660566E9-66B7-3045-AB8A-B2F1B83DAB5E}" srcId="{BA266679-2904-CC4D-A094-5D93F7863E86}" destId="{63F09101-3511-B64D-88A6-8AA7B146C9FF}" srcOrd="0" destOrd="0" parTransId="{E66CCB79-501F-3A49-8DD0-3EA6E0004657}" sibTransId="{5FE5534A-F9D7-7E4D-A840-3E665955F114}"/>
    <dgm:cxn modelId="{9AF7B1F5-D2D2-D946-A404-BB2092E46C1C}" type="presOf" srcId="{63F09101-3511-B64D-88A6-8AA7B146C9FF}" destId="{4772D529-7A55-7041-887F-59B15F34FED5}" srcOrd="1" destOrd="0" presId="urn:microsoft.com/office/officeart/2005/8/layout/venn1"/>
    <dgm:cxn modelId="{835178FD-4BEF-5D4D-8C8D-E8EFB1F5B120}" srcId="{BA266679-2904-CC4D-A094-5D93F7863E86}" destId="{D86BCA18-7750-544D-A2F0-D0EDC356F850}" srcOrd="1" destOrd="0" parTransId="{A9F9FAED-5138-6648-83DF-EBCAEF891788}" sibTransId="{2277B55B-E485-754D-BFA5-9AA3E0ACCF18}"/>
    <dgm:cxn modelId="{6A2FD2FE-67CE-0C45-A167-51E57637FA03}" type="presOf" srcId="{D86BCA18-7750-544D-A2F0-D0EDC356F850}" destId="{6DBE08F8-039B-084A-BBFF-AA5E30179386}" srcOrd="0" destOrd="0" presId="urn:microsoft.com/office/officeart/2005/8/layout/venn1"/>
    <dgm:cxn modelId="{2C394769-FB2E-B244-A51F-4EEEE9590E86}" type="presParOf" srcId="{6B306582-5EF1-E047-B796-671E3F4264A7}" destId="{EFD29E83-276F-044C-B4D7-6ED1EF68B2A2}" srcOrd="0" destOrd="0" presId="urn:microsoft.com/office/officeart/2005/8/layout/venn1"/>
    <dgm:cxn modelId="{D478DAC7-9C59-EA4B-AFCC-96740C525548}" type="presParOf" srcId="{6B306582-5EF1-E047-B796-671E3F4264A7}" destId="{4772D529-7A55-7041-887F-59B15F34FED5}" srcOrd="1" destOrd="0" presId="urn:microsoft.com/office/officeart/2005/8/layout/venn1"/>
    <dgm:cxn modelId="{5B243A55-48CB-3E48-A80D-D7532B2677DD}" type="presParOf" srcId="{6B306582-5EF1-E047-B796-671E3F4264A7}" destId="{6DBE08F8-039B-084A-BBFF-AA5E30179386}" srcOrd="2" destOrd="0" presId="urn:microsoft.com/office/officeart/2005/8/layout/venn1"/>
    <dgm:cxn modelId="{88706F00-0146-5345-8EC4-00B8157C5D1E}" type="presParOf" srcId="{6B306582-5EF1-E047-B796-671E3F4264A7}" destId="{FF7696B4-FEE9-954B-B5A8-3F26470318C2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A266679-2904-CC4D-A094-5D93F7863E86}" type="doc">
      <dgm:prSet loTypeId="urn:microsoft.com/office/officeart/2005/8/layout/venn1" loCatId="" qsTypeId="urn:microsoft.com/office/officeart/2005/8/quickstyle/simple1" qsCatId="simple" csTypeId="urn:microsoft.com/office/officeart/2005/8/colors/accent1_2" csCatId="accent1" phldr="1"/>
      <dgm:spPr/>
    </dgm:pt>
    <dgm:pt modelId="{63F09101-3511-B64D-88A6-8AA7B146C9FF}">
      <dgm:prSet phldrT="[Texte]" custT="1"/>
      <dgm:spPr/>
      <dgm:t>
        <a:bodyPr/>
        <a:lstStyle/>
        <a:p>
          <a:r>
            <a:rPr lang="fr-FR" sz="1800" dirty="0"/>
            <a:t>Actif</a:t>
          </a:r>
        </a:p>
        <a:p>
          <a:endParaRPr lang="fr-FR" sz="1800" dirty="0"/>
        </a:p>
        <a:p>
          <a:endParaRPr lang="fr-FR" sz="1800" dirty="0"/>
        </a:p>
        <a:p>
          <a:endParaRPr lang="fr-FR" sz="1800" dirty="0"/>
        </a:p>
        <a:p>
          <a:endParaRPr lang="fr-FR" sz="1800" dirty="0"/>
        </a:p>
        <a:p>
          <a:endParaRPr lang="fr-FR" sz="1800" dirty="0"/>
        </a:p>
        <a:p>
          <a:endParaRPr lang="fr-FR" sz="1800" dirty="0"/>
        </a:p>
        <a:p>
          <a:r>
            <a:rPr lang="fr-FR" sz="1800" dirty="0"/>
            <a:t>Passif</a:t>
          </a:r>
        </a:p>
      </dgm:t>
    </dgm:pt>
    <dgm:pt modelId="{E66CCB79-501F-3A49-8DD0-3EA6E0004657}" type="parTrans" cxnId="{660566E9-66B7-3045-AB8A-B2F1B83DAB5E}">
      <dgm:prSet/>
      <dgm:spPr/>
      <dgm:t>
        <a:bodyPr/>
        <a:lstStyle/>
        <a:p>
          <a:endParaRPr lang="fr-FR"/>
        </a:p>
      </dgm:t>
    </dgm:pt>
    <dgm:pt modelId="{5FE5534A-F9D7-7E4D-A840-3E665955F114}" type="sibTrans" cxnId="{660566E9-66B7-3045-AB8A-B2F1B83DAB5E}">
      <dgm:prSet/>
      <dgm:spPr/>
      <dgm:t>
        <a:bodyPr/>
        <a:lstStyle/>
        <a:p>
          <a:endParaRPr lang="fr-FR"/>
        </a:p>
      </dgm:t>
    </dgm:pt>
    <dgm:pt modelId="{D86BCA18-7750-544D-A2F0-D0EDC356F850}">
      <dgm:prSet phldrT="[Texte]" custT="1"/>
      <dgm:spPr/>
      <dgm:t>
        <a:bodyPr/>
        <a:lstStyle/>
        <a:p>
          <a:r>
            <a:rPr lang="fr-FR" sz="1800" dirty="0"/>
            <a:t>Actif</a:t>
          </a:r>
        </a:p>
        <a:p>
          <a:endParaRPr lang="fr-FR" sz="1800" dirty="0"/>
        </a:p>
        <a:p>
          <a:endParaRPr lang="fr-FR" sz="1800" dirty="0"/>
        </a:p>
        <a:p>
          <a:endParaRPr lang="fr-FR" sz="1800" dirty="0"/>
        </a:p>
        <a:p>
          <a:endParaRPr lang="fr-FR" sz="1800" dirty="0"/>
        </a:p>
        <a:p>
          <a:endParaRPr lang="fr-FR" sz="1800" dirty="0"/>
        </a:p>
        <a:p>
          <a:endParaRPr lang="fr-FR" sz="1800" dirty="0"/>
        </a:p>
        <a:p>
          <a:r>
            <a:rPr lang="fr-FR" sz="1800" dirty="0"/>
            <a:t>Passif</a:t>
          </a:r>
        </a:p>
      </dgm:t>
    </dgm:pt>
    <dgm:pt modelId="{A9F9FAED-5138-6648-83DF-EBCAEF891788}" type="parTrans" cxnId="{835178FD-4BEF-5D4D-8C8D-E8EFB1F5B120}">
      <dgm:prSet/>
      <dgm:spPr/>
      <dgm:t>
        <a:bodyPr/>
        <a:lstStyle/>
        <a:p>
          <a:endParaRPr lang="fr-FR"/>
        </a:p>
      </dgm:t>
    </dgm:pt>
    <dgm:pt modelId="{2277B55B-E485-754D-BFA5-9AA3E0ACCF18}" type="sibTrans" cxnId="{835178FD-4BEF-5D4D-8C8D-E8EFB1F5B120}">
      <dgm:prSet/>
      <dgm:spPr/>
      <dgm:t>
        <a:bodyPr/>
        <a:lstStyle/>
        <a:p>
          <a:endParaRPr lang="fr-FR"/>
        </a:p>
      </dgm:t>
    </dgm:pt>
    <dgm:pt modelId="{6B306582-5EF1-E047-B796-671E3F4264A7}" type="pres">
      <dgm:prSet presAssocID="{BA266679-2904-CC4D-A094-5D93F7863E86}" presName="compositeShape" presStyleCnt="0">
        <dgm:presLayoutVars>
          <dgm:chMax val="7"/>
          <dgm:dir/>
          <dgm:resizeHandles val="exact"/>
        </dgm:presLayoutVars>
      </dgm:prSet>
      <dgm:spPr/>
    </dgm:pt>
    <dgm:pt modelId="{EFD29E83-276F-044C-B4D7-6ED1EF68B2A2}" type="pres">
      <dgm:prSet presAssocID="{63F09101-3511-B64D-88A6-8AA7B146C9FF}" presName="circ1" presStyleLbl="vennNode1" presStyleIdx="0" presStyleCnt="2"/>
      <dgm:spPr/>
    </dgm:pt>
    <dgm:pt modelId="{4772D529-7A55-7041-887F-59B15F34FED5}" type="pres">
      <dgm:prSet presAssocID="{63F09101-3511-B64D-88A6-8AA7B146C9FF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6DBE08F8-039B-084A-BBFF-AA5E30179386}" type="pres">
      <dgm:prSet presAssocID="{D86BCA18-7750-544D-A2F0-D0EDC356F850}" presName="circ2" presStyleLbl="vennNode1" presStyleIdx="1" presStyleCnt="2"/>
      <dgm:spPr/>
    </dgm:pt>
    <dgm:pt modelId="{FF7696B4-FEE9-954B-B5A8-3F26470318C2}" type="pres">
      <dgm:prSet presAssocID="{D86BCA18-7750-544D-A2F0-D0EDC356F850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351ADC34-2A9E-9147-936C-3AB699C6EBE6}" type="presOf" srcId="{D86BCA18-7750-544D-A2F0-D0EDC356F850}" destId="{FF7696B4-FEE9-954B-B5A8-3F26470318C2}" srcOrd="1" destOrd="0" presId="urn:microsoft.com/office/officeart/2005/8/layout/venn1"/>
    <dgm:cxn modelId="{F8303E40-302D-AC4F-98D4-D31C39DA2685}" type="presOf" srcId="{BA266679-2904-CC4D-A094-5D93F7863E86}" destId="{6B306582-5EF1-E047-B796-671E3F4264A7}" srcOrd="0" destOrd="0" presId="urn:microsoft.com/office/officeart/2005/8/layout/venn1"/>
    <dgm:cxn modelId="{E8C09953-BA17-1A4F-9C77-B6D826D6C137}" type="presOf" srcId="{63F09101-3511-B64D-88A6-8AA7B146C9FF}" destId="{EFD29E83-276F-044C-B4D7-6ED1EF68B2A2}" srcOrd="0" destOrd="0" presId="urn:microsoft.com/office/officeart/2005/8/layout/venn1"/>
    <dgm:cxn modelId="{660566E9-66B7-3045-AB8A-B2F1B83DAB5E}" srcId="{BA266679-2904-CC4D-A094-5D93F7863E86}" destId="{63F09101-3511-B64D-88A6-8AA7B146C9FF}" srcOrd="0" destOrd="0" parTransId="{E66CCB79-501F-3A49-8DD0-3EA6E0004657}" sibTransId="{5FE5534A-F9D7-7E4D-A840-3E665955F114}"/>
    <dgm:cxn modelId="{9AF7B1F5-D2D2-D946-A404-BB2092E46C1C}" type="presOf" srcId="{63F09101-3511-B64D-88A6-8AA7B146C9FF}" destId="{4772D529-7A55-7041-887F-59B15F34FED5}" srcOrd="1" destOrd="0" presId="urn:microsoft.com/office/officeart/2005/8/layout/venn1"/>
    <dgm:cxn modelId="{835178FD-4BEF-5D4D-8C8D-E8EFB1F5B120}" srcId="{BA266679-2904-CC4D-A094-5D93F7863E86}" destId="{D86BCA18-7750-544D-A2F0-D0EDC356F850}" srcOrd="1" destOrd="0" parTransId="{A9F9FAED-5138-6648-83DF-EBCAEF891788}" sibTransId="{2277B55B-E485-754D-BFA5-9AA3E0ACCF18}"/>
    <dgm:cxn modelId="{6A2FD2FE-67CE-0C45-A167-51E57637FA03}" type="presOf" srcId="{D86BCA18-7750-544D-A2F0-D0EDC356F850}" destId="{6DBE08F8-039B-084A-BBFF-AA5E30179386}" srcOrd="0" destOrd="0" presId="urn:microsoft.com/office/officeart/2005/8/layout/venn1"/>
    <dgm:cxn modelId="{2C394769-FB2E-B244-A51F-4EEEE9590E86}" type="presParOf" srcId="{6B306582-5EF1-E047-B796-671E3F4264A7}" destId="{EFD29E83-276F-044C-B4D7-6ED1EF68B2A2}" srcOrd="0" destOrd="0" presId="urn:microsoft.com/office/officeart/2005/8/layout/venn1"/>
    <dgm:cxn modelId="{D478DAC7-9C59-EA4B-AFCC-96740C525548}" type="presParOf" srcId="{6B306582-5EF1-E047-B796-671E3F4264A7}" destId="{4772D529-7A55-7041-887F-59B15F34FED5}" srcOrd="1" destOrd="0" presId="urn:microsoft.com/office/officeart/2005/8/layout/venn1"/>
    <dgm:cxn modelId="{5B243A55-48CB-3E48-A80D-D7532B2677DD}" type="presParOf" srcId="{6B306582-5EF1-E047-B796-671E3F4264A7}" destId="{6DBE08F8-039B-084A-BBFF-AA5E30179386}" srcOrd="2" destOrd="0" presId="urn:microsoft.com/office/officeart/2005/8/layout/venn1"/>
    <dgm:cxn modelId="{88706F00-0146-5345-8EC4-00B8157C5D1E}" type="presParOf" srcId="{6B306582-5EF1-E047-B796-671E3F4264A7}" destId="{FF7696B4-FEE9-954B-B5A8-3F26470318C2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D29E83-276F-044C-B4D7-6ED1EF68B2A2}">
      <dsp:nvSpPr>
        <dsp:cNvPr id="0" name=""/>
        <dsp:cNvSpPr/>
      </dsp:nvSpPr>
      <dsp:spPr>
        <a:xfrm>
          <a:off x="156663" y="76950"/>
          <a:ext cx="3864362" cy="3864362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/>
            <a:t>Actif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800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800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800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800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800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800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/>
            <a:t>Passif</a:t>
          </a:r>
        </a:p>
      </dsp:txBody>
      <dsp:txXfrm>
        <a:off x="696281" y="532642"/>
        <a:ext cx="2228101" cy="2952980"/>
      </dsp:txXfrm>
    </dsp:sp>
    <dsp:sp modelId="{6DBE08F8-039B-084A-BBFF-AA5E30179386}">
      <dsp:nvSpPr>
        <dsp:cNvPr id="0" name=""/>
        <dsp:cNvSpPr/>
      </dsp:nvSpPr>
      <dsp:spPr>
        <a:xfrm>
          <a:off x="2941789" y="76950"/>
          <a:ext cx="3864362" cy="3864362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/>
            <a:t>Actif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800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800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800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800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800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800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/>
            <a:t>Passif</a:t>
          </a:r>
        </a:p>
      </dsp:txBody>
      <dsp:txXfrm>
        <a:off x="4038433" y="532642"/>
        <a:ext cx="2228101" cy="295298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D29E83-276F-044C-B4D7-6ED1EF68B2A2}">
      <dsp:nvSpPr>
        <dsp:cNvPr id="0" name=""/>
        <dsp:cNvSpPr/>
      </dsp:nvSpPr>
      <dsp:spPr>
        <a:xfrm>
          <a:off x="156663" y="76950"/>
          <a:ext cx="3864362" cy="3864362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/>
            <a:t>Actif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800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800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800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800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800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800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/>
            <a:t>Passif</a:t>
          </a:r>
        </a:p>
      </dsp:txBody>
      <dsp:txXfrm>
        <a:off x="696281" y="532642"/>
        <a:ext cx="2228101" cy="2952980"/>
      </dsp:txXfrm>
    </dsp:sp>
    <dsp:sp modelId="{6DBE08F8-039B-084A-BBFF-AA5E30179386}">
      <dsp:nvSpPr>
        <dsp:cNvPr id="0" name=""/>
        <dsp:cNvSpPr/>
      </dsp:nvSpPr>
      <dsp:spPr>
        <a:xfrm>
          <a:off x="2941789" y="76950"/>
          <a:ext cx="3864362" cy="3864362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/>
            <a:t>Actif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800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800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800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800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800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800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/>
            <a:t>Passif</a:t>
          </a:r>
        </a:p>
      </dsp:txBody>
      <dsp:txXfrm>
        <a:off x="4038433" y="532642"/>
        <a:ext cx="2228101" cy="29529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F314F6-3FDD-F345-A2A8-CD6987C1A83F}" type="datetimeFigureOut">
              <a:rPr lang="fr-FR" smtClean="0"/>
              <a:t>28/04/2026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A9CBEF-C37B-E84C-8E51-9E166BC5393E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880280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A9CBEF-C37B-E84C-8E51-9E166BC5393E}" type="slidenum">
              <a:rPr lang="fr-FR" smtClean="0"/>
              <a:t>14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767173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FF37A8-932A-B749-8A9C-FA8E509D2D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ABBEC46-5DF8-304E-A0BA-861B5F907A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1400B65-D6B0-2848-83BA-C37ABC79F8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D3CCD-0259-4542-A528-937FBD2623A1}" type="datetime1">
              <a:rPr lang="fr-BE" smtClean="0"/>
              <a:t>28/04/2026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0A28F8C-7986-3346-A1F4-6CFF5648C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ABCBE19-5C14-044D-B11B-AC46922A45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E2CE3-E47C-094C-BEEC-BA74CFB7CBB0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75800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C471C38-0429-D54A-A2DC-3CA55EF8D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6FC0707-8591-6F4C-A3AD-7C6AE93D6F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B58CD25-0499-B747-82AC-ED91CF65D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37C67-61A2-1D46-8526-7AF68D34ED1F}" type="datetime1">
              <a:rPr lang="fr-BE" smtClean="0"/>
              <a:t>28/04/2026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DE837E4-0CB6-004E-9320-63A90C818D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A88FA4F-E7DE-0742-A95C-235AC1E4E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E2CE3-E47C-094C-BEEC-BA74CFB7CBB0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60952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2A8FAD22-9C03-D544-970A-609812607F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A419E1E-2867-D24A-BD44-DE683A06D8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EBB987A-0B61-D24F-8E7D-D770275445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84D35-EE8B-EE4B-89E8-47B65420E410}" type="datetime1">
              <a:rPr lang="fr-BE" smtClean="0"/>
              <a:t>28/04/2026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63BB464-724E-7C43-A323-27EBD62CDB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FED5D6C-3C02-DD4A-A75C-1134F013C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E2CE3-E47C-094C-BEEC-BA74CFB7CBB0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57675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A8F90B2-816D-0D4C-BC3C-DF9D2F22A2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E0A60B6-BF84-7D42-9DE3-EB11C120BC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5A61F44-52C9-B641-9D0A-CE1550A813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EEF77-4212-424B-AC6E-73A5FBA490B7}" type="datetime1">
              <a:rPr lang="fr-BE" smtClean="0"/>
              <a:t>28/04/2026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BD1979F-2F48-5D4C-B2CA-AEF704FDF8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38163B0-8C68-7149-98EB-10FB46149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E2CE3-E47C-094C-BEEC-BA74CFB7CBB0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03343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270B98E-D884-6F4C-838D-FFEAD90518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C8D02F6-D2A7-104B-B705-C7D3C4FB53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2B12C2C-6BBE-6749-9B86-196CB0D244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09E77-CC23-2F43-B5D2-CD8280AF4906}" type="datetime1">
              <a:rPr lang="fr-BE" smtClean="0"/>
              <a:t>28/04/2026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7EDAE3A-CECA-9C40-B8E1-A36B7B43BF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9534A1A-5B33-3C43-9B59-08D0D0606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E2CE3-E47C-094C-BEEC-BA74CFB7CBB0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02732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9FEC6E2-E92D-4A4F-9CCA-2E0B0C89B4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151B2EE-AEEE-954B-9E09-4BAA7AC121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FFAC319-EF1A-C44B-A3DF-7581D564D8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B03A417-AD24-674D-8AE2-45DC27D825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89D0A-C098-7044-9323-0CBC193DC1F2}" type="datetime1">
              <a:rPr lang="fr-BE" smtClean="0"/>
              <a:t>28/04/2026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5C27674-64F7-974B-80B8-CF8AA441E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92FC65D-7941-514D-BA6B-7762790DF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E2CE3-E47C-094C-BEEC-BA74CFB7CBB0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2762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3A79DAB-94D4-BD4D-B8D8-6A93FA1BD2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8559E4C-61E5-B24B-8D5D-45DFA0A5ED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649D2F9-9064-5D46-88B8-A2AEE3691D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6710013-D4D2-F04C-AF54-EE315649CA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AF5433B4-42B6-6C45-B3D2-D26852A586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54FBF85C-FF9C-D140-B5F2-1C6DC2F00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AE961-6984-2E47-B277-6694663889CA}" type="datetime1">
              <a:rPr lang="fr-BE" smtClean="0"/>
              <a:t>28/04/2026</a:t>
            </a:fld>
            <a:endParaRPr lang="fr-FR" dirty="0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9C1A51B-DE03-6E4A-831A-9819D86226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A4813221-3E4E-B94C-BD29-6C28103E5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E2CE3-E47C-094C-BEEC-BA74CFB7CBB0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88710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16B863A-4A83-D241-BF23-47882C067B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1A6058B-0881-F94F-979B-991C91F093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4C45B-D9B5-2F4D-BC5F-639CAE45B6C2}" type="datetime1">
              <a:rPr lang="fr-BE" smtClean="0"/>
              <a:t>28/04/2026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0BF659A-ED81-DF4E-959D-C85750011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27BA19F-19A7-9645-9155-402DD48E0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E2CE3-E47C-094C-BEEC-BA74CFB7CBB0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36863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76BC9C3B-43AD-8B43-A890-255E948FDF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FA790-F473-E542-8566-CBC2BCE1909B}" type="datetime1">
              <a:rPr lang="fr-BE" smtClean="0"/>
              <a:t>28/04/2026</a:t>
            </a:fld>
            <a:endParaRPr lang="fr-FR" dirty="0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80E42D2-3CFC-0C43-B2BE-1BD0B14EA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230ADCD-1542-634B-A7EF-262C6AC5D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E2CE3-E47C-094C-BEEC-BA74CFB7CBB0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43105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4001B6-BEBE-E746-9FB5-804CDFE8BF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16CA22D-7559-E649-AD80-DD2D78D6DF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6F2A9E1-B54B-2B4A-BFC3-7D0EBE4784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7721EC4-CFAC-864E-9379-F1D7B5DBD9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D7F55-CE07-3344-8F50-63FC68B11E03}" type="datetime1">
              <a:rPr lang="fr-BE" smtClean="0"/>
              <a:t>28/04/2026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EF640B7-C5F4-AE47-AB8B-A2A47DA08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C1440A5-7B55-EA48-9559-FF89BF0ED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E2CE3-E47C-094C-BEEC-BA74CFB7CBB0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28329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DC1845-FB93-3F4B-A995-029E85A87B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905B89DD-07A3-8142-B3D8-0A22D7CC8D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B0EEA60-B061-8B42-9FFF-1B51E275E5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F34F8F2-2C6B-3D48-A36A-A0CC405D5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74545-E81A-B64E-BCA4-472104749053}" type="datetime1">
              <a:rPr lang="fr-BE" smtClean="0"/>
              <a:t>28/04/2026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A225053-DFB2-9D45-9021-2000914B2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9BEC147-C69F-C045-882E-83B13B395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E2CE3-E47C-094C-BEEC-BA74CFB7CBB0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19120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0656A7D2-FBA6-6F4C-9932-FF22571196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95C9C2F-53E3-294D-9274-1CCF00B7F9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E3A59F7-0389-0646-9254-5CACC5A72B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E583C-ADB9-D947-85AA-EA8B4DF0E469}" type="datetime1">
              <a:rPr lang="fr-BE" smtClean="0"/>
              <a:t>28/04/2026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AAEB9B5-0B78-DD4B-AD7E-16967F262C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1897ED6-3C7F-A44C-AFC9-C7570E02DA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CE2CE3-E47C-094C-BEEC-BA74CFB7CBB0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84943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jp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diagramLayout" Target="../diagrams/layout2.xml"/><Relationship Id="rId7" Type="http://schemas.openxmlformats.org/officeDocument/2006/relationships/image" Target="../media/image2.sv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sv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>
            <a:extLst>
              <a:ext uri="{FF2B5EF4-FFF2-40B4-BE49-F238E27FC236}">
                <a16:creationId xmlns:a16="http://schemas.microsoft.com/office/drawing/2014/main" id="{10A1990B-6BBE-EA4D-B3E0-4C2736B75C4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523998" y="2821684"/>
            <a:ext cx="9143999" cy="25217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600" b="1" i="0" u="sng" strike="noStrike" cap="none" normalizeH="0" baseline="0" dirty="0">
                <a:ln>
                  <a:noFill/>
                </a:ln>
                <a:solidFill>
                  <a:srgbClr val="1C406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QUESTION N° 1 : QUELS PREMIERS REFLEXES LORS DE LA CONSULTATION ?</a:t>
            </a:r>
          </a:p>
          <a:p>
            <a:endParaRPr lang="fr-BE" sz="1400" u="sng" dirty="0">
              <a:solidFill>
                <a:schemeClr val="accent1"/>
              </a:solidFill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fr-BE" sz="1600" dirty="0"/>
              <a:t>Tout ce qui ne sera pas pris sera difficile à récupérer.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fr-BE" sz="1600" dirty="0"/>
              <a:t>Testament ? Assurance-vie / bénéficiaires ?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fr-BE" sz="1600" dirty="0"/>
              <a:t>Faut-il introduire rapidement une procédure conservatoire particulière ?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fr-BE" sz="1600" dirty="0"/>
              <a:t>Suivi de correspondance / changement de domicile ?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200" b="1" i="0" u="sng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A1A6335-F7AE-7C4D-A726-DB9BF03158F8}"/>
              </a:ext>
            </a:extLst>
          </p:cNvPr>
          <p:cNvSpPr/>
          <p:nvPr/>
        </p:nvSpPr>
        <p:spPr>
          <a:xfrm>
            <a:off x="2467335" y="1576064"/>
            <a:ext cx="7257327" cy="914400"/>
          </a:xfrm>
          <a:prstGeom prst="rect">
            <a:avLst/>
          </a:prstGeom>
          <a:solidFill>
            <a:srgbClr val="1C406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BE" dirty="0"/>
              <a:t>Première partie : Les Régimes matrimoniaux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BE" dirty="0"/>
              <a:t>Composition – Liquidation/Partage</a:t>
            </a:r>
            <a:endParaRPr lang="fr-BE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CB33253F-6B0B-6541-9223-6101B0B75F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E2CE3-E47C-094C-BEEC-BA74CFB7CBB0}" type="slidenum">
              <a:rPr lang="fr-FR" smtClean="0"/>
              <a:t>1</a:t>
            </a:fld>
            <a:endParaRPr lang="fr-FR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C0A3B2CC-F97F-3798-D00C-D21402B866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3905" y="545281"/>
            <a:ext cx="8470900" cy="63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3625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CD475E5-4C03-F842-B3D0-AAC563EEF0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2105"/>
            <a:ext cx="10515600" cy="5031737"/>
          </a:xfrm>
        </p:spPr>
        <p:txBody>
          <a:bodyPr/>
          <a:lstStyle/>
          <a:p>
            <a:pPr marL="0" indent="0" algn="ctr">
              <a:buNone/>
            </a:pPr>
            <a:r>
              <a:rPr lang="fr-FR" sz="1800" b="1" u="sng" dirty="0">
                <a:solidFill>
                  <a:srgbClr val="8D6133"/>
                </a:solidFill>
              </a:rPr>
              <a:t>Organigramme de séparation des biens</a:t>
            </a:r>
          </a:p>
          <a:p>
            <a:pPr marL="0" indent="0">
              <a:buNone/>
            </a:pPr>
            <a:endParaRPr lang="fr-FR" sz="1600" b="1" u="sng" dirty="0">
              <a:solidFill>
                <a:srgbClr val="8D6133"/>
              </a:solidFill>
            </a:endParaRP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E6891B9-FC58-FF40-9D52-47C5E17F3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E2CE3-E47C-094C-BEEC-BA74CFB7CBB0}" type="slidenum">
              <a:rPr lang="fr-FR" smtClean="0"/>
              <a:t>10</a:t>
            </a:fld>
            <a:endParaRPr lang="fr-FR" dirty="0"/>
          </a:p>
        </p:txBody>
      </p:sp>
      <p:graphicFrame>
        <p:nvGraphicFramePr>
          <p:cNvPr id="6" name="Diagramme 5">
            <a:extLst>
              <a:ext uri="{FF2B5EF4-FFF2-40B4-BE49-F238E27FC236}">
                <a16:creationId xmlns:a16="http://schemas.microsoft.com/office/drawing/2014/main" id="{D77AB0D6-097D-8D4D-9A0B-A6ECB23F3B3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26162501"/>
              </p:ext>
            </p:extLst>
          </p:nvPr>
        </p:nvGraphicFramePr>
        <p:xfrm>
          <a:off x="2774592" y="2338086"/>
          <a:ext cx="6962816" cy="4018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ZoneTexte 6">
            <a:extLst>
              <a:ext uri="{FF2B5EF4-FFF2-40B4-BE49-F238E27FC236}">
                <a16:creationId xmlns:a16="http://schemas.microsoft.com/office/drawing/2014/main" id="{3AC70D6F-62E6-4843-AD5C-12EA95709FC4}"/>
              </a:ext>
            </a:extLst>
          </p:cNvPr>
          <p:cNvSpPr txBox="1"/>
          <p:nvPr/>
        </p:nvSpPr>
        <p:spPr>
          <a:xfrm>
            <a:off x="5622974" y="3950165"/>
            <a:ext cx="12660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dirty="0"/>
              <a:t>Patrimoine </a:t>
            </a:r>
          </a:p>
          <a:p>
            <a:pPr algn="ctr"/>
            <a:r>
              <a:rPr lang="fr-FR" dirty="0"/>
              <a:t>indivis</a:t>
            </a:r>
          </a:p>
        </p:txBody>
      </p:sp>
      <p:sp>
        <p:nvSpPr>
          <p:cNvPr id="10" name="Double flèche horizontale 9">
            <a:extLst>
              <a:ext uri="{FF2B5EF4-FFF2-40B4-BE49-F238E27FC236}">
                <a16:creationId xmlns:a16="http://schemas.microsoft.com/office/drawing/2014/main" id="{DFF3619D-C46F-424E-878D-6A78CBD7EE22}"/>
              </a:ext>
            </a:extLst>
          </p:cNvPr>
          <p:cNvSpPr/>
          <p:nvPr/>
        </p:nvSpPr>
        <p:spPr>
          <a:xfrm>
            <a:off x="5363378" y="4755903"/>
            <a:ext cx="684000" cy="21600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Double flèche horizontale 10">
            <a:extLst>
              <a:ext uri="{FF2B5EF4-FFF2-40B4-BE49-F238E27FC236}">
                <a16:creationId xmlns:a16="http://schemas.microsoft.com/office/drawing/2014/main" id="{E1C9DA2C-89B3-2C4F-9D28-105908D7EF2D}"/>
              </a:ext>
            </a:extLst>
          </p:cNvPr>
          <p:cNvSpPr/>
          <p:nvPr/>
        </p:nvSpPr>
        <p:spPr>
          <a:xfrm>
            <a:off x="6399310" y="4755903"/>
            <a:ext cx="684000" cy="21600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34D3ECDA-C90E-764A-A55A-A48652BA2074}"/>
              </a:ext>
            </a:extLst>
          </p:cNvPr>
          <p:cNvSpPr txBox="1"/>
          <p:nvPr/>
        </p:nvSpPr>
        <p:spPr>
          <a:xfrm>
            <a:off x="5774594" y="4971903"/>
            <a:ext cx="9401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/>
              <a:t>Créances</a:t>
            </a:r>
          </a:p>
        </p:txBody>
      </p:sp>
      <p:sp>
        <p:nvSpPr>
          <p:cNvPr id="14" name="Double flèche horizontale 13">
            <a:extLst>
              <a:ext uri="{FF2B5EF4-FFF2-40B4-BE49-F238E27FC236}">
                <a16:creationId xmlns:a16="http://schemas.microsoft.com/office/drawing/2014/main" id="{006771BB-54BF-134A-B396-DB7166F2F645}"/>
              </a:ext>
            </a:extLst>
          </p:cNvPr>
          <p:cNvSpPr/>
          <p:nvPr/>
        </p:nvSpPr>
        <p:spPr>
          <a:xfrm>
            <a:off x="5914000" y="5685864"/>
            <a:ext cx="684000" cy="21600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05DF12C6-5DFE-5846-A99F-8CAB00B4B5B9}"/>
              </a:ext>
            </a:extLst>
          </p:cNvPr>
          <p:cNvSpPr txBox="1"/>
          <p:nvPr/>
        </p:nvSpPr>
        <p:spPr>
          <a:xfrm>
            <a:off x="3339635" y="1763611"/>
            <a:ext cx="2123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Patrimoine propre 1 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BC81C73C-2397-4445-925D-BA042C23B40F}"/>
              </a:ext>
            </a:extLst>
          </p:cNvPr>
          <p:cNvSpPr txBox="1"/>
          <p:nvPr/>
        </p:nvSpPr>
        <p:spPr>
          <a:xfrm>
            <a:off x="6516813" y="1763611"/>
            <a:ext cx="2123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Patrimoine propre 2 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790B4833-976A-ECAD-7F45-CF7D081FB21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511300" y="669462"/>
            <a:ext cx="8470900" cy="63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30503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CD475E5-4C03-F842-B3D0-AAC563EEF0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2105"/>
            <a:ext cx="10515600" cy="5031737"/>
          </a:xfrm>
        </p:spPr>
        <p:txBody>
          <a:bodyPr/>
          <a:lstStyle/>
          <a:p>
            <a:pPr marL="0" indent="0" algn="ctr">
              <a:buNone/>
            </a:pPr>
            <a:r>
              <a:rPr lang="fr-FR" sz="1800" b="1" u="sng" dirty="0">
                <a:solidFill>
                  <a:srgbClr val="8D6133"/>
                </a:solidFill>
              </a:rPr>
              <a:t>Organigramme de séparation des biens</a:t>
            </a:r>
          </a:p>
          <a:p>
            <a:pPr marL="0" indent="0">
              <a:buNone/>
            </a:pPr>
            <a:endParaRPr lang="fr-FR" sz="1600" b="1" u="sng" dirty="0">
              <a:solidFill>
                <a:srgbClr val="8D6133"/>
              </a:solidFill>
            </a:endParaRP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E6891B9-FC58-FF40-9D52-47C5E17F3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E2CE3-E47C-094C-BEEC-BA74CFB7CBB0}" type="slidenum">
              <a:rPr lang="fr-FR" smtClean="0"/>
              <a:t>11</a:t>
            </a:fld>
            <a:endParaRPr lang="fr-FR" dirty="0"/>
          </a:p>
        </p:txBody>
      </p:sp>
      <p:graphicFrame>
        <p:nvGraphicFramePr>
          <p:cNvPr id="6" name="Diagramme 5">
            <a:extLst>
              <a:ext uri="{FF2B5EF4-FFF2-40B4-BE49-F238E27FC236}">
                <a16:creationId xmlns:a16="http://schemas.microsoft.com/office/drawing/2014/main" id="{D77AB0D6-097D-8D4D-9A0B-A6ECB23F3B39}"/>
              </a:ext>
            </a:extLst>
          </p:cNvPr>
          <p:cNvGraphicFramePr/>
          <p:nvPr/>
        </p:nvGraphicFramePr>
        <p:xfrm>
          <a:off x="2774592" y="2338086"/>
          <a:ext cx="6962816" cy="4018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5" name="ZoneTexte 14">
            <a:extLst>
              <a:ext uri="{FF2B5EF4-FFF2-40B4-BE49-F238E27FC236}">
                <a16:creationId xmlns:a16="http://schemas.microsoft.com/office/drawing/2014/main" id="{05DF12C6-5DFE-5846-A99F-8CAB00B4B5B9}"/>
              </a:ext>
            </a:extLst>
          </p:cNvPr>
          <p:cNvSpPr txBox="1"/>
          <p:nvPr/>
        </p:nvSpPr>
        <p:spPr>
          <a:xfrm>
            <a:off x="3559963" y="2048937"/>
            <a:ext cx="2123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Patrimoine propre 1 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BC81C73C-2397-4445-925D-BA042C23B40F}"/>
              </a:ext>
            </a:extLst>
          </p:cNvPr>
          <p:cNvSpPr txBox="1"/>
          <p:nvPr/>
        </p:nvSpPr>
        <p:spPr>
          <a:xfrm>
            <a:off x="6702080" y="2048937"/>
            <a:ext cx="2123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Patrimoine propre 2 </a:t>
            </a:r>
          </a:p>
        </p:txBody>
      </p:sp>
      <p:pic>
        <p:nvPicPr>
          <p:cNvPr id="17" name="Graphique 16" descr="Ciseaux">
            <a:extLst>
              <a:ext uri="{FF2B5EF4-FFF2-40B4-BE49-F238E27FC236}">
                <a16:creationId xmlns:a16="http://schemas.microsoft.com/office/drawing/2014/main" id="{4635E236-84C2-E04D-B323-5ED1707A8AD9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163095" y="1643486"/>
            <a:ext cx="725931" cy="725931"/>
          </a:xfrm>
          <a:prstGeom prst="rect">
            <a:avLst/>
          </a:prstGeom>
        </p:spPr>
      </p:pic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0273FC98-6E57-CF43-9584-9C4279FCE653}"/>
              </a:ext>
            </a:extLst>
          </p:cNvPr>
          <p:cNvCxnSpPr>
            <a:cxnSpLocks/>
          </p:cNvCxnSpPr>
          <p:nvPr/>
        </p:nvCxnSpPr>
        <p:spPr>
          <a:xfrm flipH="1">
            <a:off x="6260699" y="2281919"/>
            <a:ext cx="21030" cy="4256993"/>
          </a:xfrm>
          <a:prstGeom prst="line">
            <a:avLst/>
          </a:prstGeom>
          <a:ln w="57150">
            <a:prstDash val="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" name="ZoneTexte 6">
            <a:extLst>
              <a:ext uri="{FF2B5EF4-FFF2-40B4-BE49-F238E27FC236}">
                <a16:creationId xmlns:a16="http://schemas.microsoft.com/office/drawing/2014/main" id="{3AC70D6F-62E6-4843-AD5C-12EA95709FC4}"/>
              </a:ext>
            </a:extLst>
          </p:cNvPr>
          <p:cNvSpPr txBox="1"/>
          <p:nvPr/>
        </p:nvSpPr>
        <p:spPr>
          <a:xfrm>
            <a:off x="5622974" y="3950165"/>
            <a:ext cx="12660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dirty="0"/>
              <a:t>Patrimoine </a:t>
            </a:r>
          </a:p>
          <a:p>
            <a:pPr algn="ctr"/>
            <a:r>
              <a:rPr lang="fr-FR" dirty="0"/>
              <a:t>indivis</a:t>
            </a:r>
          </a:p>
        </p:txBody>
      </p:sp>
      <p:cxnSp>
        <p:nvCxnSpPr>
          <p:cNvPr id="19" name="Connecteur droit avec flèche 18">
            <a:extLst>
              <a:ext uri="{FF2B5EF4-FFF2-40B4-BE49-F238E27FC236}">
                <a16:creationId xmlns:a16="http://schemas.microsoft.com/office/drawing/2014/main" id="{761098C0-28D3-234E-8EC8-94EBC6AE6A4F}"/>
              </a:ext>
            </a:extLst>
          </p:cNvPr>
          <p:cNvCxnSpPr>
            <a:cxnSpLocks/>
          </p:cNvCxnSpPr>
          <p:nvPr/>
        </p:nvCxnSpPr>
        <p:spPr>
          <a:xfrm>
            <a:off x="6889026" y="6617514"/>
            <a:ext cx="3160270" cy="15584"/>
          </a:xfrm>
          <a:prstGeom prst="straightConnector1">
            <a:avLst/>
          </a:prstGeom>
          <a:ln w="444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avec flèche 19">
            <a:extLst>
              <a:ext uri="{FF2B5EF4-FFF2-40B4-BE49-F238E27FC236}">
                <a16:creationId xmlns:a16="http://schemas.microsoft.com/office/drawing/2014/main" id="{F838D7B5-5E6F-C64D-9793-F8CF2FC67587}"/>
              </a:ext>
            </a:extLst>
          </p:cNvPr>
          <p:cNvCxnSpPr>
            <a:cxnSpLocks/>
          </p:cNvCxnSpPr>
          <p:nvPr/>
        </p:nvCxnSpPr>
        <p:spPr>
          <a:xfrm flipH="1" flipV="1">
            <a:off x="2435799" y="6614940"/>
            <a:ext cx="3160800" cy="30559"/>
          </a:xfrm>
          <a:prstGeom prst="straightConnector1">
            <a:avLst/>
          </a:prstGeom>
          <a:ln w="444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ZoneTexte 20">
            <a:extLst>
              <a:ext uri="{FF2B5EF4-FFF2-40B4-BE49-F238E27FC236}">
                <a16:creationId xmlns:a16="http://schemas.microsoft.com/office/drawing/2014/main" id="{EA940ACC-C0B3-BA41-833C-437CE0F40B52}"/>
              </a:ext>
            </a:extLst>
          </p:cNvPr>
          <p:cNvSpPr txBox="1"/>
          <p:nvPr/>
        </p:nvSpPr>
        <p:spPr>
          <a:xfrm>
            <a:off x="2938451" y="6227851"/>
            <a:ext cx="2059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chemeClr val="accent2"/>
                </a:solidFill>
              </a:rPr>
              <a:t>Partage/Attribution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60A96D71-A969-9549-BB0F-6DCEC289CB86}"/>
              </a:ext>
            </a:extLst>
          </p:cNvPr>
          <p:cNvSpPr txBox="1"/>
          <p:nvPr/>
        </p:nvSpPr>
        <p:spPr>
          <a:xfrm>
            <a:off x="7439231" y="6227851"/>
            <a:ext cx="2059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chemeClr val="accent2"/>
                </a:solidFill>
              </a:rPr>
              <a:t>Partage/Attribution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63C13C2B-79AC-0ABD-B072-429ED4AB5D4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30732" y="515543"/>
            <a:ext cx="8470900" cy="63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9407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AC1CA39-291D-8342-8551-519F3EAE8E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2184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1600" b="1" u="sng" dirty="0">
                <a:solidFill>
                  <a:srgbClr val="1C4067"/>
                </a:solidFill>
              </a:rPr>
              <a:t>QUESTION 5 : QUID SI LES PARTIES NE SONT PAS MARIÉES ?</a:t>
            </a:r>
          </a:p>
          <a:p>
            <a:pPr marL="0" indent="0" algn="ctr">
              <a:buNone/>
            </a:pPr>
            <a:endParaRPr lang="fr-FR" sz="1600" b="1" u="sng" dirty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fr-FR" sz="1600" b="1" u="sng" dirty="0">
                <a:solidFill>
                  <a:srgbClr val="8D6133"/>
                </a:solidFill>
              </a:rPr>
              <a:t>1°) COHABITATION LEGALE (art. 1475 à 1479 C.civ)</a:t>
            </a:r>
          </a:p>
          <a:p>
            <a:pPr marL="342900" indent="-342900">
              <a:buAutoNum type="arabicPeriod"/>
            </a:pPr>
            <a:r>
              <a:rPr lang="fr-FR" sz="1600" dirty="0"/>
              <a:t>Les relations sont organisées.</a:t>
            </a:r>
          </a:p>
          <a:p>
            <a:pPr lvl="1">
              <a:buFont typeface="Wingdings" pitchFamily="2" charset="2"/>
              <a:buChar char="Ø"/>
            </a:pPr>
            <a:r>
              <a:rPr lang="fr-FR" sz="1400" dirty="0"/>
              <a:t>Devoir de secours et de contribution aux charges du ménage</a:t>
            </a:r>
          </a:p>
          <a:p>
            <a:pPr lvl="1">
              <a:buFont typeface="Wingdings" pitchFamily="2" charset="2"/>
              <a:buChar char="Ø"/>
            </a:pPr>
            <a:r>
              <a:rPr lang="fr-FR" sz="1400" dirty="0"/>
              <a:t>Solidarité des cohabitants pour les dettes nées pour les besoins du ménage et des enfants</a:t>
            </a:r>
          </a:p>
          <a:p>
            <a:pPr lvl="1">
              <a:buFont typeface="Wingdings" pitchFamily="2" charset="2"/>
              <a:buChar char="Ø"/>
            </a:pPr>
            <a:r>
              <a:rPr lang="fr-FR" sz="1400" dirty="0"/>
              <a:t>Protection du logement familial</a:t>
            </a:r>
          </a:p>
          <a:p>
            <a:pPr lvl="1">
              <a:buFont typeface="Wingdings" pitchFamily="2" charset="2"/>
              <a:buChar char="Ø"/>
            </a:pPr>
            <a:r>
              <a:rPr lang="fr-FR" sz="1400" dirty="0"/>
              <a:t>Nb : succession</a:t>
            </a:r>
          </a:p>
          <a:p>
            <a:pPr marL="0" indent="0">
              <a:buNone/>
            </a:pPr>
            <a:r>
              <a:rPr lang="fr-FR" sz="1600" dirty="0"/>
              <a:t>2.    Liquidation </a:t>
            </a:r>
          </a:p>
          <a:p>
            <a:pPr lvl="1">
              <a:buFont typeface="Wingdings" pitchFamily="2" charset="2"/>
              <a:buChar char="Ø"/>
            </a:pPr>
            <a:r>
              <a:rPr lang="fr-FR" sz="1400" dirty="0"/>
              <a:t>Comme en séparation des biens</a:t>
            </a:r>
          </a:p>
          <a:p>
            <a:pPr lvl="1">
              <a:buFont typeface="Wingdings" pitchFamily="2" charset="2"/>
              <a:buChar char="Ø"/>
            </a:pPr>
            <a:r>
              <a:rPr lang="fr-FR" sz="1400" dirty="0"/>
              <a:t>Voir si contrat de cohabitation conclu entre les parties</a:t>
            </a:r>
          </a:p>
          <a:p>
            <a:pPr marL="0" indent="0">
              <a:buNone/>
            </a:pPr>
            <a:r>
              <a:rPr lang="fr-FR" sz="1600" dirty="0"/>
              <a:t>3.    Attribution préférentielle : Loi du 11 décembre 2025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B72F732A-C6E1-4F45-89DF-97A2760683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E2CE3-E47C-094C-BEEC-BA74CFB7CBB0}" type="slidenum">
              <a:rPr lang="fr-FR" smtClean="0"/>
              <a:t>12</a:t>
            </a:fld>
            <a:endParaRPr lang="fr-FR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3B356C71-E886-6090-44D9-5FCDA3AF8A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300" y="669462"/>
            <a:ext cx="8470900" cy="63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6830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69AF400-0780-A449-A8E3-C6516005C3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733028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r-FR" sz="2100" b="1" u="sng" dirty="0">
                <a:solidFill>
                  <a:srgbClr val="8D6133"/>
                </a:solidFill>
              </a:rPr>
              <a:t>2°) UNION LIBRE</a:t>
            </a:r>
          </a:p>
          <a:p>
            <a:pPr marL="0" indent="0">
              <a:lnSpc>
                <a:spcPct val="110000"/>
              </a:lnSpc>
              <a:buNone/>
            </a:pPr>
            <a:endParaRPr lang="fr-FR" sz="2100" b="1" u="sng" dirty="0">
              <a:solidFill>
                <a:srgbClr val="8D6133"/>
              </a:solidFill>
            </a:endParaRPr>
          </a:p>
          <a:p>
            <a:pPr marL="342900" indent="-342900">
              <a:lnSpc>
                <a:spcPct val="110000"/>
              </a:lnSpc>
              <a:buFont typeface="Arial" panose="020B0604020202020204" pitchFamily="34" charset="0"/>
              <a:buAutoNum type="arabicPeriod"/>
            </a:pPr>
            <a:r>
              <a:rPr lang="fr-FR" sz="2100" dirty="0"/>
              <a:t> « Les concubins ignorent la loi, la loi les ignore »</a:t>
            </a:r>
          </a:p>
          <a:p>
            <a:pPr lvl="1">
              <a:buFont typeface="Wingdings" pitchFamily="2" charset="2"/>
              <a:buChar char="Ø"/>
            </a:pPr>
            <a:r>
              <a:rPr lang="fr-FR" sz="1600" dirty="0"/>
              <a:t>Pas de devoir de secours ou de contribution aux charges du ménage</a:t>
            </a:r>
          </a:p>
          <a:p>
            <a:pPr lvl="1">
              <a:buFont typeface="Wingdings" pitchFamily="2" charset="2"/>
              <a:buChar char="Ø"/>
            </a:pPr>
            <a:r>
              <a:rPr lang="fr-FR" sz="1600" dirty="0"/>
              <a:t>Pas d’obligation alimentaire entre concubins mais possibilité d’une obligation naturelle novée avec restitution en cas de sur-contribution)</a:t>
            </a:r>
          </a:p>
          <a:p>
            <a:pPr lvl="1">
              <a:buFont typeface="Wingdings" pitchFamily="2" charset="2"/>
              <a:buChar char="Ø"/>
            </a:pPr>
            <a:r>
              <a:rPr lang="fr-FR" sz="1600" dirty="0"/>
              <a:t>Pas de protection du logement familial</a:t>
            </a:r>
          </a:p>
          <a:p>
            <a:pPr lvl="1"/>
            <a:endParaRPr lang="fr-FR" sz="2800" dirty="0"/>
          </a:p>
          <a:p>
            <a:pPr marL="0" lvl="1" indent="0">
              <a:lnSpc>
                <a:spcPct val="110000"/>
              </a:lnSpc>
              <a:spcBef>
                <a:spcPts val="1000"/>
              </a:spcBef>
              <a:buNone/>
            </a:pPr>
            <a:r>
              <a:rPr lang="fr-FR" sz="2100" dirty="0"/>
              <a:t>2.      Liquidation :</a:t>
            </a:r>
          </a:p>
          <a:p>
            <a:pPr lvl="1">
              <a:buFont typeface="Wingdings" pitchFamily="2" charset="2"/>
              <a:buChar char="Ø"/>
            </a:pPr>
            <a:r>
              <a:rPr lang="fr-FR" sz="1600" dirty="0"/>
              <a:t>Comme en séparation de biens (mais sans attribution préférentielle, ni recel, ni correctif judiciaire en équité.</a:t>
            </a:r>
          </a:p>
          <a:p>
            <a:pPr lvl="1">
              <a:buFont typeface="Wingdings" pitchFamily="2" charset="2"/>
              <a:buChar char="Ø"/>
            </a:pPr>
            <a:r>
              <a:rPr lang="fr-FR" sz="1600" dirty="0"/>
              <a:t>Invoquer le « mandat réel » entre concubins</a:t>
            </a:r>
          </a:p>
          <a:p>
            <a:pPr lvl="1">
              <a:buFont typeface="Wingdings" pitchFamily="2" charset="2"/>
              <a:buChar char="Ø"/>
            </a:pPr>
            <a:r>
              <a:rPr lang="fr-FR" sz="1600" dirty="0"/>
              <a:t>Théorie des impenses</a:t>
            </a:r>
          </a:p>
          <a:p>
            <a:pPr lvl="1">
              <a:buFont typeface="Wingdings" pitchFamily="2" charset="2"/>
              <a:buChar char="Ø"/>
            </a:pPr>
            <a:r>
              <a:rPr lang="fr-FR" sz="1600" dirty="0"/>
              <a:t>Enrichissement sans cause</a:t>
            </a:r>
          </a:p>
          <a:p>
            <a:pPr lvl="1">
              <a:buFont typeface="Wingdings" pitchFamily="2" charset="2"/>
              <a:buChar char="Ø"/>
            </a:pPr>
            <a:r>
              <a:rPr lang="fr-FR" sz="1600" dirty="0"/>
              <a:t>Possibilité de rédiger une convention de vie commune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670F333-7D97-574F-A826-E49EA08AA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E2CE3-E47C-094C-BEEC-BA74CFB7CBB0}" type="slidenum">
              <a:rPr lang="fr-FR" smtClean="0"/>
              <a:t>13</a:t>
            </a:fld>
            <a:endParaRPr lang="fr-FR" dirty="0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6A08D446-9581-5453-8E4F-3DB0BCF13B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300" y="669462"/>
            <a:ext cx="8470900" cy="63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5505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>
            <a:extLst>
              <a:ext uri="{FF2B5EF4-FFF2-40B4-BE49-F238E27FC236}">
                <a16:creationId xmlns:a16="http://schemas.microsoft.com/office/drawing/2014/main" id="{12F8374D-32DF-A344-BD1F-582E2FE801EE}"/>
              </a:ext>
            </a:extLst>
          </p:cNvPr>
          <p:cNvSpPr txBox="1"/>
          <p:nvPr/>
        </p:nvSpPr>
        <p:spPr>
          <a:xfrm>
            <a:off x="5409063" y="1448671"/>
            <a:ext cx="2126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u="sng" dirty="0">
                <a:solidFill>
                  <a:srgbClr val="1C4067"/>
                </a:solidFill>
              </a:rPr>
              <a:t>CHECKLIST</a:t>
            </a:r>
            <a:endParaRPr lang="fr-FR" sz="3600" b="1" u="sng" dirty="0">
              <a:solidFill>
                <a:srgbClr val="1C4067"/>
              </a:solidFill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AE8F5951-05E2-5C41-9842-0C14B1AFCC61}"/>
              </a:ext>
            </a:extLst>
          </p:cNvPr>
          <p:cNvSpPr txBox="1"/>
          <p:nvPr/>
        </p:nvSpPr>
        <p:spPr>
          <a:xfrm>
            <a:off x="1118883" y="1958619"/>
            <a:ext cx="9954228" cy="43273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Bef>
                <a:spcPts val="1000"/>
              </a:spcBef>
            </a:pPr>
            <a:r>
              <a:rPr lang="fr-BE" sz="2400" b="1" u="sng" dirty="0">
                <a:solidFill>
                  <a:srgbClr val="8D6133"/>
                </a:solidFill>
              </a:rPr>
              <a:t>Données personnelles :</a:t>
            </a:r>
          </a:p>
          <a:p>
            <a:pPr eaLnBrk="0" hangingPunct="0"/>
            <a:r>
              <a:rPr lang="fr-BE" sz="1600" b="1" dirty="0"/>
              <a:t> </a:t>
            </a:r>
          </a:p>
          <a:p>
            <a:pPr eaLnBrk="0" hangingPunct="0"/>
            <a:r>
              <a:rPr lang="fr-BE" sz="1600" dirty="0"/>
              <a:t>Nom:</a:t>
            </a:r>
          </a:p>
          <a:p>
            <a:pPr eaLnBrk="0" hangingPunct="0"/>
            <a:r>
              <a:rPr lang="fr-BE" sz="1600" dirty="0"/>
              <a:t>Prénoms:</a:t>
            </a:r>
          </a:p>
          <a:p>
            <a:pPr eaLnBrk="0" hangingPunct="0"/>
            <a:r>
              <a:rPr lang="fr-BE" sz="1600" dirty="0"/>
              <a:t>Numéro de registre national :</a:t>
            </a:r>
          </a:p>
          <a:p>
            <a:pPr eaLnBrk="0" hangingPunct="0"/>
            <a:r>
              <a:rPr lang="fr-BE" sz="1600" dirty="0"/>
              <a:t>Lieu de naissance:</a:t>
            </a:r>
          </a:p>
          <a:p>
            <a:pPr eaLnBrk="0" hangingPunct="0"/>
            <a:r>
              <a:rPr lang="fr-BE" sz="1600" dirty="0"/>
              <a:t>Date de naissance: </a:t>
            </a:r>
          </a:p>
          <a:p>
            <a:pPr eaLnBrk="0" hangingPunct="0"/>
            <a:r>
              <a:rPr lang="fr-BE" sz="1600" dirty="0"/>
              <a:t>Nationalité :</a:t>
            </a:r>
          </a:p>
          <a:p>
            <a:pPr eaLnBrk="0" hangingPunct="0"/>
            <a:r>
              <a:rPr lang="fr-BE" sz="1600" dirty="0"/>
              <a:t>Adresse actuelle: </a:t>
            </a:r>
          </a:p>
          <a:p>
            <a:pPr eaLnBrk="0" hangingPunct="0"/>
            <a:r>
              <a:rPr lang="fr-BE" sz="1600" dirty="0"/>
              <a:t>Numéro de tel :</a:t>
            </a:r>
          </a:p>
          <a:p>
            <a:pPr eaLnBrk="0" hangingPunct="0"/>
            <a:r>
              <a:rPr lang="fr-BE" sz="1600" dirty="0"/>
              <a:t>Email:</a:t>
            </a:r>
          </a:p>
          <a:p>
            <a:pPr eaLnBrk="0" hangingPunct="0"/>
            <a:r>
              <a:rPr lang="fr-BE" sz="1600" dirty="0"/>
              <a:t>Blanchiment ?</a:t>
            </a:r>
          </a:p>
          <a:p>
            <a:pPr eaLnBrk="0" hangingPunct="0"/>
            <a:r>
              <a:rPr lang="fr-BE" sz="1600" dirty="0"/>
              <a:t>Info supplémentaire:    `</a:t>
            </a:r>
          </a:p>
          <a:p>
            <a:pPr eaLnBrk="0" hangingPunct="0"/>
            <a:r>
              <a:rPr lang="fr-BE" sz="1600" dirty="0"/>
              <a:t>Numéro d’entreprise   :</a:t>
            </a:r>
          </a:p>
          <a:p>
            <a:pPr eaLnBrk="0" hangingPunct="0"/>
            <a:r>
              <a:rPr lang="fr-BE" sz="1600" dirty="0"/>
              <a:t>Faillite ?</a:t>
            </a:r>
          </a:p>
          <a:p>
            <a:pPr eaLnBrk="0" hangingPunct="0"/>
            <a:r>
              <a:rPr lang="fr-BE" sz="1600" dirty="0"/>
              <a:t>Règlement collectif de dettes ?</a:t>
            </a:r>
            <a:endParaRPr lang="fr-BE" sz="1600" b="1" dirty="0"/>
          </a:p>
          <a:p>
            <a:pPr eaLnBrk="0" hangingPunct="0"/>
            <a:r>
              <a:rPr lang="fr-BE" sz="1600" dirty="0"/>
              <a:t>Administration provisoire ?</a:t>
            </a:r>
            <a:endParaRPr lang="fr-BE" sz="1600" b="1" dirty="0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6679E5B0-2192-6048-9083-F8BFE27FB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E2CE3-E47C-094C-BEEC-BA74CFB7CBB0}" type="slidenum">
              <a:rPr lang="fr-FR" smtClean="0"/>
              <a:t>14</a:t>
            </a:fld>
            <a:endParaRPr lang="fr-FR" dirty="0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5F43C61A-5230-8594-83F8-D31F916EE9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60547" y="669462"/>
            <a:ext cx="8470900" cy="63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33154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EB58534-D5D9-A04A-A822-DDA78A4D6A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fr-BE" sz="2400" b="1" u="sng" dirty="0">
                <a:solidFill>
                  <a:srgbClr val="8D6133"/>
                </a:solidFill>
              </a:rPr>
              <a:t>Concernant le mariage</a:t>
            </a:r>
          </a:p>
          <a:p>
            <a:pPr marL="0" indent="0" eaLnBrk="0" hangingPunct="0">
              <a:buNone/>
            </a:pPr>
            <a:endParaRPr lang="fr-BE" sz="2400" dirty="0"/>
          </a:p>
          <a:p>
            <a:pPr lvl="1" eaLnBrk="0" hangingPunct="0">
              <a:buFont typeface="Wingdings" pitchFamily="2" charset="2"/>
              <a:buChar char="Ø"/>
            </a:pPr>
            <a:r>
              <a:rPr lang="fr-BE" sz="2000" dirty="0"/>
              <a:t>Date du mariage </a:t>
            </a:r>
          </a:p>
          <a:p>
            <a:pPr lvl="1" eaLnBrk="0" hangingPunct="0">
              <a:buFont typeface="Wingdings" pitchFamily="2" charset="2"/>
              <a:buChar char="Ø"/>
            </a:pPr>
            <a:r>
              <a:rPr lang="fr-BE" sz="2000" dirty="0"/>
              <a:t>Lieu du mariage</a:t>
            </a:r>
          </a:p>
          <a:p>
            <a:pPr lvl="1" eaLnBrk="0" hangingPunct="0">
              <a:buFont typeface="Wingdings" pitchFamily="2" charset="2"/>
              <a:buChar char="Ø"/>
            </a:pPr>
            <a:r>
              <a:rPr lang="fr-BE" sz="2000" dirty="0"/>
              <a:t>Contrat de mariage : OUI/NON </a:t>
            </a:r>
          </a:p>
          <a:p>
            <a:pPr lvl="1" eaLnBrk="0" hangingPunct="0">
              <a:buFont typeface="Wingdings" pitchFamily="2" charset="2"/>
              <a:buChar char="Ø"/>
            </a:pPr>
            <a:r>
              <a:rPr lang="fr-BE" sz="2000" dirty="0"/>
              <a:t>Si oui: nom du notaire</a:t>
            </a:r>
          </a:p>
          <a:p>
            <a:pPr lvl="1" eaLnBrk="0" hangingPunct="0">
              <a:buFont typeface="Wingdings" pitchFamily="2" charset="2"/>
              <a:buChar char="Ø"/>
            </a:pPr>
            <a:r>
              <a:rPr lang="fr-BE" sz="2000" dirty="0"/>
              <a:t>Date du contrat de mariage: </a:t>
            </a:r>
          </a:p>
          <a:p>
            <a:pPr lvl="1" eaLnBrk="0" hangingPunct="0">
              <a:buFont typeface="Wingdings" pitchFamily="2" charset="2"/>
              <a:buChar char="Ø"/>
            </a:pPr>
            <a:r>
              <a:rPr lang="fr-BE" sz="2000" dirty="0"/>
              <a:t>Modification:</a:t>
            </a:r>
          </a:p>
          <a:p>
            <a:pPr lvl="1" eaLnBrk="0" hangingPunct="0">
              <a:buFont typeface="Wingdings" pitchFamily="2" charset="2"/>
              <a:buChar char="Ø"/>
            </a:pPr>
            <a:endParaRPr lang="fr-BE" sz="2000" dirty="0"/>
          </a:p>
          <a:p>
            <a:pPr lvl="1" eaLnBrk="0" hangingPunct="0">
              <a:buFont typeface="Wingdings" pitchFamily="2" charset="2"/>
              <a:buChar char="Ø"/>
            </a:pPr>
            <a:r>
              <a:rPr lang="fr-BE" sz="2000" dirty="0"/>
              <a:t>Droit international privé ?</a:t>
            </a: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7CDE66E-8779-6E4B-82A4-2DA557037E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E2CE3-E47C-094C-BEEC-BA74CFB7CBB0}" type="slidenum">
              <a:rPr lang="fr-FR" smtClean="0"/>
              <a:t>15</a:t>
            </a:fld>
            <a:endParaRPr lang="fr-FR" dirty="0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55F7FF54-C697-CCA9-09FD-74B64C75D1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0550" y="669462"/>
            <a:ext cx="8470900" cy="63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70253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077F7E3-645B-5B49-A6E3-AB9B026BB1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46317"/>
            <a:ext cx="10515600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fr-BE" sz="3200" b="1" u="sng" dirty="0">
                <a:solidFill>
                  <a:srgbClr val="8D6133"/>
                </a:solidFill>
              </a:rPr>
              <a:t>Concernant la séparation :</a:t>
            </a:r>
          </a:p>
          <a:p>
            <a:pPr marL="0" indent="0" eaLnBrk="0" hangingPunct="0">
              <a:buNone/>
            </a:pPr>
            <a:endParaRPr lang="fr-BE" dirty="0"/>
          </a:p>
          <a:p>
            <a:pPr marL="0" indent="0" eaLnBrk="0" hangingPunct="0">
              <a:buNone/>
            </a:pPr>
            <a:r>
              <a:rPr lang="fr-BE" dirty="0"/>
              <a:t>Pensez à faire :</a:t>
            </a:r>
          </a:p>
          <a:p>
            <a:pPr lvl="1">
              <a:buFont typeface="Wingdings" pitchFamily="2" charset="2"/>
              <a:buChar char="Ø"/>
            </a:pPr>
            <a:r>
              <a:rPr lang="fr-BE" dirty="0"/>
              <a:t>Retirer procuration sur les comptes</a:t>
            </a:r>
          </a:p>
          <a:p>
            <a:pPr lvl="1">
              <a:buFont typeface="Wingdings" pitchFamily="2" charset="2"/>
              <a:buChar char="Ø"/>
            </a:pPr>
            <a:r>
              <a:rPr lang="fr-BE" dirty="0"/>
              <a:t>Suivi d’adresse en cas de départ</a:t>
            </a:r>
          </a:p>
          <a:p>
            <a:pPr lvl="1">
              <a:buFont typeface="Wingdings" pitchFamily="2" charset="2"/>
              <a:buChar char="Ø"/>
            </a:pPr>
            <a:r>
              <a:rPr lang="fr-BE" dirty="0"/>
              <a:t>Démarches administratives</a:t>
            </a:r>
          </a:p>
          <a:p>
            <a:pPr lvl="1">
              <a:buFont typeface="Wingdings" pitchFamily="2" charset="2"/>
              <a:buChar char="Ø"/>
            </a:pPr>
            <a:r>
              <a:rPr lang="fr-BE" dirty="0"/>
              <a:t>Demander au fisc le calcul de la part d’impôts</a:t>
            </a:r>
          </a:p>
          <a:p>
            <a:pPr lvl="1">
              <a:buFont typeface="Wingdings" pitchFamily="2" charset="2"/>
              <a:buChar char="Ø"/>
            </a:pPr>
            <a:r>
              <a:rPr lang="fr-BE" dirty="0"/>
              <a:t>Modifier le bénéficiaire d’une assurance</a:t>
            </a:r>
          </a:p>
          <a:p>
            <a:pPr lvl="1">
              <a:buFont typeface="Wingdings" pitchFamily="2" charset="2"/>
              <a:buChar char="Ø"/>
            </a:pPr>
            <a:r>
              <a:rPr lang="fr-BE" dirty="0"/>
              <a:t>Modifier ou rédiger un testament (réduire ou supprimer les droits du conjoint survivant)</a:t>
            </a: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BF9FD97-A023-1141-8DB1-C3168B35C0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E2CE3-E47C-094C-BEEC-BA74CFB7CBB0}" type="slidenum">
              <a:rPr lang="fr-FR" smtClean="0"/>
              <a:t>16</a:t>
            </a:fld>
            <a:endParaRPr lang="fr-FR" dirty="0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9A3F88C6-5DC9-1A29-1479-FA44626D6A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7945" y="423656"/>
            <a:ext cx="8470900" cy="63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86984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006698A-B366-F646-A59A-E6107298BD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46317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r-BE" sz="3500" b="1" u="sng" dirty="0">
                <a:solidFill>
                  <a:srgbClr val="8D6133"/>
                </a:solidFill>
              </a:rPr>
              <a:t>Concernant la séparation :</a:t>
            </a:r>
          </a:p>
          <a:p>
            <a:pPr marL="0" indent="0">
              <a:buNone/>
            </a:pPr>
            <a:endParaRPr lang="fr-BE" dirty="0"/>
          </a:p>
          <a:p>
            <a:pPr marL="0" indent="0">
              <a:buNone/>
            </a:pPr>
            <a:r>
              <a:rPr lang="fr-BE" dirty="0"/>
              <a:t>Pensez à conserver : </a:t>
            </a:r>
          </a:p>
          <a:p>
            <a:pPr lvl="1">
              <a:buFont typeface="Wingdings" pitchFamily="2" charset="2"/>
              <a:buChar char="Ø"/>
            </a:pPr>
            <a:r>
              <a:rPr lang="fr-BE" dirty="0"/>
              <a:t>Extraits de compte bancaires (5 ans parfois 10 mais rarement)</a:t>
            </a:r>
          </a:p>
          <a:p>
            <a:pPr lvl="1">
              <a:buFont typeface="Wingdings" pitchFamily="2" charset="2"/>
              <a:buChar char="Ø"/>
            </a:pPr>
            <a:r>
              <a:rPr lang="fr-BE" dirty="0"/>
              <a:t>Documents importants (dons des parents confirmés par écrits, reconnaissance de dettes, titre de propriété)</a:t>
            </a:r>
          </a:p>
          <a:p>
            <a:pPr lvl="1">
              <a:buFont typeface="Wingdings" pitchFamily="2" charset="2"/>
              <a:buChar char="Ø"/>
            </a:pPr>
            <a:r>
              <a:rPr lang="fr-BE" dirty="0"/>
              <a:t>Mobilier ?</a:t>
            </a:r>
          </a:p>
          <a:p>
            <a:pPr lvl="1">
              <a:buFont typeface="Wingdings" pitchFamily="2" charset="2"/>
              <a:buChar char="Ø"/>
            </a:pPr>
            <a:r>
              <a:rPr lang="fr-BE" dirty="0"/>
              <a:t>En cas de départ de la résidence ? Opportunité de faire des photos/vidéos de ce que vous laissez dans l’immeuble </a:t>
            </a:r>
          </a:p>
          <a:p>
            <a:pPr lvl="1">
              <a:buFont typeface="Wingdings" pitchFamily="2" charset="2"/>
              <a:buChar char="Ø"/>
            </a:pPr>
            <a:r>
              <a:rPr lang="fr-BE" dirty="0"/>
              <a:t>Droit au bail ? L’article 215 C.civ prévoit que le bail  du logement principal de la famille appartient conjointement aux deux époux ou cohabitants légaux, même s’il n’a été signé que par un seul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A660399-F851-C649-8DE2-8C8D68CBBD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E2CE3-E47C-094C-BEEC-BA74CFB7CBB0}" type="slidenum">
              <a:rPr lang="fr-FR" smtClean="0"/>
              <a:t>17</a:t>
            </a:fld>
            <a:endParaRPr lang="fr-FR" dirty="0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F015F66A-D0C5-16C5-4122-1B7017133E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300" y="669462"/>
            <a:ext cx="8470900" cy="63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96426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82FB727-248B-2549-8BBD-61F0C5E8FA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46317"/>
            <a:ext cx="10515600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fr-BE" sz="3200" b="1" u="sng" dirty="0">
                <a:solidFill>
                  <a:srgbClr val="8D6133"/>
                </a:solidFill>
              </a:rPr>
              <a:t>Concernant la séparation :</a:t>
            </a:r>
          </a:p>
          <a:p>
            <a:pPr marL="0" indent="0">
              <a:buNone/>
            </a:pPr>
            <a:endParaRPr lang="fr-BE" dirty="0"/>
          </a:p>
          <a:p>
            <a:pPr marL="0" indent="0">
              <a:buNone/>
            </a:pPr>
            <a:r>
              <a:rPr lang="fr-BE" dirty="0"/>
              <a:t>Faut-il introduire rapidement une procédure conservatoire particulière ?</a:t>
            </a:r>
          </a:p>
          <a:p>
            <a:pPr lvl="1">
              <a:buFont typeface="Wingdings" pitchFamily="2" charset="2"/>
              <a:buChar char="Ø"/>
            </a:pPr>
            <a:r>
              <a:rPr lang="fr-BE" dirty="0"/>
              <a:t>Apposition de scellés ? Inventaire ? Blocage des comptes ? </a:t>
            </a:r>
          </a:p>
          <a:p>
            <a:pPr lvl="1">
              <a:buFont typeface="Wingdings" pitchFamily="2" charset="2"/>
              <a:buChar char="Ø"/>
            </a:pPr>
            <a:r>
              <a:rPr lang="fr-BE" dirty="0"/>
              <a:t>Impact du référé : 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fr-BE" dirty="0"/>
              <a:t>Ex : Occupation gratuite de l’immeuble via le devoir de secours, via la part contributive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fr-BE" dirty="0"/>
              <a:t>Ex : Crédit à rembourser : Obligation à la dette / contribution à la dette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fr-BE" dirty="0"/>
              <a:t>Ex : Interdiction d’aliéner, de déplacer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fr-BE" dirty="0"/>
              <a:t>Ex : Attribution de la jouissance d’un bien</a:t>
            </a:r>
          </a:p>
          <a:p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D55C71E-926F-1344-91D1-B3BED4843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E2CE3-E47C-094C-BEEC-BA74CFB7CBB0}" type="slidenum">
              <a:rPr lang="fr-FR" smtClean="0"/>
              <a:t>18</a:t>
            </a:fld>
            <a:endParaRPr lang="fr-FR" dirty="0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7715C769-6225-CA75-61E3-47E286EEC9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300" y="669462"/>
            <a:ext cx="8470900" cy="63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14023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54BCCC5-ECC0-9446-A6D4-3A6A5DB6F2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2183"/>
            <a:ext cx="10515600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fr-BE" sz="3200" b="1" u="sng" dirty="0">
                <a:solidFill>
                  <a:srgbClr val="8D6133"/>
                </a:solidFill>
              </a:rPr>
              <a:t>Concernant le divorce :</a:t>
            </a:r>
          </a:p>
          <a:p>
            <a:pPr marL="0" indent="0" eaLnBrk="0" hangingPunct="0">
              <a:buNone/>
            </a:pPr>
            <a:endParaRPr lang="fr-BE" b="1" dirty="0"/>
          </a:p>
          <a:p>
            <a:pPr lvl="1" eaLnBrk="0" hangingPunct="0">
              <a:buFont typeface="Wingdings" pitchFamily="2" charset="2"/>
              <a:buChar char="Ø"/>
            </a:pPr>
            <a:r>
              <a:rPr lang="fr-BE" dirty="0"/>
              <a:t>Date de la séparation de fait:</a:t>
            </a:r>
          </a:p>
          <a:p>
            <a:pPr lvl="1" eaLnBrk="0" hangingPunct="0">
              <a:buFont typeface="Wingdings" pitchFamily="2" charset="2"/>
              <a:buChar char="Ø"/>
            </a:pPr>
            <a:r>
              <a:rPr lang="fr-BE" dirty="0"/>
              <a:t>Date de la première demande en divorce : </a:t>
            </a:r>
          </a:p>
          <a:p>
            <a:pPr lvl="1" eaLnBrk="0" hangingPunct="0">
              <a:buFont typeface="Wingdings" pitchFamily="2" charset="2"/>
              <a:buChar char="Ø"/>
            </a:pPr>
            <a:r>
              <a:rPr lang="fr-BE" dirty="0"/>
              <a:t>Jugement/arrêt prononçant le divorce: tribunal/cour d’appel + date</a:t>
            </a:r>
          </a:p>
          <a:p>
            <a:pPr lvl="1" eaLnBrk="0" hangingPunct="0">
              <a:buFont typeface="Wingdings" pitchFamily="2" charset="2"/>
              <a:buChar char="Ø"/>
            </a:pPr>
            <a:r>
              <a:rPr lang="fr-BE" dirty="0"/>
              <a:t>Transcrit à l’état civil : si oui, quand ? </a:t>
            </a:r>
            <a:endParaRPr lang="fr-BE" b="1" dirty="0"/>
          </a:p>
          <a:p>
            <a:pPr lvl="1" eaLnBrk="0" hangingPunct="0">
              <a:buFont typeface="Wingdings" pitchFamily="2" charset="2"/>
              <a:buChar char="Ø"/>
            </a:pPr>
            <a:r>
              <a:rPr lang="fr-BE" dirty="0"/>
              <a:t>Désignation du notaire par un autre jugement: signifié? Si oui, quand ? Si non, les parties acquiescent-elles ? </a:t>
            </a:r>
          </a:p>
          <a:p>
            <a:pPr lvl="1" eaLnBrk="0" hangingPunct="0">
              <a:buFont typeface="Wingdings" pitchFamily="2" charset="2"/>
              <a:buChar char="Ø"/>
            </a:pPr>
            <a:r>
              <a:rPr lang="fr-BE" dirty="0"/>
              <a:t>Questions déjà tranchées par le Juge ? Mesures prises sur pied de l’article 19 al 2 C.J. ?</a:t>
            </a:r>
            <a:endParaRPr lang="fr-BE" b="1" dirty="0"/>
          </a:p>
          <a:p>
            <a:pPr marL="0" indent="0">
              <a:buNone/>
            </a:pP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1C94FDE-21C2-4042-81C3-2B2824A4B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E2CE3-E47C-094C-BEEC-BA74CFB7CBB0}" type="slidenum">
              <a:rPr lang="fr-FR" smtClean="0"/>
              <a:t>19</a:t>
            </a:fld>
            <a:endParaRPr lang="fr-FR" dirty="0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654ED9BD-9164-9672-39F7-E0E0814D24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300" y="669462"/>
            <a:ext cx="8470900" cy="63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33929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7609B28-4791-8F4F-B4E6-EE3A7F808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br>
              <a:rPr lang="fr-BE" sz="1600" dirty="0"/>
            </a:br>
            <a:r>
              <a:rPr lang="fr-BE" sz="1600" dirty="0"/>
              <a:t> </a:t>
            </a:r>
            <a:br>
              <a:rPr lang="fr-BE" sz="1600" dirty="0"/>
            </a:br>
            <a:endParaRPr lang="fr-FR" sz="16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847A9C7-F127-644B-9A83-2288CD525C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67178"/>
            <a:ext cx="10515600" cy="4626363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fr-FR" sz="2000" b="1" u="sng" dirty="0">
                <a:solidFill>
                  <a:srgbClr val="1C4067"/>
                </a:solidFill>
              </a:rPr>
              <a:t>QUESTION N° 2 : QUEL EST LE RÉGIME MATRIMONIAL DES PARTIES ?</a:t>
            </a:r>
          </a:p>
          <a:p>
            <a:pPr marL="0" indent="0" algn="ctr">
              <a:buNone/>
            </a:pPr>
            <a:r>
              <a:rPr lang="fr-BE" sz="1900" b="1" u="sng" dirty="0">
                <a:solidFill>
                  <a:srgbClr val="1C4067"/>
                </a:solidFill>
              </a:rPr>
              <a:t>Elément d’extranéité (</a:t>
            </a:r>
            <a:r>
              <a:rPr lang="fr-BE" sz="1900" b="1" u="sng">
                <a:solidFill>
                  <a:srgbClr val="1C4067"/>
                </a:solidFill>
              </a:rPr>
              <a:t>pourvu que non </a:t>
            </a:r>
            <a:r>
              <a:rPr lang="fr-BE" sz="1900" b="1" u="sng">
                <a:solidFill>
                  <a:srgbClr val="1C4067"/>
                </a:solidFill>
                <a:sym typeface="Wingdings" panose="05000000000000000000" pitchFamily="2" charset="2"/>
              </a:rPr>
              <a:t> !) </a:t>
            </a:r>
            <a:r>
              <a:rPr lang="fr-BE" sz="1900" b="1" u="sng">
                <a:solidFill>
                  <a:srgbClr val="1C4067"/>
                </a:solidFill>
              </a:rPr>
              <a:t>?</a:t>
            </a:r>
            <a:endParaRPr lang="fr-BE" sz="1900" b="1" u="sng" dirty="0">
              <a:solidFill>
                <a:srgbClr val="1C4067"/>
              </a:solidFill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fr-BE" sz="1900" b="1" u="sng" dirty="0">
                <a:solidFill>
                  <a:srgbClr val="8D6133"/>
                </a:solidFill>
              </a:rPr>
              <a:t>Compétence internationale :</a:t>
            </a:r>
            <a:br>
              <a:rPr lang="fr-BE" sz="1900" b="1" u="sng" dirty="0">
                <a:solidFill>
                  <a:srgbClr val="8D6133"/>
                </a:solidFill>
              </a:rPr>
            </a:br>
            <a:endParaRPr lang="fr-BE" sz="1900" b="1" u="sng" dirty="0">
              <a:solidFill>
                <a:srgbClr val="8D6133"/>
              </a:solidFill>
            </a:endParaRPr>
          </a:p>
          <a:p>
            <a:pPr marL="0" indent="0">
              <a:buNone/>
            </a:pPr>
            <a:r>
              <a:rPr lang="fr-BE" sz="1600" u="sng" dirty="0"/>
              <a:t>Art. 42 Codip </a:t>
            </a:r>
            <a:r>
              <a:rPr lang="fr-BE" sz="1600" dirty="0"/>
              <a:t>: La Tribunaux belges sont compétents pour toutes question relatives aux régimes matrimoniaux si :</a:t>
            </a:r>
            <a:br>
              <a:rPr lang="fr-BE" sz="1600" dirty="0"/>
            </a:br>
            <a:r>
              <a:rPr lang="fr-BE" sz="1600" dirty="0"/>
              <a:t>- En cas de demande conjointe : un des époux a sa résidence habituelle en Belgique.</a:t>
            </a:r>
            <a:br>
              <a:rPr lang="fr-BE" sz="1600" dirty="0"/>
            </a:br>
            <a:r>
              <a:rPr lang="fr-BE" sz="1600" dirty="0"/>
              <a:t>- Les époux avaient leur résidence habituelle en Belgique moins de 12 mois avant l’introduction de la demande.</a:t>
            </a:r>
            <a:br>
              <a:rPr lang="fr-BE" sz="1600" dirty="0"/>
            </a:br>
            <a:r>
              <a:rPr lang="fr-BE" sz="1600" dirty="0"/>
              <a:t>- La partie demanderesse a sa résidence habituelle en Belgique depuis au moins 12 mois.</a:t>
            </a:r>
            <a:br>
              <a:rPr lang="fr-BE" sz="1600" dirty="0"/>
            </a:br>
            <a:r>
              <a:rPr lang="fr-BE" sz="1600" dirty="0"/>
              <a:t>- Les époux sont belges.</a:t>
            </a:r>
            <a:br>
              <a:rPr lang="fr-BE" sz="1600" dirty="0"/>
            </a:br>
            <a:r>
              <a:rPr lang="fr-BE" sz="1600" dirty="0"/>
              <a:t> </a:t>
            </a:r>
            <a:br>
              <a:rPr lang="fr-BE" sz="1600" dirty="0"/>
            </a:br>
            <a:r>
              <a:rPr lang="fr-BE" sz="1900" b="1" u="sng" dirty="0">
                <a:solidFill>
                  <a:srgbClr val="8D6133"/>
                </a:solidFill>
              </a:rPr>
              <a:t>Droit applicable :</a:t>
            </a:r>
          </a:p>
          <a:p>
            <a:pPr marL="0" indent="0">
              <a:buNone/>
            </a:pPr>
            <a:br>
              <a:rPr lang="fr-BE" sz="1600" dirty="0"/>
            </a:br>
            <a:r>
              <a:rPr lang="fr-BE" sz="1600" u="sng" dirty="0"/>
              <a:t>Art. 49 Codip </a:t>
            </a:r>
            <a:r>
              <a:rPr lang="fr-BE" sz="1600" dirty="0"/>
              <a:t>: Choix du régime : Les époux ont opté pour une loi  (par exemple dans leur contrat de mariage) entre les lois suivantes :</a:t>
            </a:r>
            <a:br>
              <a:rPr lang="fr-BE" sz="1600" dirty="0"/>
            </a:br>
            <a:r>
              <a:rPr lang="fr-BE" sz="1600" dirty="0"/>
              <a:t>- Première résidence conjugale</a:t>
            </a:r>
            <a:br>
              <a:rPr lang="fr-BE" sz="1600" dirty="0"/>
            </a:br>
            <a:r>
              <a:rPr lang="fr-BE" sz="1600" dirty="0"/>
              <a:t>- Résidence habituelle de l’un d’eux</a:t>
            </a:r>
            <a:br>
              <a:rPr lang="fr-BE" sz="1600" dirty="0"/>
            </a:br>
            <a:r>
              <a:rPr lang="fr-BE" sz="1600" dirty="0"/>
              <a:t>- Loi de la nationalité de l’un d’eux</a:t>
            </a:r>
            <a:br>
              <a:rPr lang="fr-BE" sz="1600" dirty="0"/>
            </a:br>
            <a:r>
              <a:rPr lang="fr-BE" sz="1600" dirty="0"/>
              <a:t> </a:t>
            </a:r>
            <a:br>
              <a:rPr lang="fr-BE" sz="1600" dirty="0"/>
            </a:br>
            <a:r>
              <a:rPr lang="fr-BE" sz="1600" u="sng" dirty="0"/>
              <a:t>Art. 52 Codip </a:t>
            </a:r>
            <a:r>
              <a:rPr lang="fr-BE" sz="1600" dirty="0"/>
              <a:t>: Forme du choix : le choix doit être exprimé dans un écrit daté et signé respectant la forme prévue par la loi choisie et la loi ou l’écrit est rédigé et signé.</a:t>
            </a:r>
            <a:br>
              <a:rPr lang="fr-BE" sz="1600" dirty="0"/>
            </a:br>
            <a:r>
              <a:rPr lang="fr-BE" sz="1600" dirty="0"/>
              <a:t> </a:t>
            </a:r>
            <a:br>
              <a:rPr lang="fr-BE" sz="1600" dirty="0"/>
            </a:br>
            <a:r>
              <a:rPr lang="fr-BE" sz="1600" u="sng" dirty="0"/>
              <a:t>Art.53 Codip </a:t>
            </a:r>
            <a:r>
              <a:rPr lang="fr-BE" sz="1600" dirty="0"/>
              <a:t>: A défaut de choix la loi est :</a:t>
            </a:r>
            <a:br>
              <a:rPr lang="fr-BE" sz="1600" dirty="0"/>
            </a:br>
            <a:r>
              <a:rPr lang="fr-BE" sz="1600" dirty="0"/>
              <a:t>- Celle de la première résidence après mariage</a:t>
            </a:r>
            <a:br>
              <a:rPr lang="fr-BE" sz="1600" dirty="0"/>
            </a:br>
            <a:r>
              <a:rPr lang="fr-BE" sz="1600" dirty="0"/>
              <a:t>- A défaut de résidence habituelle sur le territoire d’un même état c’est la loi nationale de l’un </a:t>
            </a:r>
            <a:r>
              <a:rPr lang="fr-BE" sz="1600" u="sng" dirty="0"/>
              <a:t>et</a:t>
            </a:r>
            <a:r>
              <a:rPr lang="fr-BE" sz="1600" dirty="0"/>
              <a:t> l’autre des époux au moment de la   	célébration du mariage</a:t>
            </a:r>
            <a:br>
              <a:rPr lang="fr-BE" sz="1600" dirty="0"/>
            </a:br>
            <a:r>
              <a:rPr lang="fr-BE" sz="1600" dirty="0"/>
              <a:t>- A défaut de résidence et de nationalité commune : la loi du lieu de célébration du mariage </a:t>
            </a:r>
            <a:endParaRPr lang="fr-FR" sz="1600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5C9BF9C-0552-FC49-B416-F8E014DD2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E2CE3-E47C-094C-BEEC-BA74CFB7CBB0}" type="slidenum">
              <a:rPr lang="fr-FR" smtClean="0"/>
              <a:t>2</a:t>
            </a:fld>
            <a:endParaRPr lang="fr-FR" dirty="0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949C59E2-A7B0-BF45-8F78-7C14928904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300" y="669462"/>
            <a:ext cx="8470900" cy="63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87550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5C17A19-AA42-FB45-98A6-4327B36489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46317"/>
            <a:ext cx="10515600" cy="4351338"/>
          </a:xfrm>
        </p:spPr>
        <p:txBody>
          <a:bodyPr>
            <a:normAutofit/>
          </a:bodyPr>
          <a:lstStyle/>
          <a:p>
            <a:pPr marL="0" indent="0" eaLnBrk="0" hangingPunct="0">
              <a:buNone/>
            </a:pPr>
            <a:r>
              <a:rPr lang="fr-BE" sz="3200" b="1" u="sng" dirty="0">
                <a:solidFill>
                  <a:srgbClr val="8D6133"/>
                </a:solidFill>
              </a:rPr>
              <a:t>Déterminer le moment de la dissolution de la communauté </a:t>
            </a:r>
          </a:p>
          <a:p>
            <a:pPr marL="0" indent="0" eaLnBrk="0" hangingPunct="0">
              <a:buNone/>
            </a:pPr>
            <a:endParaRPr lang="fr-BE" sz="3200" b="1" u="sng" dirty="0">
              <a:solidFill>
                <a:srgbClr val="8D6133"/>
              </a:solidFill>
            </a:endParaRPr>
          </a:p>
          <a:p>
            <a:pPr lvl="1" eaLnBrk="0" hangingPunct="0">
              <a:buFont typeface="Wingdings" pitchFamily="2" charset="2"/>
              <a:buChar char="Ø"/>
            </a:pPr>
            <a:r>
              <a:rPr lang="fr-BE" dirty="0"/>
              <a:t>Date de la première demande en divorce</a:t>
            </a:r>
          </a:p>
          <a:p>
            <a:pPr lvl="1" eaLnBrk="0" hangingPunct="0">
              <a:buFont typeface="Wingdings" pitchFamily="2" charset="2"/>
              <a:buChar char="Ø"/>
            </a:pPr>
            <a:r>
              <a:rPr lang="fr-BE" dirty="0"/>
              <a:t>Demande-t-on l’application de l’art. 1278 al. 4 C.Jud.</a:t>
            </a:r>
            <a:r>
              <a:rPr lang="fr-BE" b="1" dirty="0"/>
              <a:t> </a:t>
            </a:r>
            <a:endParaRPr lang="fr-BE" dirty="0"/>
          </a:p>
          <a:p>
            <a:pPr lvl="1" eaLnBrk="0" hangingPunct="0">
              <a:buFont typeface="Wingdings" pitchFamily="2" charset="2"/>
              <a:buChar char="Ø"/>
            </a:pPr>
            <a:r>
              <a:rPr lang="fr-BE" dirty="0"/>
              <a:t>Si oui, quelle date ?</a:t>
            </a:r>
          </a:p>
          <a:p>
            <a:pPr lvl="1" eaLnBrk="0" hangingPunct="0">
              <a:buFont typeface="Wingdings" pitchFamily="2" charset="2"/>
              <a:buChar char="Ø"/>
            </a:pPr>
            <a:r>
              <a:rPr lang="fr-BE" dirty="0"/>
              <a:t>Pour quels biens et pour quelles dettes? Quelles circonstances exceptionnelles ?</a:t>
            </a:r>
          </a:p>
          <a:p>
            <a:pPr lvl="1">
              <a:buFont typeface="Wingdings" pitchFamily="2" charset="2"/>
              <a:buChar char="Ø"/>
            </a:pPr>
            <a:r>
              <a:rPr lang="fr-BE" dirty="0"/>
              <a:t>Existe-t-il à cet égard un accord? 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E3043EB-D310-7B42-B415-D44023EB3B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E2CE3-E47C-094C-BEEC-BA74CFB7CBB0}" type="slidenum">
              <a:rPr lang="fr-FR" smtClean="0"/>
              <a:t>20</a:t>
            </a:fld>
            <a:endParaRPr lang="fr-FR" dirty="0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5FCBC95B-E049-5E66-FEF7-50144BEC30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300" y="669462"/>
            <a:ext cx="8470900" cy="63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86338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F3EE5BBF-50D7-7D4C-9EFF-360F8B0C18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855" y="1727674"/>
            <a:ext cx="10515600" cy="4351338"/>
          </a:xfrm>
        </p:spPr>
        <p:txBody>
          <a:bodyPr/>
          <a:lstStyle/>
          <a:p>
            <a:pPr marL="0" indent="0" eaLnBrk="0" hangingPunct="0">
              <a:buNone/>
            </a:pPr>
            <a:r>
              <a:rPr lang="fr-BE" sz="3200" b="1" u="sng" dirty="0">
                <a:solidFill>
                  <a:srgbClr val="8D6133"/>
                </a:solidFill>
              </a:rPr>
              <a:t>Vers quel type de liquidation nous dirigeons-nous ? </a:t>
            </a:r>
          </a:p>
          <a:p>
            <a:pPr marL="0" indent="0" eaLnBrk="0" hangingPunct="0">
              <a:buNone/>
            </a:pPr>
            <a:endParaRPr lang="fr-BE" sz="3200" b="1" u="sng" dirty="0">
              <a:solidFill>
                <a:srgbClr val="8D6133"/>
              </a:solidFill>
            </a:endParaRPr>
          </a:p>
          <a:p>
            <a:pPr lvl="1" eaLnBrk="0" hangingPunct="0">
              <a:buFont typeface="Wingdings" pitchFamily="2" charset="2"/>
              <a:buChar char="Ø"/>
            </a:pPr>
            <a:r>
              <a:rPr lang="fr-BE" sz="2800" dirty="0"/>
              <a:t>Amiable</a:t>
            </a:r>
            <a:endParaRPr lang="fr-BE" sz="2800" b="1" dirty="0"/>
          </a:p>
          <a:p>
            <a:pPr lvl="1" eaLnBrk="0" hangingPunct="0">
              <a:buFont typeface="Wingdings" pitchFamily="2" charset="2"/>
              <a:buChar char="Ø"/>
            </a:pPr>
            <a:r>
              <a:rPr lang="fr-BE" sz="2800" dirty="0"/>
              <a:t>Judiciaire : </a:t>
            </a:r>
            <a:endParaRPr lang="fr-BE" sz="2800" b="1" dirty="0"/>
          </a:p>
          <a:p>
            <a:pPr lvl="2" eaLnBrk="0" hangingPunct="0">
              <a:buFont typeface="Courier New" panose="02070309020205020404" pitchFamily="49" charset="0"/>
              <a:buChar char="o"/>
            </a:pPr>
            <a:r>
              <a:rPr lang="fr-BE" sz="2400" dirty="0"/>
              <a:t>Avec PVO ou réunion exploratoire avant ?</a:t>
            </a:r>
            <a:endParaRPr lang="fr-BE" sz="2400" b="1" dirty="0"/>
          </a:p>
          <a:p>
            <a:pPr lvl="2" eaLnBrk="0" hangingPunct="0">
              <a:buFont typeface="Courier New" panose="02070309020205020404" pitchFamily="49" charset="0"/>
              <a:buChar char="o"/>
            </a:pPr>
            <a:r>
              <a:rPr lang="fr-BE" sz="2400" dirty="0"/>
              <a:t>Partage distinct si bien(s) à l’étranger ?</a:t>
            </a:r>
            <a:endParaRPr lang="fr-BE" sz="2400" b="1" dirty="0"/>
          </a:p>
          <a:p>
            <a:pPr marL="0" indent="0">
              <a:buNone/>
            </a:pPr>
            <a:endParaRPr lang="fr-FR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E257797F-805E-7747-9473-7430EE468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E2CE3-E47C-094C-BEEC-BA74CFB7CBB0}" type="slidenum">
              <a:rPr lang="fr-FR" smtClean="0"/>
              <a:t>21</a:t>
            </a:fld>
            <a:endParaRPr lang="fr-FR" dirty="0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C6E25F7D-D6D9-D3BB-9CB9-65B5846CF3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300" y="669462"/>
            <a:ext cx="8470900" cy="63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40209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794503D-5753-974C-8B9B-256134B780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8737"/>
            <a:ext cx="10515600" cy="4351338"/>
          </a:xfrm>
        </p:spPr>
        <p:txBody>
          <a:bodyPr>
            <a:normAutofit fontScale="77500" lnSpcReduction="20000"/>
          </a:bodyPr>
          <a:lstStyle/>
          <a:p>
            <a:pPr marL="0" indent="0" eaLnBrk="0" hangingPunct="0">
              <a:lnSpc>
                <a:spcPct val="110000"/>
              </a:lnSpc>
              <a:buNone/>
            </a:pPr>
            <a:r>
              <a:rPr lang="fr-BE" sz="3800" b="1" u="sng" dirty="0">
                <a:solidFill>
                  <a:srgbClr val="8D6133"/>
                </a:solidFill>
              </a:rPr>
              <a:t>Déterminer la masse à liquider – Inventaire</a:t>
            </a:r>
          </a:p>
          <a:p>
            <a:pPr marL="0" indent="0" eaLnBrk="0" hangingPunct="0">
              <a:buNone/>
            </a:pPr>
            <a:endParaRPr lang="fr-BE" b="1" dirty="0"/>
          </a:p>
          <a:p>
            <a:pPr lvl="1" eaLnBrk="0" hangingPunct="0">
              <a:buFont typeface="Wingdings" pitchFamily="2" charset="2"/>
              <a:buChar char="Ø"/>
            </a:pPr>
            <a:r>
              <a:rPr lang="fr-BE" dirty="0"/>
              <a:t>Un inventaire a-t-il été dressé ?</a:t>
            </a:r>
          </a:p>
          <a:p>
            <a:pPr lvl="2" eaLnBrk="0" hangingPunct="0">
              <a:buFont typeface="Courier New" panose="02070309020205020404" pitchFamily="49" charset="0"/>
              <a:buChar char="o"/>
            </a:pPr>
            <a:r>
              <a:rPr lang="fr-BE" dirty="0"/>
              <a:t>Si oui, quelle forme ? </a:t>
            </a:r>
          </a:p>
          <a:p>
            <a:pPr lvl="2" eaLnBrk="0" hangingPunct="0">
              <a:buFont typeface="Courier New" panose="02070309020205020404" pitchFamily="49" charset="0"/>
              <a:buChar char="o"/>
            </a:pPr>
            <a:r>
              <a:rPr lang="fr-BE" dirty="0"/>
              <a:t>Si oui : copie ou à tout le moins nom du notaire</a:t>
            </a:r>
          </a:p>
          <a:p>
            <a:pPr lvl="2" eaLnBrk="0" hangingPunct="0">
              <a:buFont typeface="Courier New" panose="02070309020205020404" pitchFamily="49" charset="0"/>
              <a:buChar char="o"/>
            </a:pPr>
            <a:r>
              <a:rPr lang="fr-BE" dirty="0"/>
              <a:t>Si oui, faut-il encore le compléter ? L’inventaire a-t-il été clôturé par le serment?</a:t>
            </a:r>
          </a:p>
          <a:p>
            <a:pPr lvl="2" eaLnBrk="0" hangingPunct="0">
              <a:buFont typeface="Courier New" panose="02070309020205020404" pitchFamily="49" charset="0"/>
              <a:buChar char="o"/>
            </a:pPr>
            <a:r>
              <a:rPr lang="fr-BE" dirty="0"/>
              <a:t>Si non, un inventaire est-il requis ? </a:t>
            </a:r>
          </a:p>
          <a:p>
            <a:pPr lvl="1" eaLnBrk="0" hangingPunct="0">
              <a:buFont typeface="Wingdings" pitchFamily="2" charset="2"/>
              <a:buChar char="Ø"/>
            </a:pPr>
            <a:r>
              <a:rPr lang="fr-BE" dirty="0"/>
              <a:t>Les parties désirent-elles un inventaire complet ou uniquement de ce qui n’a pas encore été partagé ? </a:t>
            </a:r>
          </a:p>
          <a:p>
            <a:pPr lvl="1" eaLnBrk="0" hangingPunct="0">
              <a:buFont typeface="Wingdings" pitchFamily="2" charset="2"/>
              <a:buChar char="Ø"/>
            </a:pPr>
            <a:r>
              <a:rPr lang="fr-BE" dirty="0"/>
              <a:t>Procède-t-on à un inventaire sur déclarations uniquement ?</a:t>
            </a:r>
          </a:p>
          <a:p>
            <a:pPr lvl="1" eaLnBrk="0" hangingPunct="0">
              <a:buFont typeface="Wingdings" pitchFamily="2" charset="2"/>
              <a:buChar char="Ø"/>
            </a:pPr>
            <a:r>
              <a:rPr lang="fr-BE" dirty="0"/>
              <a:t>Sont-elles disposées à confirmer qu’elles n’ont plus rien à réclamer en ce qui concerne les biens qui ont été (de fait) partagés entre elles ? </a:t>
            </a:r>
          </a:p>
          <a:p>
            <a:pPr lvl="1" eaLnBrk="0" hangingPunct="0">
              <a:buFont typeface="Wingdings" pitchFamily="2" charset="2"/>
              <a:buChar char="Ø"/>
            </a:pPr>
            <a:r>
              <a:rPr lang="fr-BE" dirty="0"/>
              <a:t>Le mobilier doit-il être inventorié ?  Estimé ?</a:t>
            </a:r>
          </a:p>
          <a:p>
            <a:pPr lvl="1" eaLnBrk="0" hangingPunct="0">
              <a:buFont typeface="Wingdings" pitchFamily="2" charset="2"/>
              <a:buChar char="Ø"/>
            </a:pPr>
            <a:r>
              <a:rPr lang="fr-BE" dirty="0"/>
              <a:t>Si les parties renoncent à faire établir un inventaire, confirment-elles formellement cette renonciation, en ce que compris pour le serment ? </a:t>
            </a:r>
          </a:p>
          <a:p>
            <a:pPr lvl="1" eaLnBrk="0" hangingPunct="0">
              <a:buFont typeface="Wingdings" pitchFamily="2" charset="2"/>
              <a:buChar char="Ø"/>
            </a:pPr>
            <a:r>
              <a:rPr lang="fr-BE" dirty="0"/>
              <a:t>Existe-t-il un risque que le client soit convaincu de recel ?</a:t>
            </a:r>
          </a:p>
          <a:p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75FE390-2B9A-C047-9333-777F2DB42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E2CE3-E47C-094C-BEEC-BA74CFB7CBB0}" type="slidenum">
              <a:rPr lang="fr-FR" smtClean="0"/>
              <a:t>22</a:t>
            </a:fld>
            <a:endParaRPr lang="fr-FR" dirty="0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F4049496-2CAD-D036-B6A7-502F78C0AE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300" y="669462"/>
            <a:ext cx="8470900" cy="63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137611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07A532D-5389-624C-977A-AC9D5765C8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46317"/>
            <a:ext cx="10515600" cy="4351338"/>
          </a:xfrm>
        </p:spPr>
        <p:txBody>
          <a:bodyPr>
            <a:normAutofit fontScale="77500" lnSpcReduction="20000"/>
          </a:bodyPr>
          <a:lstStyle/>
          <a:p>
            <a:pPr marL="0" indent="0" eaLnBrk="0" hangingPunct="0">
              <a:lnSpc>
                <a:spcPct val="110000"/>
              </a:lnSpc>
              <a:buNone/>
            </a:pPr>
            <a:r>
              <a:rPr lang="fr-BE" sz="3400" b="1" u="sng" dirty="0">
                <a:solidFill>
                  <a:srgbClr val="8D6133"/>
                </a:solidFill>
              </a:rPr>
              <a:t>Biens immobiliers</a:t>
            </a:r>
          </a:p>
          <a:p>
            <a:pPr marL="0" indent="0" eaLnBrk="0" hangingPunct="0">
              <a:buNone/>
            </a:pPr>
            <a:endParaRPr lang="fr-BE" dirty="0"/>
          </a:p>
          <a:p>
            <a:pPr lvl="1" eaLnBrk="0" hangingPunct="0">
              <a:buFont typeface="Wingdings" pitchFamily="2" charset="2"/>
              <a:buChar char="Ø"/>
            </a:pPr>
            <a:r>
              <a:rPr lang="fr-BE" dirty="0"/>
              <a:t>Renseignements requis pour tout immeuble dépendant du patrimoine  commun:</a:t>
            </a:r>
          </a:p>
          <a:p>
            <a:pPr lvl="1" eaLnBrk="0" hangingPunct="0">
              <a:buFont typeface="Wingdings" pitchFamily="2" charset="2"/>
              <a:buChar char="Ø"/>
            </a:pPr>
            <a:r>
              <a:rPr lang="fr-BE" dirty="0"/>
              <a:t>Nature, situation</a:t>
            </a:r>
            <a:r>
              <a:rPr lang="fr-BE" b="1" dirty="0"/>
              <a:t> </a:t>
            </a:r>
          </a:p>
          <a:p>
            <a:pPr lvl="1" eaLnBrk="0" hangingPunct="0">
              <a:buFont typeface="Wingdings" pitchFamily="2" charset="2"/>
              <a:buChar char="Ø"/>
            </a:pPr>
            <a:r>
              <a:rPr lang="fr-BE" dirty="0"/>
              <a:t>Acquis pendant le mariage par </a:t>
            </a:r>
          </a:p>
          <a:p>
            <a:pPr lvl="2" eaLnBrk="0" hangingPunct="0">
              <a:buFont typeface="Courier New" panose="02070309020205020404" pitchFamily="49" charset="0"/>
              <a:buChar char="o"/>
            </a:pPr>
            <a:r>
              <a:rPr lang="fr-BE" dirty="0"/>
              <a:t>Achat: copie de l’acte d’achat</a:t>
            </a:r>
          </a:p>
          <a:p>
            <a:pPr lvl="2" eaLnBrk="0" hangingPunct="0">
              <a:buFont typeface="Courier New" panose="02070309020205020404" pitchFamily="49" charset="0"/>
              <a:buChar char="o"/>
            </a:pPr>
            <a:r>
              <a:rPr lang="fr-BE" dirty="0"/>
              <a:t>Donation: copie de l’acte de donation</a:t>
            </a:r>
          </a:p>
          <a:p>
            <a:pPr lvl="2" eaLnBrk="0" hangingPunct="0">
              <a:buFont typeface="Courier New" panose="02070309020205020404" pitchFamily="49" charset="0"/>
              <a:buChar char="o"/>
            </a:pPr>
            <a:r>
              <a:rPr lang="fr-BE" dirty="0"/>
              <a:t>Succession: copie de la déclaration de succession</a:t>
            </a:r>
          </a:p>
          <a:p>
            <a:pPr lvl="1" eaLnBrk="0" hangingPunct="0">
              <a:buFont typeface="Wingdings" pitchFamily="2" charset="2"/>
              <a:buChar char="Ø"/>
            </a:pPr>
            <a:r>
              <a:rPr lang="fr-BE" dirty="0"/>
              <a:t>Origine et montant des sommes ayant été utilisées pour l’acquisition, la conservation ou l’amélioration du bien (voir plus loin « récompenses »)</a:t>
            </a:r>
          </a:p>
          <a:p>
            <a:pPr lvl="1" eaLnBrk="0" hangingPunct="0">
              <a:buFont typeface="Wingdings" pitchFamily="2" charset="2"/>
              <a:buChar char="Ø"/>
            </a:pPr>
            <a:endParaRPr lang="fr-BE" dirty="0"/>
          </a:p>
          <a:p>
            <a:pPr lvl="1" eaLnBrk="0" hangingPunct="0">
              <a:buFont typeface="Wingdings" pitchFamily="2" charset="2"/>
              <a:buChar char="Ø"/>
            </a:pPr>
            <a:r>
              <a:rPr lang="fr-BE" dirty="0"/>
              <a:t>Estimation des immeubles</a:t>
            </a:r>
          </a:p>
          <a:p>
            <a:pPr lvl="2" eaLnBrk="0" hangingPunct="0">
              <a:buFont typeface="Courier New" panose="02070309020205020404" pitchFamily="49" charset="0"/>
              <a:buChar char="o"/>
            </a:pPr>
            <a:r>
              <a:rPr lang="fr-BE" dirty="0"/>
              <a:t>Par les parties ? Litis décisoire ?</a:t>
            </a:r>
          </a:p>
          <a:p>
            <a:pPr lvl="2" eaLnBrk="0" hangingPunct="0">
              <a:buFont typeface="Courier New" panose="02070309020205020404" pitchFamily="49" charset="0"/>
              <a:buChar char="o"/>
            </a:pPr>
            <a:r>
              <a:rPr lang="fr-BE" dirty="0"/>
              <a:t>Par un expert? y a-t-il déjà un rapport (copie à fournir), sinon l’expert a-t-il été désigné de l’accord des parties, sinon qui va le désigner?</a:t>
            </a:r>
          </a:p>
          <a:p>
            <a:pPr lvl="2" eaLnBrk="0" hangingPunct="0">
              <a:buFont typeface="Courier New" panose="02070309020205020404" pitchFamily="49" charset="0"/>
              <a:buChar char="o"/>
            </a:pPr>
            <a:r>
              <a:rPr lang="fr-BE" dirty="0"/>
              <a:t>Par le notaire ?</a:t>
            </a:r>
          </a:p>
          <a:p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325D665-4F5C-0043-ABD7-F5BA60F7B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E2CE3-E47C-094C-BEEC-BA74CFB7CBB0}" type="slidenum">
              <a:rPr lang="fr-FR" smtClean="0"/>
              <a:t>23</a:t>
            </a:fld>
            <a:endParaRPr lang="fr-FR" dirty="0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49053C36-A1FF-F4A2-0EFC-D11C7882A6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300" y="669462"/>
            <a:ext cx="8470900" cy="63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139434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A7CD5C1-84BC-F04F-BB95-86C96B9CA9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82791"/>
            <a:ext cx="10515600" cy="4351338"/>
          </a:xfrm>
        </p:spPr>
        <p:txBody>
          <a:bodyPr>
            <a:normAutofit fontScale="47500" lnSpcReduction="20000"/>
          </a:bodyPr>
          <a:lstStyle/>
          <a:p>
            <a:pPr marL="0" indent="0" eaLnBrk="0" hangingPunct="0">
              <a:lnSpc>
                <a:spcPct val="110000"/>
              </a:lnSpc>
              <a:buNone/>
            </a:pPr>
            <a:r>
              <a:rPr lang="fr-BE" sz="5500" b="1" u="sng" dirty="0">
                <a:solidFill>
                  <a:srgbClr val="8D6133"/>
                </a:solidFill>
              </a:rPr>
              <a:t>Biens immobiliers</a:t>
            </a:r>
          </a:p>
          <a:p>
            <a:pPr marL="0" indent="0" eaLnBrk="0" hangingPunct="0">
              <a:buNone/>
            </a:pPr>
            <a:endParaRPr lang="fr-BE" dirty="0"/>
          </a:p>
          <a:p>
            <a:pPr marL="0" indent="0" eaLnBrk="0" hangingPunct="0">
              <a:buNone/>
            </a:pPr>
            <a:r>
              <a:rPr lang="fr-BE" sz="3500" dirty="0"/>
              <a:t>Occupation et jouissance du bien</a:t>
            </a:r>
            <a:r>
              <a:rPr lang="fr-BE" sz="3500" b="1" dirty="0"/>
              <a:t> </a:t>
            </a:r>
            <a:endParaRPr lang="fr-BE" sz="3500" dirty="0"/>
          </a:p>
          <a:p>
            <a:pPr lvl="1" eaLnBrk="0" hangingPunct="0">
              <a:buFont typeface="Wingdings" pitchFamily="2" charset="2"/>
              <a:buChar char="Ø"/>
            </a:pPr>
            <a:r>
              <a:rPr lang="fr-BE" sz="3000" dirty="0"/>
              <a:t>Loué : copie du bail</a:t>
            </a:r>
          </a:p>
          <a:p>
            <a:pPr lvl="1" eaLnBrk="0" hangingPunct="0">
              <a:buFont typeface="Wingdings" pitchFamily="2" charset="2"/>
              <a:buChar char="Ø"/>
            </a:pPr>
            <a:r>
              <a:rPr lang="fr-BE" sz="3000" dirty="0"/>
              <a:t>Qui perçoit les loyers? Depuis quand?</a:t>
            </a:r>
          </a:p>
          <a:p>
            <a:pPr lvl="1" eaLnBrk="0" hangingPunct="0">
              <a:buFont typeface="Wingdings" pitchFamily="2" charset="2"/>
              <a:buChar char="Ø"/>
            </a:pPr>
            <a:r>
              <a:rPr lang="fr-BE" sz="3000" dirty="0"/>
              <a:t>Où est la garantie locative?</a:t>
            </a:r>
            <a:r>
              <a:rPr lang="fr-BE" sz="3000" b="1" dirty="0"/>
              <a:t> </a:t>
            </a:r>
            <a:endParaRPr lang="fr-BE" sz="3000" dirty="0"/>
          </a:p>
          <a:p>
            <a:pPr lvl="1" eaLnBrk="0" hangingPunct="0">
              <a:buFont typeface="Wingdings" pitchFamily="2" charset="2"/>
              <a:buChar char="Ø"/>
            </a:pPr>
            <a:r>
              <a:rPr lang="fr-BE" sz="3000" dirty="0"/>
              <a:t>Bail à ferme : qui est le fermier ? l’exploitant ?</a:t>
            </a:r>
          </a:p>
          <a:p>
            <a:pPr lvl="1" eaLnBrk="0" hangingPunct="0">
              <a:buFont typeface="Wingdings" pitchFamily="2" charset="2"/>
              <a:buChar char="Ø"/>
            </a:pPr>
            <a:r>
              <a:rPr lang="fr-BE" sz="3000" dirty="0"/>
              <a:t>Date du bail à ferme ?</a:t>
            </a:r>
          </a:p>
          <a:p>
            <a:pPr lvl="1" eaLnBrk="0" hangingPunct="0">
              <a:buFont typeface="Wingdings" pitchFamily="2" charset="2"/>
              <a:buChar char="Ø"/>
            </a:pPr>
            <a:r>
              <a:rPr lang="fr-BE" sz="3000" dirty="0"/>
              <a:t>Qui perçoit les fermages ? Depuis quand ?</a:t>
            </a:r>
          </a:p>
          <a:p>
            <a:pPr lvl="1" eaLnBrk="0" hangingPunct="0">
              <a:buFont typeface="Wingdings" pitchFamily="2" charset="2"/>
              <a:buChar char="Ø"/>
            </a:pPr>
            <a:r>
              <a:rPr lang="fr-BE" sz="3000" dirty="0"/>
              <a:t>Occupé par un des ex-conjoints ?</a:t>
            </a:r>
          </a:p>
          <a:p>
            <a:pPr lvl="1" eaLnBrk="0" hangingPunct="0">
              <a:buFont typeface="Wingdings" pitchFamily="2" charset="2"/>
              <a:buChar char="Ø"/>
            </a:pPr>
            <a:r>
              <a:rPr lang="fr-BE" sz="3000" dirty="0"/>
              <a:t>Lequel?</a:t>
            </a:r>
          </a:p>
          <a:p>
            <a:pPr lvl="1" eaLnBrk="0" hangingPunct="0">
              <a:buFont typeface="Wingdings" pitchFamily="2" charset="2"/>
              <a:buChar char="Ø"/>
            </a:pPr>
            <a:r>
              <a:rPr lang="fr-BE" sz="3000" dirty="0"/>
              <a:t>Indemnité d’occupation réclamée ?</a:t>
            </a:r>
          </a:p>
          <a:p>
            <a:pPr lvl="1" eaLnBrk="0" hangingPunct="0">
              <a:buFont typeface="Wingdings" pitchFamily="2" charset="2"/>
              <a:buChar char="Ø"/>
            </a:pPr>
            <a:r>
              <a:rPr lang="fr-BE" sz="3000" dirty="0"/>
              <a:t>Montant ?</a:t>
            </a:r>
          </a:p>
          <a:p>
            <a:pPr lvl="1" eaLnBrk="0" hangingPunct="0">
              <a:buFont typeface="Wingdings" pitchFamily="2" charset="2"/>
              <a:buChar char="Ø"/>
            </a:pPr>
            <a:r>
              <a:rPr lang="fr-BE" sz="3000" dirty="0"/>
              <a:t>Période ?</a:t>
            </a:r>
          </a:p>
          <a:p>
            <a:pPr marL="0" indent="0" eaLnBrk="0" hangingPunct="0">
              <a:buNone/>
            </a:pPr>
            <a:r>
              <a:rPr lang="fr-BE" sz="3500" dirty="0"/>
              <a:t>Attribution préférentielle demandée, par qui ?  </a:t>
            </a:r>
          </a:p>
          <a:p>
            <a:pPr marL="0" indent="0" eaLnBrk="0" hangingPunct="0">
              <a:buNone/>
            </a:pPr>
            <a:r>
              <a:rPr lang="fr-BE" sz="3500" dirty="0"/>
              <a:t>Y a-t-il un accord sur ce point ? </a:t>
            </a:r>
          </a:p>
          <a:p>
            <a:pPr marL="0" indent="0" eaLnBrk="0" hangingPunct="0">
              <a:buNone/>
            </a:pPr>
            <a:r>
              <a:rPr lang="fr-BE" sz="3500" dirty="0"/>
              <a:t>Sur base de quelle valeur ? Expertise ?</a:t>
            </a:r>
          </a:p>
          <a:p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92536A5-7F8E-F343-9D6B-1E2F800AD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E2CE3-E47C-094C-BEEC-BA74CFB7CBB0}" type="slidenum">
              <a:rPr lang="fr-FR" smtClean="0"/>
              <a:t>24</a:t>
            </a:fld>
            <a:endParaRPr lang="fr-FR" dirty="0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EEC23925-B3E4-5B31-32B5-7DC38A873E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300" y="669462"/>
            <a:ext cx="8470900" cy="63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785634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1086CD7-8551-484D-B045-B960FACF73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46317"/>
            <a:ext cx="10515600" cy="4351338"/>
          </a:xfrm>
        </p:spPr>
        <p:txBody>
          <a:bodyPr>
            <a:normAutofit fontScale="55000" lnSpcReduction="20000"/>
          </a:bodyPr>
          <a:lstStyle/>
          <a:p>
            <a:pPr marL="0" indent="0" eaLnBrk="0" hangingPunct="0">
              <a:lnSpc>
                <a:spcPct val="110000"/>
              </a:lnSpc>
              <a:buNone/>
            </a:pPr>
            <a:r>
              <a:rPr lang="fr-BE" sz="4400" b="1" u="sng" dirty="0">
                <a:solidFill>
                  <a:srgbClr val="8D6133"/>
                </a:solidFill>
              </a:rPr>
              <a:t>Véhicules </a:t>
            </a:r>
          </a:p>
          <a:p>
            <a:pPr marL="0" indent="0" eaLnBrk="0" hangingPunct="0">
              <a:buNone/>
            </a:pPr>
            <a:r>
              <a:rPr lang="fr-BE" dirty="0"/>
              <a:t>Marque- type – année de construction ?</a:t>
            </a:r>
          </a:p>
          <a:p>
            <a:pPr marL="0" indent="0" eaLnBrk="0" hangingPunct="0">
              <a:buNone/>
            </a:pPr>
            <a:r>
              <a:rPr lang="fr-BE" dirty="0"/>
              <a:t>Inscrit au nom de ?</a:t>
            </a:r>
          </a:p>
          <a:p>
            <a:pPr marL="0" indent="0">
              <a:buNone/>
            </a:pPr>
            <a:r>
              <a:rPr lang="fr-BE" dirty="0"/>
              <a:t>En possession de ? </a:t>
            </a:r>
          </a:p>
          <a:p>
            <a:pPr marL="0" indent="0">
              <a:buNone/>
            </a:pPr>
            <a:endParaRPr lang="fr-BE" dirty="0"/>
          </a:p>
          <a:p>
            <a:pPr marL="0" indent="0">
              <a:buNone/>
            </a:pPr>
            <a:r>
              <a:rPr lang="fr-BE" sz="4400" b="1" u="sng" dirty="0">
                <a:solidFill>
                  <a:srgbClr val="8D6133"/>
                </a:solidFill>
              </a:rPr>
              <a:t>Avoirs bancaires </a:t>
            </a:r>
          </a:p>
          <a:p>
            <a:pPr marL="0" indent="0" eaLnBrk="0" hangingPunct="0">
              <a:buNone/>
            </a:pPr>
            <a:r>
              <a:rPr lang="fr-BE" dirty="0"/>
              <a:t>Comptes à vue – Compte d’épargne – Compte de dépôts – Comptes- titres</a:t>
            </a:r>
          </a:p>
          <a:p>
            <a:pPr marL="0" indent="0" eaLnBrk="0" hangingPunct="0">
              <a:buNone/>
            </a:pPr>
            <a:r>
              <a:rPr lang="fr-BE" dirty="0"/>
              <a:t>Epargne-pension</a:t>
            </a:r>
          </a:p>
          <a:p>
            <a:pPr marL="0" indent="0" eaLnBrk="0" hangingPunct="0">
              <a:buNone/>
            </a:pPr>
            <a:r>
              <a:rPr lang="fr-BE" b="1" dirty="0"/>
              <a:t> </a:t>
            </a:r>
            <a:endParaRPr lang="fr-BE" dirty="0"/>
          </a:p>
          <a:p>
            <a:pPr marL="0" indent="0" eaLnBrk="0" hangingPunct="0">
              <a:buNone/>
            </a:pPr>
            <a:r>
              <a:rPr lang="fr-BE" dirty="0"/>
              <a:t>Pour chacun de ces comptes, renseigner: </a:t>
            </a:r>
          </a:p>
          <a:p>
            <a:pPr lvl="1" eaLnBrk="0" hangingPunct="0">
              <a:buFont typeface="Wingdings" pitchFamily="2" charset="2"/>
              <a:buChar char="Ø"/>
            </a:pPr>
            <a:r>
              <a:rPr lang="fr-BE" sz="2600" dirty="0"/>
              <a:t>Auprès de quelle banque?</a:t>
            </a:r>
          </a:p>
          <a:p>
            <a:pPr lvl="1" eaLnBrk="0" hangingPunct="0">
              <a:buFont typeface="Wingdings" pitchFamily="2" charset="2"/>
              <a:buChar char="Ø"/>
            </a:pPr>
            <a:r>
              <a:rPr lang="fr-BE" sz="2600" dirty="0"/>
              <a:t>Numéro du compte?</a:t>
            </a:r>
          </a:p>
          <a:p>
            <a:pPr lvl="1" eaLnBrk="0" hangingPunct="0">
              <a:buFont typeface="Wingdings" pitchFamily="2" charset="2"/>
              <a:buChar char="Ø"/>
            </a:pPr>
            <a:r>
              <a:rPr lang="fr-BE" sz="2600" dirty="0"/>
              <a:t>Le compte est-il bloqué? Par quelle décision? Qui est titulaire?</a:t>
            </a:r>
          </a:p>
          <a:p>
            <a:pPr lvl="1" eaLnBrk="0" hangingPunct="0">
              <a:buFont typeface="Wingdings" pitchFamily="2" charset="2"/>
              <a:buChar char="Ø"/>
            </a:pPr>
            <a:r>
              <a:rPr lang="fr-BE" sz="2600" dirty="0"/>
              <a:t>Solde débiteur/créditeur à la date de la dissolution? Qui a perçu les intérêts depuis ? Combien ? </a:t>
            </a:r>
            <a:endParaRPr lang="fr-FR" sz="2600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174D753-C5B0-F445-8861-61CBFEB9A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E2CE3-E47C-094C-BEEC-BA74CFB7CBB0}" type="slidenum">
              <a:rPr lang="fr-FR" smtClean="0"/>
              <a:t>25</a:t>
            </a:fld>
            <a:endParaRPr lang="fr-FR" dirty="0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EB01F437-14B0-88E6-B88F-E47BB848CB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300" y="669462"/>
            <a:ext cx="8470900" cy="63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093916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55B8860-26ED-C94C-B2C8-9AE5600745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33028"/>
            <a:ext cx="10515600" cy="4351338"/>
          </a:xfrm>
        </p:spPr>
        <p:txBody>
          <a:bodyPr/>
          <a:lstStyle/>
          <a:p>
            <a:pPr marL="0" indent="0">
              <a:lnSpc>
                <a:spcPct val="70000"/>
              </a:lnSpc>
              <a:buNone/>
            </a:pPr>
            <a:r>
              <a:rPr lang="fr-FR" sz="3200" b="1" u="sng" dirty="0">
                <a:solidFill>
                  <a:srgbClr val="8D6133"/>
                </a:solidFill>
              </a:rPr>
              <a:t>Coffre bancaire </a:t>
            </a:r>
          </a:p>
          <a:p>
            <a:pPr marL="0" indent="0">
              <a:lnSpc>
                <a:spcPct val="70000"/>
              </a:lnSpc>
              <a:buNone/>
            </a:pPr>
            <a:endParaRPr lang="fr-FR" sz="3200" b="1" u="sng" dirty="0">
              <a:solidFill>
                <a:srgbClr val="8D6133"/>
              </a:solidFill>
            </a:endParaRPr>
          </a:p>
          <a:p>
            <a:pPr lvl="1" eaLnBrk="0" hangingPunct="0">
              <a:buFont typeface="Wingdings" pitchFamily="2" charset="2"/>
              <a:buChar char="Ø"/>
            </a:pPr>
            <a:r>
              <a:rPr lang="fr-BE" dirty="0"/>
              <a:t>Quelle banque? Numéro? </a:t>
            </a:r>
          </a:p>
          <a:p>
            <a:pPr lvl="1" eaLnBrk="0" hangingPunct="0">
              <a:buFont typeface="Wingdings" pitchFamily="2" charset="2"/>
              <a:buChar char="Ø"/>
            </a:pPr>
            <a:r>
              <a:rPr lang="fr-BE" dirty="0"/>
              <a:t>Loué par?</a:t>
            </a:r>
          </a:p>
          <a:p>
            <a:pPr lvl="1" eaLnBrk="0" hangingPunct="0">
              <a:buFont typeface="Wingdings" pitchFamily="2" charset="2"/>
              <a:buChar char="Ø"/>
            </a:pPr>
            <a:r>
              <a:rPr lang="fr-BE" dirty="0"/>
              <a:t>Inventaire du contenu? </a:t>
            </a:r>
          </a:p>
          <a:p>
            <a:pPr lvl="1" eaLnBrk="0" hangingPunct="0">
              <a:buFont typeface="Wingdings" pitchFamily="2" charset="2"/>
              <a:buChar char="Ø"/>
            </a:pPr>
            <a:r>
              <a:rPr lang="fr-BE" dirty="0"/>
              <a:t>Qui a la clef ?</a:t>
            </a:r>
          </a:p>
          <a:p>
            <a:pPr lvl="1">
              <a:buFont typeface="Wingdings" pitchFamily="2" charset="2"/>
              <a:buChar char="Ø"/>
            </a:pPr>
            <a:r>
              <a:rPr lang="fr-BE" dirty="0"/>
              <a:t>Qui connaît le code d’accès ? 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1E9390D-4018-2C47-B707-0893ADEB34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E2CE3-E47C-094C-BEEC-BA74CFB7CBB0}" type="slidenum">
              <a:rPr lang="fr-FR" smtClean="0"/>
              <a:t>26</a:t>
            </a:fld>
            <a:endParaRPr lang="fr-FR" dirty="0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F19412C0-26ED-687D-E385-AFC16AEA65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300" y="669462"/>
            <a:ext cx="8470900" cy="63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358411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67E9F50-12EA-D244-96F5-09DA79ED6C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577657"/>
            <a:ext cx="10690185" cy="4599306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fr-BE" sz="6700" b="1" u="sng" dirty="0">
                <a:solidFill>
                  <a:srgbClr val="8D6133"/>
                </a:solidFill>
              </a:rPr>
              <a:t>Titres et valeurs </a:t>
            </a:r>
          </a:p>
          <a:p>
            <a:pPr marL="0" indent="0" eaLnBrk="0" hangingPunct="0">
              <a:buNone/>
            </a:pPr>
            <a:r>
              <a:rPr lang="fr-BE" sz="3400" dirty="0"/>
              <a:t>Actions </a:t>
            </a:r>
          </a:p>
          <a:p>
            <a:pPr marL="0" indent="0" eaLnBrk="0" hangingPunct="0">
              <a:buNone/>
            </a:pPr>
            <a:r>
              <a:rPr lang="fr-BE" sz="3400" dirty="0"/>
              <a:t>Obligations </a:t>
            </a:r>
          </a:p>
          <a:p>
            <a:pPr marL="0" indent="0" eaLnBrk="0" hangingPunct="0">
              <a:buNone/>
            </a:pPr>
            <a:r>
              <a:rPr lang="fr-BE" sz="3400" dirty="0"/>
              <a:t>Bons de caisse </a:t>
            </a:r>
          </a:p>
          <a:p>
            <a:pPr marL="0" indent="0" eaLnBrk="0" hangingPunct="0">
              <a:buNone/>
            </a:pPr>
            <a:r>
              <a:rPr lang="fr-BE" sz="3400" dirty="0"/>
              <a:t>Sicav</a:t>
            </a:r>
          </a:p>
          <a:p>
            <a:pPr marL="0" indent="0" eaLnBrk="0" hangingPunct="0">
              <a:buNone/>
            </a:pPr>
            <a:r>
              <a:rPr lang="fr-BE" sz="3400" dirty="0"/>
              <a:t>Autres</a:t>
            </a:r>
          </a:p>
          <a:p>
            <a:pPr marL="0" indent="0" eaLnBrk="0" hangingPunct="0">
              <a:buNone/>
            </a:pPr>
            <a:endParaRPr lang="fr-BE" dirty="0"/>
          </a:p>
          <a:p>
            <a:pPr marL="0" indent="0" eaLnBrk="0" hangingPunct="0">
              <a:buNone/>
            </a:pPr>
            <a:r>
              <a:rPr lang="fr-BE" sz="3400" dirty="0"/>
              <a:t>Renseigner:</a:t>
            </a:r>
          </a:p>
          <a:p>
            <a:pPr lvl="1" eaLnBrk="0" hangingPunct="0">
              <a:buFont typeface="Wingdings" pitchFamily="2" charset="2"/>
              <a:buChar char="Ø"/>
            </a:pPr>
            <a:r>
              <a:rPr lang="fr-BE" sz="2900" dirty="0"/>
              <a:t>Titres au porteur/nominatifs/dématérialisés? </a:t>
            </a:r>
          </a:p>
          <a:p>
            <a:pPr lvl="1" eaLnBrk="0" hangingPunct="0">
              <a:buFont typeface="Wingdings" pitchFamily="2" charset="2"/>
              <a:buChar char="Ø"/>
            </a:pPr>
            <a:r>
              <a:rPr lang="fr-BE" sz="2900" dirty="0"/>
              <a:t>En possession de qui ?</a:t>
            </a:r>
          </a:p>
          <a:p>
            <a:pPr lvl="1" eaLnBrk="0" hangingPunct="0">
              <a:buFont typeface="Wingdings" pitchFamily="2" charset="2"/>
              <a:buChar char="Ø"/>
            </a:pPr>
            <a:r>
              <a:rPr lang="fr-BE" sz="2900" dirty="0"/>
              <a:t>Montant, valeur, caractéristiques ? </a:t>
            </a:r>
          </a:p>
          <a:p>
            <a:pPr lvl="1" eaLnBrk="0" hangingPunct="0">
              <a:buFont typeface="Wingdings" pitchFamily="2" charset="2"/>
              <a:buChar char="Ø"/>
            </a:pPr>
            <a:r>
              <a:rPr lang="fr-BE" sz="2900" dirty="0"/>
              <a:t>Estimation ?</a:t>
            </a:r>
          </a:p>
          <a:p>
            <a:pPr lvl="1" eaLnBrk="0" hangingPunct="0">
              <a:buFont typeface="Wingdings" pitchFamily="2" charset="2"/>
              <a:buChar char="Ø"/>
            </a:pPr>
            <a:r>
              <a:rPr lang="fr-BE" sz="2900" dirty="0"/>
              <a:t>Intérêts ou dividendes depuis la dissolution ? Perçus par qui ? </a:t>
            </a:r>
          </a:p>
          <a:p>
            <a:pPr lvl="1" eaLnBrk="0" hangingPunct="0">
              <a:buFont typeface="Wingdings" pitchFamily="2" charset="2"/>
              <a:buChar char="Ø"/>
            </a:pPr>
            <a:r>
              <a:rPr lang="fr-BE" sz="2900" dirty="0"/>
              <a:t>Combien ?</a:t>
            </a:r>
          </a:p>
          <a:p>
            <a:pPr marL="0" indent="0" eaLnBrk="0" hangingPunct="0">
              <a:buNone/>
            </a:pPr>
            <a:r>
              <a:rPr lang="fr-BE" b="1" dirty="0"/>
              <a:t> </a:t>
            </a:r>
            <a:endParaRPr lang="fr-BE" dirty="0"/>
          </a:p>
          <a:p>
            <a:pPr marL="0" indent="0" eaLnBrk="0" hangingPunct="0">
              <a:buNone/>
            </a:pPr>
            <a:r>
              <a:rPr lang="fr-BE" sz="3400" dirty="0"/>
              <a:t>Y a-t-il des actions dont la valeur patrimoniale est commune, mais les droits de titularité propres (art. 1401, 5° C.Civ.). Preuve à fournir ?</a:t>
            </a: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C50B358-F983-AA40-B3F8-DCC681C2E6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E2CE3-E47C-094C-BEEC-BA74CFB7CBB0}" type="slidenum">
              <a:rPr lang="fr-FR" smtClean="0"/>
              <a:t>27</a:t>
            </a:fld>
            <a:endParaRPr lang="fr-FR" dirty="0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F1FE566D-5C73-0F2E-BAEA-ECD74294BF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300" y="669462"/>
            <a:ext cx="8470900" cy="63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789617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88E0EB1-645B-4846-8ED8-9CEE152F21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77003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fr-BE" sz="3200" b="1" u="sng" dirty="0">
                <a:solidFill>
                  <a:srgbClr val="8D6133"/>
                </a:solidFill>
              </a:rPr>
              <a:t>Assurance-vie </a:t>
            </a:r>
          </a:p>
          <a:p>
            <a:pPr marL="0" indent="0" eaLnBrk="0" hangingPunct="0">
              <a:buNone/>
            </a:pPr>
            <a:endParaRPr lang="fr-BE" b="1" dirty="0"/>
          </a:p>
          <a:p>
            <a:pPr lvl="1" eaLnBrk="0" hangingPunct="0">
              <a:buFont typeface="Wingdings" pitchFamily="2" charset="2"/>
              <a:buChar char="Ø"/>
            </a:pPr>
            <a:r>
              <a:rPr lang="fr-BE" dirty="0"/>
              <a:t>Assureur et numéro de police</a:t>
            </a:r>
            <a:endParaRPr lang="fr-BE" b="1" dirty="0"/>
          </a:p>
          <a:p>
            <a:pPr lvl="1" eaLnBrk="0" hangingPunct="0">
              <a:buFont typeface="Wingdings" pitchFamily="2" charset="2"/>
              <a:buChar char="Ø"/>
            </a:pPr>
            <a:r>
              <a:rPr lang="fr-BE" dirty="0"/>
              <a:t>Le capital ou la rente a-t-elle été versée? </a:t>
            </a:r>
          </a:p>
          <a:p>
            <a:pPr lvl="1" eaLnBrk="0" hangingPunct="0">
              <a:buFont typeface="Wingdings" pitchFamily="2" charset="2"/>
              <a:buChar char="Ø"/>
            </a:pPr>
            <a:r>
              <a:rPr lang="fr-BE" dirty="0"/>
              <a:t> Copie de la police</a:t>
            </a:r>
          </a:p>
          <a:p>
            <a:pPr lvl="1" eaLnBrk="0" hangingPunct="0">
              <a:buFont typeface="Wingdings" pitchFamily="2" charset="2"/>
              <a:buChar char="Ø"/>
            </a:pPr>
            <a:r>
              <a:rPr lang="fr-BE" dirty="0"/>
              <a:t>Nature de la convention d’assurance (mixte, solde restant dû, assurance pension, assurance groupe, assurance investissement, assurance-épargne, etc.)</a:t>
            </a:r>
          </a:p>
          <a:p>
            <a:pPr lvl="1" eaLnBrk="0" hangingPunct="0">
              <a:buFont typeface="Wingdings" pitchFamily="2" charset="2"/>
              <a:buChar char="Ø"/>
            </a:pPr>
            <a:r>
              <a:rPr lang="fr-BE" dirty="0"/>
              <a:t>Date de la police</a:t>
            </a:r>
          </a:p>
          <a:p>
            <a:pPr lvl="1" eaLnBrk="0" hangingPunct="0">
              <a:buFont typeface="Wingdings" pitchFamily="2" charset="2"/>
              <a:buChar char="Ø"/>
            </a:pPr>
            <a:r>
              <a:rPr lang="fr-BE" dirty="0"/>
              <a:t>Preneur d’assurance</a:t>
            </a:r>
          </a:p>
          <a:p>
            <a:pPr lvl="1" eaLnBrk="0" hangingPunct="0">
              <a:buFont typeface="Wingdings" pitchFamily="2" charset="2"/>
              <a:buChar char="Ø"/>
            </a:pPr>
            <a:r>
              <a:rPr lang="fr-BE" dirty="0"/>
              <a:t>Assuré Bénéficiaire</a:t>
            </a:r>
          </a:p>
          <a:p>
            <a:pPr lvl="1" eaLnBrk="0" hangingPunct="0">
              <a:buFont typeface="Wingdings" pitchFamily="2" charset="2"/>
              <a:buChar char="Ø"/>
            </a:pPr>
            <a:r>
              <a:rPr lang="fr-BE" dirty="0"/>
              <a:t>A qui? Quand?</a:t>
            </a:r>
            <a:endParaRPr lang="fr-BE" b="1" dirty="0"/>
          </a:p>
          <a:p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94FC57E-CB7B-B945-A249-2061D594E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E2CE3-E47C-094C-BEEC-BA74CFB7CBB0}" type="slidenum">
              <a:rPr lang="fr-FR" smtClean="0"/>
              <a:t>28</a:t>
            </a:fld>
            <a:endParaRPr lang="fr-FR" dirty="0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EB2276E8-CAF1-DF97-E2F1-11DCFEBC54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300" y="669462"/>
            <a:ext cx="8470900" cy="63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400497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16CD840-3DAE-354F-B548-EAECD7A444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46317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BE" sz="3200" b="1" u="sng" dirty="0">
                <a:solidFill>
                  <a:srgbClr val="8D6133"/>
                </a:solidFill>
              </a:rPr>
              <a:t>Fonds de commerce </a:t>
            </a:r>
          </a:p>
          <a:p>
            <a:pPr marL="0" indent="0" eaLnBrk="0" hangingPunct="0">
              <a:buNone/>
            </a:pPr>
            <a:endParaRPr lang="fr-BE" b="1" dirty="0"/>
          </a:p>
          <a:p>
            <a:pPr lvl="1" eaLnBrk="0" hangingPunct="0">
              <a:buFont typeface="Wingdings" pitchFamily="2" charset="2"/>
              <a:buChar char="Ø"/>
            </a:pPr>
            <a:r>
              <a:rPr lang="fr-BE" dirty="0"/>
              <a:t>Exploité par?</a:t>
            </a:r>
          </a:p>
          <a:p>
            <a:pPr lvl="1" eaLnBrk="0" hangingPunct="0">
              <a:buFont typeface="Wingdings" pitchFamily="2" charset="2"/>
              <a:buChar char="Ø"/>
            </a:pPr>
            <a:r>
              <a:rPr lang="fr-BE" dirty="0"/>
              <a:t>Inscription au registre des entreprises au nom de ? Depuis quand ?</a:t>
            </a:r>
          </a:p>
          <a:p>
            <a:pPr lvl="1" eaLnBrk="0" hangingPunct="0">
              <a:buFont typeface="Wingdings" pitchFamily="2" charset="2"/>
              <a:buChar char="Ø"/>
            </a:pPr>
            <a:r>
              <a:rPr lang="fr-BE" dirty="0"/>
              <a:t>Nature des activités ? Estimation ?</a:t>
            </a:r>
          </a:p>
          <a:p>
            <a:pPr marL="457200" lvl="1" indent="0" eaLnBrk="0" hangingPunct="0">
              <a:buNone/>
            </a:pPr>
            <a:endParaRPr lang="fr-BE" dirty="0"/>
          </a:p>
          <a:p>
            <a:pPr marL="0" indent="0">
              <a:lnSpc>
                <a:spcPct val="100000"/>
              </a:lnSpc>
              <a:buNone/>
            </a:pPr>
            <a:r>
              <a:rPr lang="fr-BE" sz="3200" b="1" u="sng" dirty="0">
                <a:solidFill>
                  <a:srgbClr val="8D6133"/>
                </a:solidFill>
              </a:rPr>
              <a:t>Biens professionnels</a:t>
            </a:r>
          </a:p>
          <a:p>
            <a:pPr marL="0" indent="0" eaLnBrk="0" hangingPunct="0">
              <a:buNone/>
            </a:pPr>
            <a:endParaRPr lang="fr-BE" sz="1600" b="1" dirty="0"/>
          </a:p>
          <a:p>
            <a:pPr lvl="1" eaLnBrk="0" hangingPunct="0">
              <a:buFont typeface="Wingdings" pitchFamily="2" charset="2"/>
              <a:buChar char="Ø"/>
            </a:pPr>
            <a:r>
              <a:rPr lang="fr-BE" dirty="0"/>
              <a:t>Outillage et instruments</a:t>
            </a:r>
            <a:endParaRPr lang="fr-BE" sz="1200" b="1" dirty="0"/>
          </a:p>
          <a:p>
            <a:pPr lvl="1" eaLnBrk="0" hangingPunct="0">
              <a:buFont typeface="Wingdings" pitchFamily="2" charset="2"/>
              <a:buChar char="Ø"/>
            </a:pPr>
            <a:r>
              <a:rPr lang="fr-BE" dirty="0"/>
              <a:t>Clientèle : oui / non</a:t>
            </a:r>
            <a:endParaRPr lang="fr-BE" sz="1600" b="1" dirty="0"/>
          </a:p>
          <a:p>
            <a:pPr lvl="1" eaLnBrk="0" hangingPunct="0">
              <a:buFont typeface="Wingdings" pitchFamily="2" charset="2"/>
              <a:buChar char="Ø"/>
            </a:pPr>
            <a:r>
              <a:rPr lang="fr-BE" dirty="0"/>
              <a:t>Si oui : Date de la création ? Clientèle exclusive ou commune ?</a:t>
            </a:r>
            <a:endParaRPr lang="fr-BE" sz="1600" b="1" dirty="0"/>
          </a:p>
          <a:p>
            <a:pPr marL="457200" lvl="1" indent="0" eaLnBrk="0" hangingPunct="0">
              <a:buNone/>
            </a:pPr>
            <a:endParaRPr lang="fr-BE" dirty="0"/>
          </a:p>
          <a:p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B1EC759-4E7B-7641-86B6-D11C82C1D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E2CE3-E47C-094C-BEEC-BA74CFB7CBB0}" type="slidenum">
              <a:rPr lang="fr-FR" smtClean="0"/>
              <a:t>29</a:t>
            </a:fld>
            <a:endParaRPr lang="fr-FR" dirty="0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51BC19BE-28A8-EFD6-363D-86E9E860C4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300" y="669462"/>
            <a:ext cx="8470900" cy="63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56853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67B12C6-E160-2542-9088-8AD8062A10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8653" y="1524351"/>
            <a:ext cx="10555147" cy="4725977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fr-FR" sz="1900" b="1" u="sng" dirty="0">
                <a:solidFill>
                  <a:srgbClr val="1C4067"/>
                </a:solidFill>
              </a:rPr>
              <a:t>Hypothèse Droit belge, juge belge</a:t>
            </a:r>
          </a:p>
          <a:p>
            <a:pPr marL="0" indent="0">
              <a:buNone/>
            </a:pPr>
            <a:endParaRPr lang="fr-FR" sz="1600" dirty="0"/>
          </a:p>
          <a:p>
            <a:pPr marL="342900" indent="-342900">
              <a:buFont typeface="+mj-lt"/>
              <a:buAutoNum type="arabicPeriod"/>
            </a:pPr>
            <a:r>
              <a:rPr lang="fr-FR" sz="1800" dirty="0"/>
              <a:t>Relever la date du mariage : Avant ou après la loi du 14 juillet 1976 (entrée en vigueur le 28 septembre 1976)</a:t>
            </a:r>
          </a:p>
          <a:p>
            <a:pPr lvl="1">
              <a:buFont typeface="Wingdings" pitchFamily="2" charset="2"/>
              <a:buChar char="Ø"/>
            </a:pPr>
            <a:r>
              <a:rPr lang="fr-FR" sz="1600" dirty="0"/>
              <a:t>Application immédiate du régime primaire</a:t>
            </a:r>
          </a:p>
          <a:p>
            <a:pPr lvl="1">
              <a:buFont typeface="Wingdings" pitchFamily="2" charset="2"/>
              <a:buChar char="Ø"/>
            </a:pPr>
            <a:r>
              <a:rPr lang="fr-FR" sz="1600" dirty="0"/>
              <a:t>Nouveau régime applicable aux mariages sans contrat conclus après le 28/09/1977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fr-FR" sz="1600" dirty="0"/>
              <a:t>Sauf déclaration de maintien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fr-FR" sz="1600" dirty="0"/>
              <a:t>Cass 06/01/1989 (le statut des biens suit la règle en vigueur au moment de son acquisition). Impact sur fond de commerce, attribution préférentielle, revalorisation des récompenses,…</a:t>
            </a:r>
          </a:p>
          <a:p>
            <a:pPr lvl="2">
              <a:buFont typeface="Courier New" panose="02070309020205020404" pitchFamily="49" charset="0"/>
              <a:buChar char="o"/>
            </a:pPr>
            <a:endParaRPr lang="fr-FR" sz="1000" dirty="0"/>
          </a:p>
          <a:p>
            <a:pPr marL="342900" indent="-342900">
              <a:buFont typeface="+mj-lt"/>
              <a:buAutoNum type="arabicPeriod"/>
            </a:pPr>
            <a:r>
              <a:rPr lang="fr-FR" sz="1800" dirty="0"/>
              <a:t>Relever la date du mariage : Après la loi du 22 juillet 2018 (entrée en vigueur le 1</a:t>
            </a:r>
            <a:r>
              <a:rPr lang="fr-FR" sz="1800" baseline="30000" dirty="0"/>
              <a:t>er</a:t>
            </a:r>
            <a:r>
              <a:rPr lang="fr-FR" sz="1800" dirty="0"/>
              <a:t> septembre 2018)</a:t>
            </a:r>
          </a:p>
          <a:p>
            <a:pPr lvl="1">
              <a:buFont typeface="Wingdings" pitchFamily="2" charset="2"/>
              <a:buChar char="Ø"/>
            </a:pPr>
            <a:r>
              <a:rPr lang="fr-FR" sz="1600" dirty="0"/>
              <a:t>Pas applicable aux mariages dissous avant le 1er septembre 2018</a:t>
            </a:r>
          </a:p>
          <a:p>
            <a:pPr lvl="1">
              <a:buFont typeface="Wingdings" pitchFamily="2" charset="2"/>
              <a:buChar char="Ø"/>
            </a:pPr>
            <a:r>
              <a:rPr lang="fr-FR" sz="1600" dirty="0"/>
              <a:t>Applicable immédiatement aux mariages conclus après le 1er septembre 2018</a:t>
            </a:r>
          </a:p>
          <a:p>
            <a:pPr lvl="1">
              <a:buFont typeface="Wingdings" pitchFamily="2" charset="2"/>
              <a:buChar char="Ø"/>
            </a:pPr>
            <a:r>
              <a:rPr lang="fr-FR" sz="1600" dirty="0"/>
              <a:t>Applicable aux mariages conclus avant et non dissous avant  l’entrée en vigueur de la loi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fr-FR" sz="1600" dirty="0"/>
              <a:t>Exceptions : maintien des clauses contractuelles, Cass 1989 (biens professionnels, parts sociales, réparation dommage (personnel ou économique))</a:t>
            </a:r>
          </a:p>
          <a:p>
            <a:pPr lvl="1">
              <a:buFont typeface="Wingdings" pitchFamily="2" charset="2"/>
              <a:buChar char="Ø"/>
            </a:pPr>
            <a:r>
              <a:rPr lang="fr-FR" sz="1600" dirty="0"/>
              <a:t>Impact sur la séparation des biens (recel, attribution préférentielle, clauses contrat (preuve, compte) correctif)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049EA1AF-9E09-4143-AE65-3FA9F32CF3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E2CE3-E47C-094C-BEEC-BA74CFB7CBB0}" type="slidenum">
              <a:rPr lang="fr-FR" smtClean="0"/>
              <a:t>3</a:t>
            </a:fld>
            <a:endParaRPr lang="fr-FR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6BAAAF53-263B-7CF0-7992-10E976B5EC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300" y="669462"/>
            <a:ext cx="8470900" cy="63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552362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72883EE-046A-7C4C-A825-95B2FAF4C6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fr-BE" sz="3200" b="1" u="sng" dirty="0">
                <a:solidFill>
                  <a:srgbClr val="8D6133"/>
                </a:solidFill>
              </a:rPr>
              <a:t>Identité et données numériques</a:t>
            </a:r>
          </a:p>
          <a:p>
            <a:pPr marL="0" indent="0" eaLnBrk="0" hangingPunct="0">
              <a:buNone/>
            </a:pPr>
            <a:endParaRPr lang="fr-BE" b="1" dirty="0"/>
          </a:p>
          <a:p>
            <a:pPr lvl="1" eaLnBrk="0" hangingPunct="0">
              <a:buFont typeface="Wingdings" pitchFamily="2" charset="2"/>
              <a:buChar char="Ø"/>
            </a:pPr>
            <a:r>
              <a:rPr lang="fr-BE" dirty="0"/>
              <a:t>Quelles données ?</a:t>
            </a:r>
            <a:endParaRPr lang="fr-BE" b="1" dirty="0"/>
          </a:p>
          <a:p>
            <a:pPr lvl="1" eaLnBrk="0" hangingPunct="0">
              <a:buFont typeface="Wingdings" pitchFamily="2" charset="2"/>
              <a:buChar char="Ø"/>
            </a:pPr>
            <a:r>
              <a:rPr lang="fr-BE" dirty="0"/>
              <a:t>Qui a les codes d’accès ?</a:t>
            </a:r>
            <a:endParaRPr lang="fr-BE" b="1" dirty="0"/>
          </a:p>
          <a:p>
            <a:pPr lvl="1" eaLnBrk="0" hangingPunct="0">
              <a:buFont typeface="Wingdings" pitchFamily="2" charset="2"/>
              <a:buChar char="Ø"/>
            </a:pPr>
            <a:r>
              <a:rPr lang="fr-BE" dirty="0"/>
              <a:t>Peut-on les dupliquer ou faut-il les partager ?</a:t>
            </a:r>
          </a:p>
          <a:p>
            <a:pPr marL="457200" lvl="1" indent="0" eaLnBrk="0" hangingPunct="0">
              <a:buNone/>
            </a:pPr>
            <a:endParaRPr lang="fr-BE" b="1" dirty="0"/>
          </a:p>
          <a:p>
            <a:pPr marL="0" indent="0">
              <a:lnSpc>
                <a:spcPct val="110000"/>
              </a:lnSpc>
              <a:buNone/>
            </a:pPr>
            <a:r>
              <a:rPr lang="fr-FR" sz="3200" b="1" u="sng" dirty="0">
                <a:solidFill>
                  <a:srgbClr val="8D6133"/>
                </a:solidFill>
              </a:rPr>
              <a:t>Autres actifs </a:t>
            </a:r>
          </a:p>
          <a:p>
            <a:pPr marL="457200" lvl="1" indent="0" eaLnBrk="0" hangingPunct="0">
              <a:buNone/>
            </a:pPr>
            <a:endParaRPr lang="fr-BE" dirty="0"/>
          </a:p>
          <a:p>
            <a:pPr lvl="1" eaLnBrk="0" hangingPunct="0">
              <a:buFont typeface="Wingdings" pitchFamily="2" charset="2"/>
              <a:buChar char="Ø"/>
            </a:pPr>
            <a:r>
              <a:rPr lang="fr-BE" dirty="0"/>
              <a:t>Lesquels?</a:t>
            </a:r>
          </a:p>
          <a:p>
            <a:pPr lvl="1" eaLnBrk="0" hangingPunct="0">
              <a:buFont typeface="Wingdings" pitchFamily="2" charset="2"/>
              <a:buChar char="Ø"/>
            </a:pPr>
            <a:r>
              <a:rPr lang="fr-BE" dirty="0"/>
              <a:t>Valeur ?</a:t>
            </a:r>
          </a:p>
          <a:p>
            <a:pPr lvl="1">
              <a:buFont typeface="Wingdings" pitchFamily="2" charset="2"/>
              <a:buChar char="Ø"/>
            </a:pPr>
            <a:r>
              <a:rPr lang="fr-BE" dirty="0"/>
              <a:t>En possession de ? Fournir les justificatifs 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9A60439-58D2-D440-B5DE-6676DC01F9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E2CE3-E47C-094C-BEEC-BA74CFB7CBB0}" type="slidenum">
              <a:rPr lang="fr-FR" smtClean="0"/>
              <a:t>30</a:t>
            </a:fld>
            <a:endParaRPr lang="fr-FR" dirty="0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6A21AF2D-B3FC-3046-23E8-36057B4BCD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300" y="669462"/>
            <a:ext cx="8470900" cy="63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388954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698A48E-50DF-2E44-9D89-6F8DFD6DA8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46317"/>
            <a:ext cx="10515600" cy="4351338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fr-BE" sz="3500" b="1" u="sng" dirty="0">
                <a:solidFill>
                  <a:srgbClr val="8D6133"/>
                </a:solidFill>
              </a:rPr>
              <a:t>Prêt hypothécaire </a:t>
            </a:r>
          </a:p>
          <a:p>
            <a:pPr marL="0" indent="0" eaLnBrk="0" hangingPunct="0">
              <a:buNone/>
            </a:pPr>
            <a:endParaRPr lang="fr-BE" b="1" dirty="0"/>
          </a:p>
          <a:p>
            <a:pPr lvl="1" eaLnBrk="0" hangingPunct="0">
              <a:buFont typeface="Wingdings" pitchFamily="2" charset="2"/>
              <a:buChar char="Ø"/>
            </a:pPr>
            <a:r>
              <a:rPr lang="fr-BE" dirty="0"/>
              <a:t>Auprès de quelle institution financière?</a:t>
            </a:r>
          </a:p>
          <a:p>
            <a:pPr lvl="1" eaLnBrk="0" hangingPunct="0">
              <a:buFont typeface="Wingdings" pitchFamily="2" charset="2"/>
              <a:buChar char="Ø"/>
            </a:pPr>
            <a:r>
              <a:rPr lang="fr-BE" dirty="0"/>
              <a:t>Copie de l’acte et du tableau d’amortissement</a:t>
            </a:r>
          </a:p>
          <a:p>
            <a:pPr lvl="1" eaLnBrk="0" hangingPunct="0">
              <a:buFont typeface="Wingdings" pitchFamily="2" charset="2"/>
              <a:buChar char="Ø"/>
            </a:pPr>
            <a:r>
              <a:rPr lang="fr-BE" dirty="0"/>
              <a:t>Solde dû à la date de la dissolution (capital et intérêts échus à cette date)</a:t>
            </a:r>
          </a:p>
          <a:p>
            <a:pPr lvl="1" eaLnBrk="0" hangingPunct="0">
              <a:buFont typeface="Wingdings" pitchFamily="2" charset="2"/>
              <a:buChar char="Ø"/>
            </a:pPr>
            <a:r>
              <a:rPr lang="fr-BE" dirty="0"/>
              <a:t>Qui a payé quoi depuis ? Distinguer capital, intérêts et frais</a:t>
            </a:r>
          </a:p>
          <a:p>
            <a:pPr marL="457200" lvl="1" indent="0" eaLnBrk="0" hangingPunct="0">
              <a:buNone/>
            </a:pPr>
            <a:endParaRPr lang="fr-BE" dirty="0"/>
          </a:p>
          <a:p>
            <a:pPr marL="0" indent="0">
              <a:lnSpc>
                <a:spcPct val="120000"/>
              </a:lnSpc>
              <a:buNone/>
            </a:pPr>
            <a:r>
              <a:rPr lang="fr-FR" sz="3500" b="1" u="sng" dirty="0">
                <a:solidFill>
                  <a:srgbClr val="8D6133"/>
                </a:solidFill>
              </a:rPr>
              <a:t>Crédit de consommation </a:t>
            </a:r>
          </a:p>
          <a:p>
            <a:pPr marL="0" indent="0">
              <a:buNone/>
            </a:pPr>
            <a:endParaRPr lang="fr-FR" b="1" dirty="0"/>
          </a:p>
          <a:p>
            <a:pPr marL="0" indent="0">
              <a:buNone/>
            </a:pPr>
            <a:r>
              <a:rPr lang="fr-BE" dirty="0"/>
              <a:t>Si un tel crédit a été accordé :</a:t>
            </a:r>
          </a:p>
          <a:p>
            <a:pPr lvl="1" eaLnBrk="0" hangingPunct="0">
              <a:buFont typeface="Wingdings" pitchFamily="2" charset="2"/>
              <a:buChar char="Ø"/>
            </a:pPr>
            <a:r>
              <a:rPr lang="fr-BE" dirty="0"/>
              <a:t>Date à laquelle le crédit a été accordé Modalités de remboursement</a:t>
            </a:r>
          </a:p>
          <a:p>
            <a:pPr lvl="1" eaLnBrk="0" hangingPunct="0">
              <a:buFont typeface="Wingdings" pitchFamily="2" charset="2"/>
              <a:buChar char="Ø"/>
            </a:pPr>
            <a:r>
              <a:rPr lang="fr-BE" dirty="0"/>
              <a:t>Montant dû à la date de la dissolution (capital et intérêts échus à cette date)</a:t>
            </a:r>
          </a:p>
          <a:p>
            <a:pPr lvl="1" eaLnBrk="0" hangingPunct="0">
              <a:buFont typeface="Wingdings" pitchFamily="2" charset="2"/>
              <a:buChar char="Ø"/>
            </a:pPr>
            <a:r>
              <a:rPr lang="fr-BE" dirty="0"/>
              <a:t>Qui a payé quoi depuis ? Distinguer capital, intérêts et frais 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8B6FFD6-C286-3841-8FE7-4BDF13750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E2CE3-E47C-094C-BEEC-BA74CFB7CBB0}" type="slidenum">
              <a:rPr lang="fr-FR" smtClean="0"/>
              <a:t>31</a:t>
            </a:fld>
            <a:endParaRPr lang="fr-FR" dirty="0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8D58AD0C-61E4-2596-0C12-4B04C36726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300" y="669462"/>
            <a:ext cx="8470900" cy="63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928683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C359980-9D26-1B41-BDD5-415ED26A00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87162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fr-FR" sz="2900" b="1" u="sng" dirty="0">
                <a:solidFill>
                  <a:srgbClr val="8D6133"/>
                </a:solidFill>
              </a:rPr>
              <a:t>Dettes d’impôts </a:t>
            </a:r>
          </a:p>
          <a:p>
            <a:pPr marL="0" indent="0">
              <a:buNone/>
            </a:pPr>
            <a:endParaRPr lang="fr-FR" b="1" dirty="0"/>
          </a:p>
          <a:p>
            <a:pPr lvl="1">
              <a:buFont typeface="Wingdings" pitchFamily="2" charset="2"/>
              <a:buChar char="Ø"/>
            </a:pPr>
            <a:r>
              <a:rPr lang="fr-BE" sz="2200" dirty="0"/>
              <a:t>Y a-t-il des avertissements extraits de rôle impayés?</a:t>
            </a:r>
          </a:p>
          <a:p>
            <a:pPr lvl="1">
              <a:buFont typeface="Wingdings" pitchFamily="2" charset="2"/>
              <a:buChar char="Ø"/>
            </a:pPr>
            <a:r>
              <a:rPr lang="fr-BE" sz="2200" dirty="0"/>
              <a:t>Se rapportent-ils aux revenus échus avant la date de la dissolution ? Faut-il encore demander à l’administration la division pour la période</a:t>
            </a:r>
          </a:p>
          <a:p>
            <a:pPr lvl="1">
              <a:buFont typeface="Wingdings" pitchFamily="2" charset="2"/>
              <a:buChar char="Ø"/>
            </a:pPr>
            <a:r>
              <a:rPr lang="fr-BE" sz="2200" dirty="0"/>
              <a:t>Postérieure ?</a:t>
            </a:r>
          </a:p>
          <a:p>
            <a:pPr marL="0" indent="0">
              <a:buNone/>
            </a:pPr>
            <a:endParaRPr lang="fr-BE" sz="2000" dirty="0"/>
          </a:p>
          <a:p>
            <a:pPr marL="0" indent="0">
              <a:lnSpc>
                <a:spcPct val="120000"/>
              </a:lnSpc>
              <a:buNone/>
            </a:pPr>
            <a:r>
              <a:rPr lang="fr-BE" sz="2900" b="1" u="sng" dirty="0">
                <a:solidFill>
                  <a:srgbClr val="8D6133"/>
                </a:solidFill>
              </a:rPr>
              <a:t>Autres dettes </a:t>
            </a:r>
          </a:p>
          <a:p>
            <a:pPr marL="0" indent="0">
              <a:buNone/>
            </a:pPr>
            <a:endParaRPr lang="fr-BE" sz="2000" dirty="0"/>
          </a:p>
          <a:p>
            <a:pPr lvl="1" eaLnBrk="0" hangingPunct="0">
              <a:lnSpc>
                <a:spcPct val="70000"/>
              </a:lnSpc>
              <a:buFont typeface="Wingdings" pitchFamily="2" charset="2"/>
              <a:buChar char="Ø"/>
            </a:pPr>
            <a:r>
              <a:rPr lang="fr-BE" sz="2100" dirty="0"/>
              <a:t>Contractées par qui?</a:t>
            </a:r>
          </a:p>
          <a:p>
            <a:pPr lvl="1" eaLnBrk="0" hangingPunct="0">
              <a:lnSpc>
                <a:spcPct val="70000"/>
              </a:lnSpc>
              <a:buFont typeface="Wingdings" pitchFamily="2" charset="2"/>
              <a:buChar char="Ø"/>
            </a:pPr>
            <a:r>
              <a:rPr lang="fr-BE" sz="2100" dirty="0"/>
              <a:t>Montant en capital et intérêts échus à la date de la dissolution</a:t>
            </a:r>
          </a:p>
          <a:p>
            <a:pPr lvl="1" eaLnBrk="0" hangingPunct="0">
              <a:lnSpc>
                <a:spcPct val="70000"/>
              </a:lnSpc>
              <a:buFont typeface="Wingdings" pitchFamily="2" charset="2"/>
              <a:buChar char="Ø"/>
            </a:pPr>
            <a:r>
              <a:rPr lang="fr-BE" sz="2100" dirty="0"/>
              <a:t>Quels intérêts depuis ?</a:t>
            </a:r>
          </a:p>
          <a:p>
            <a:pPr lvl="1" eaLnBrk="0" hangingPunct="0">
              <a:lnSpc>
                <a:spcPct val="70000"/>
              </a:lnSpc>
              <a:buFont typeface="Wingdings" pitchFamily="2" charset="2"/>
              <a:buChar char="Ø"/>
            </a:pPr>
            <a:r>
              <a:rPr lang="fr-BE" sz="2100" dirty="0"/>
              <a:t>Qui a payé quoi depuis la dissolution ? </a:t>
            </a:r>
          </a:p>
          <a:p>
            <a:pPr lvl="1" eaLnBrk="0" hangingPunct="0">
              <a:lnSpc>
                <a:spcPct val="70000"/>
              </a:lnSpc>
              <a:buFont typeface="Wingdings" pitchFamily="2" charset="2"/>
              <a:buChar char="Ø"/>
            </a:pPr>
            <a:r>
              <a:rPr lang="fr-BE" sz="2100" dirty="0"/>
              <a:t>Distinguer capital, intérêts et frais</a:t>
            </a:r>
          </a:p>
          <a:p>
            <a:pPr lvl="1" eaLnBrk="0" hangingPunct="0">
              <a:lnSpc>
                <a:spcPct val="70000"/>
              </a:lnSpc>
              <a:buFont typeface="Wingdings" pitchFamily="2" charset="2"/>
              <a:buChar char="Ø"/>
            </a:pPr>
            <a:endParaRPr lang="fr-BE" sz="2000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BD43579-7E05-1D46-9DF4-7A4111AEB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E2CE3-E47C-094C-BEEC-BA74CFB7CBB0}" type="slidenum">
              <a:rPr lang="fr-FR" smtClean="0"/>
              <a:t>32</a:t>
            </a:fld>
            <a:endParaRPr lang="fr-FR" dirty="0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40490BE0-D0CD-F60D-0D51-AA22EE0D0D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300" y="669462"/>
            <a:ext cx="8470900" cy="63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111575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BC5CCF1-938A-6C4B-952A-47837294D8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33028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fr-BE" sz="2900" b="1" u="sng" dirty="0">
                <a:solidFill>
                  <a:srgbClr val="8D6133"/>
                </a:solidFill>
              </a:rPr>
              <a:t>Comptes de récompenses</a:t>
            </a:r>
          </a:p>
          <a:p>
            <a:pPr marL="0" indent="0" eaLnBrk="0" hangingPunct="0">
              <a:buNone/>
            </a:pPr>
            <a:endParaRPr lang="fr-BE" b="1" dirty="0"/>
          </a:p>
          <a:p>
            <a:pPr marL="0" indent="0" eaLnBrk="0" hangingPunct="0">
              <a:buNone/>
            </a:pPr>
            <a:r>
              <a:rPr lang="fr-BE" dirty="0"/>
              <a:t>Récompenses </a:t>
            </a:r>
            <a:r>
              <a:rPr lang="fr-BE" b="1" dirty="0"/>
              <a:t>au profit </a:t>
            </a:r>
            <a:r>
              <a:rPr lang="fr-BE" dirty="0"/>
              <a:t>du patrimoine commun? </a:t>
            </a:r>
          </a:p>
          <a:p>
            <a:pPr marL="0" indent="0" eaLnBrk="0" hangingPunct="0">
              <a:buNone/>
            </a:pPr>
            <a:r>
              <a:rPr lang="fr-BE" i="1" dirty="0"/>
              <a:t>Exemples; en raison du payement de dettes propres au moyen de deniers communs, en raison de l’acquisition de biens propres partiellement payés au moyen de deniers communs.</a:t>
            </a:r>
          </a:p>
          <a:p>
            <a:pPr marL="0" indent="0" eaLnBrk="0" hangingPunct="0">
              <a:buNone/>
            </a:pPr>
            <a:endParaRPr lang="fr-BE" dirty="0"/>
          </a:p>
          <a:p>
            <a:pPr lvl="1" eaLnBrk="0" hangingPunct="0">
              <a:buFont typeface="Wingdings" pitchFamily="2" charset="2"/>
              <a:buChar char="Ø"/>
            </a:pPr>
            <a:r>
              <a:rPr lang="fr-BE" dirty="0"/>
              <a:t>Par qui?</a:t>
            </a:r>
          </a:p>
          <a:p>
            <a:pPr lvl="1" eaLnBrk="0" hangingPunct="0">
              <a:buFont typeface="Wingdings" pitchFamily="2" charset="2"/>
              <a:buChar char="Ø"/>
            </a:pPr>
            <a:r>
              <a:rPr lang="fr-BE" dirty="0"/>
              <a:t>Sur quel fondement? </a:t>
            </a:r>
          </a:p>
          <a:p>
            <a:pPr lvl="1" eaLnBrk="0" hangingPunct="0">
              <a:buFont typeface="Wingdings" pitchFamily="2" charset="2"/>
              <a:buChar char="Ø"/>
            </a:pPr>
            <a:r>
              <a:rPr lang="fr-BE" dirty="0"/>
              <a:t>Pour quel montant ? </a:t>
            </a:r>
          </a:p>
          <a:p>
            <a:pPr lvl="1" eaLnBrk="0" hangingPunct="0">
              <a:buFont typeface="Wingdings" pitchFamily="2" charset="2"/>
              <a:buChar char="Ø"/>
            </a:pPr>
            <a:r>
              <a:rPr lang="fr-BE" dirty="0"/>
              <a:t>Faut-il réévaluer ?</a:t>
            </a:r>
          </a:p>
          <a:p>
            <a:pPr lvl="1" eaLnBrk="0" hangingPunct="0">
              <a:buFont typeface="Wingdings" pitchFamily="2" charset="2"/>
              <a:buChar char="Ø"/>
            </a:pPr>
            <a:r>
              <a:rPr lang="fr-BE" dirty="0"/>
              <a:t>Preuves ?</a:t>
            </a: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5EE8D8C-77E7-3D43-977C-CBC018662B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E2CE3-E47C-094C-BEEC-BA74CFB7CBB0}" type="slidenum">
              <a:rPr lang="fr-FR" smtClean="0"/>
              <a:t>33</a:t>
            </a:fld>
            <a:endParaRPr lang="fr-FR" dirty="0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A6C8C398-FA75-6698-C093-72A66DA9C7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300" y="669462"/>
            <a:ext cx="8470900" cy="63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044542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BC5CCF1-938A-6C4B-952A-47837294D8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46317"/>
            <a:ext cx="10515600" cy="4351338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fr-BE" sz="2900" b="1" u="sng" dirty="0">
                <a:solidFill>
                  <a:srgbClr val="8D6133"/>
                </a:solidFill>
              </a:rPr>
              <a:t>Comptes de récompenses</a:t>
            </a:r>
          </a:p>
          <a:p>
            <a:pPr marL="0" indent="0" eaLnBrk="0" hangingPunct="0">
              <a:buNone/>
            </a:pPr>
            <a:endParaRPr lang="fr-BE" b="1" dirty="0"/>
          </a:p>
          <a:p>
            <a:pPr marL="0" indent="0" eaLnBrk="0" hangingPunct="0">
              <a:buNone/>
            </a:pPr>
            <a:r>
              <a:rPr lang="fr-BE" dirty="0"/>
              <a:t>Récompenses réclamés </a:t>
            </a:r>
            <a:r>
              <a:rPr lang="fr-BE" b="1" dirty="0"/>
              <a:t>à charge </a:t>
            </a:r>
            <a:r>
              <a:rPr lang="fr-BE" dirty="0"/>
              <a:t>du patrimoine commun? </a:t>
            </a:r>
          </a:p>
          <a:p>
            <a:pPr marL="0" indent="0" eaLnBrk="0" hangingPunct="0">
              <a:buNone/>
            </a:pPr>
            <a:r>
              <a:rPr lang="fr-BE" i="1" dirty="0"/>
              <a:t>Exemples: en raison du prélèvement de sommes propres pour le payement de dettes communes; en raison de l’absorption par le patrimoine commun de biens propres; en raison de l’acquisition de biens communs (partiellement) payés avec des deniers propres</a:t>
            </a:r>
          </a:p>
          <a:p>
            <a:pPr marL="0" indent="0" eaLnBrk="0" hangingPunct="0">
              <a:buNone/>
            </a:pPr>
            <a:endParaRPr lang="fr-BE" i="1" dirty="0"/>
          </a:p>
          <a:p>
            <a:pPr lvl="1" eaLnBrk="0" hangingPunct="0">
              <a:buFont typeface="Wingdings" pitchFamily="2" charset="2"/>
              <a:buChar char="Ø"/>
            </a:pPr>
            <a:r>
              <a:rPr lang="fr-BE" dirty="0"/>
              <a:t>Par qui?</a:t>
            </a:r>
          </a:p>
          <a:p>
            <a:pPr lvl="1" eaLnBrk="0" hangingPunct="0">
              <a:buFont typeface="Wingdings" pitchFamily="2" charset="2"/>
              <a:buChar char="Ø"/>
            </a:pPr>
            <a:r>
              <a:rPr lang="fr-BE" dirty="0"/>
              <a:t>Sur quel fondement? </a:t>
            </a:r>
          </a:p>
          <a:p>
            <a:pPr lvl="1" eaLnBrk="0" hangingPunct="0">
              <a:buFont typeface="Wingdings" pitchFamily="2" charset="2"/>
              <a:buChar char="Ø"/>
            </a:pPr>
            <a:r>
              <a:rPr lang="fr-BE" dirty="0"/>
              <a:t>Pour quel montant ? </a:t>
            </a:r>
          </a:p>
          <a:p>
            <a:pPr lvl="1" eaLnBrk="0" hangingPunct="0">
              <a:buFont typeface="Wingdings" pitchFamily="2" charset="2"/>
              <a:buChar char="Ø"/>
            </a:pPr>
            <a:r>
              <a:rPr lang="fr-BE" dirty="0"/>
              <a:t>Faut-il réévaluer ?</a:t>
            </a:r>
          </a:p>
          <a:p>
            <a:pPr lvl="1" eaLnBrk="0" hangingPunct="0">
              <a:buFont typeface="Wingdings" pitchFamily="2" charset="2"/>
              <a:buChar char="Ø"/>
            </a:pPr>
            <a:r>
              <a:rPr lang="fr-BE" dirty="0"/>
              <a:t>Preuves ? </a:t>
            </a:r>
            <a:endParaRPr lang="fr-FR" dirty="0"/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6A48B76E-5621-0645-A90D-B160E9CD1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E2CE3-E47C-094C-BEEC-BA74CFB7CBB0}" type="slidenum">
              <a:rPr lang="fr-FR" smtClean="0"/>
              <a:t>34</a:t>
            </a:fld>
            <a:endParaRPr lang="fr-FR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D87B2E61-C661-BB73-1CD0-E9F53BC068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300" y="669462"/>
            <a:ext cx="8470900" cy="63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454419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AB4910C-BFE9-5B4E-9D7E-0969B89632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733028"/>
            <a:ext cx="10515600" cy="4351338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fr-BE" sz="3800" b="1" u="sng" dirty="0">
                <a:solidFill>
                  <a:srgbClr val="8D6133"/>
                </a:solidFill>
              </a:rPr>
              <a:t>Compte de l’indivision</a:t>
            </a:r>
          </a:p>
          <a:p>
            <a:pPr marL="0" indent="0" eaLnBrk="0" hangingPunct="0">
              <a:buNone/>
            </a:pPr>
            <a:endParaRPr lang="fr-BE" sz="3000" b="1" dirty="0"/>
          </a:p>
          <a:p>
            <a:pPr marL="0" indent="0" eaLnBrk="0" hangingPunct="0">
              <a:buNone/>
            </a:pPr>
            <a:r>
              <a:rPr lang="fr-BE" dirty="0"/>
              <a:t>Un des ex-conjoints a-t-il occupé l’immeuble indivis à l’exclusion de l’autre?</a:t>
            </a:r>
          </a:p>
          <a:p>
            <a:pPr lvl="1" eaLnBrk="0" hangingPunct="0">
              <a:buFont typeface="Wingdings" pitchFamily="2" charset="2"/>
              <a:buChar char="Ø"/>
            </a:pPr>
            <a:r>
              <a:rPr lang="fr-BE" dirty="0"/>
              <a:t>Une indemnité d’occupation est-elle réclamée ? Si oui, depuis quand ? Jusqu’à quand?</a:t>
            </a:r>
          </a:p>
          <a:p>
            <a:pPr lvl="1" eaLnBrk="0" hangingPunct="0">
              <a:buFont typeface="Wingdings" pitchFamily="2" charset="2"/>
              <a:buChar char="Ø"/>
            </a:pPr>
            <a:r>
              <a:rPr lang="fr-BE" dirty="0"/>
              <a:t>Des mesures provisoires avaient-elles été prises ?</a:t>
            </a:r>
          </a:p>
          <a:p>
            <a:pPr lvl="1" eaLnBrk="0" hangingPunct="0">
              <a:buFont typeface="Wingdings" pitchFamily="2" charset="2"/>
              <a:buChar char="Ø"/>
            </a:pPr>
            <a:r>
              <a:rPr lang="fr-BE" dirty="0"/>
              <a:t>Quelle est la valeur locative de l’habitation ?</a:t>
            </a:r>
          </a:p>
          <a:p>
            <a:pPr marL="0" indent="0" eaLnBrk="0" hangingPunct="0">
              <a:buNone/>
            </a:pPr>
            <a:endParaRPr lang="fr-BE" dirty="0"/>
          </a:p>
          <a:p>
            <a:pPr marL="0" indent="0" eaLnBrk="0" hangingPunct="0">
              <a:buNone/>
            </a:pPr>
            <a:r>
              <a:rPr lang="fr-BE" dirty="0"/>
              <a:t>Un des ex-conjoints a-t-il perçu ou payé, depuis la date de la dissolution, des intérêts ou autres dettes pour le compte de l’indivision?</a:t>
            </a:r>
          </a:p>
          <a:p>
            <a:pPr lvl="1" eaLnBrk="0" hangingPunct="0">
              <a:buFont typeface="Wingdings" pitchFamily="2" charset="2"/>
              <a:buChar char="Ø"/>
            </a:pPr>
            <a:r>
              <a:rPr lang="fr-BE" dirty="0"/>
              <a:t>Si oui, lequel?</a:t>
            </a:r>
          </a:p>
          <a:p>
            <a:pPr lvl="1" eaLnBrk="0" hangingPunct="0">
              <a:buFont typeface="Wingdings" pitchFamily="2" charset="2"/>
              <a:buChar char="Ø"/>
            </a:pPr>
            <a:r>
              <a:rPr lang="fr-BE" dirty="0"/>
              <a:t>De quelle nature?</a:t>
            </a:r>
          </a:p>
          <a:p>
            <a:pPr lvl="1" eaLnBrk="0" hangingPunct="0">
              <a:buFont typeface="Wingdings" pitchFamily="2" charset="2"/>
              <a:buChar char="Ø"/>
            </a:pPr>
            <a:r>
              <a:rPr lang="fr-BE" dirty="0"/>
              <a:t>Quels montants?</a:t>
            </a:r>
          </a:p>
          <a:p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D2F3197-EF90-0B47-AB6E-CD4C44C0AD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E2CE3-E47C-094C-BEEC-BA74CFB7CBB0}" type="slidenum">
              <a:rPr lang="fr-FR" smtClean="0"/>
              <a:t>35</a:t>
            </a:fld>
            <a:endParaRPr lang="fr-FR" dirty="0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2337BA11-69AA-31F1-051D-6F22977FA5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300" y="669462"/>
            <a:ext cx="8470900" cy="63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189931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6898D7E-2A5D-FC4B-B13A-1A2ED4DD67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8737"/>
            <a:ext cx="10515600" cy="4351338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fr-BE" sz="3200" b="1" u="sng" dirty="0">
                <a:solidFill>
                  <a:srgbClr val="8D6133"/>
                </a:solidFill>
              </a:rPr>
              <a:t>Frais de liquidation partage</a:t>
            </a:r>
          </a:p>
          <a:p>
            <a:pPr marL="0" indent="0" eaLnBrk="0" hangingPunct="0">
              <a:buNone/>
            </a:pPr>
            <a:endParaRPr lang="fr-BE" b="1" dirty="0"/>
          </a:p>
          <a:p>
            <a:pPr lvl="1" eaLnBrk="0" hangingPunct="0">
              <a:buFont typeface="Wingdings" pitchFamily="2" charset="2"/>
              <a:buChar char="Ø"/>
            </a:pPr>
            <a:r>
              <a:rPr lang="fr-BE" dirty="0"/>
              <a:t>Un accord a-t-il été conclu sur ce point ?</a:t>
            </a:r>
          </a:p>
          <a:p>
            <a:pPr lvl="1" eaLnBrk="0" hangingPunct="0">
              <a:buFont typeface="Wingdings" pitchFamily="2" charset="2"/>
              <a:buChar char="Ø"/>
            </a:pPr>
            <a:r>
              <a:rPr lang="fr-BE" dirty="0"/>
              <a:t>Frais de citation et de signification du jugement ? Payés par qui ?</a:t>
            </a:r>
          </a:p>
          <a:p>
            <a:pPr lvl="1" eaLnBrk="0" hangingPunct="0">
              <a:buFont typeface="Wingdings" pitchFamily="2" charset="2"/>
              <a:buChar char="Ø"/>
            </a:pPr>
            <a:r>
              <a:rPr lang="fr-BE" dirty="0"/>
              <a:t>Honoraires du notaire (liquidation – cession immobilière) ? </a:t>
            </a:r>
            <a:endParaRPr lang="fr-FR" dirty="0"/>
          </a:p>
          <a:p>
            <a:pPr lvl="1" eaLnBrk="0" hangingPunct="0">
              <a:buFont typeface="Wingdings" pitchFamily="2" charset="2"/>
              <a:buChar char="Ø"/>
            </a:pPr>
            <a:r>
              <a:rPr lang="fr-FR" dirty="0"/>
              <a:t>Honoraires de l’avocat (compte-tiers ou direct au client) ? </a:t>
            </a:r>
            <a:endParaRPr lang="fr-BE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4C70860-2A07-5942-8261-D642FB97CB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E2CE3-E47C-094C-BEEC-BA74CFB7CBB0}" type="slidenum">
              <a:rPr lang="fr-FR" smtClean="0"/>
              <a:t>36</a:t>
            </a:fld>
            <a:endParaRPr lang="fr-FR" dirty="0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6B89DBD0-F9C9-FD2E-AA4C-35B477C525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300" y="669462"/>
            <a:ext cx="8470900" cy="63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308542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1FEFB1A-AD89-4043-A623-EFB9A2B327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287622"/>
            <a:ext cx="10515600" cy="471003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fr-FR" sz="1600" dirty="0"/>
          </a:p>
          <a:p>
            <a:pPr marL="0" indent="0" algn="ctr">
              <a:buNone/>
            </a:pPr>
            <a:r>
              <a:rPr lang="fr-FR" sz="2300" b="1" u="sng" dirty="0">
                <a:solidFill>
                  <a:srgbClr val="1C4067"/>
                </a:solidFill>
              </a:rPr>
              <a:t>ELEMENTS DE BIBLIOGRAPHIE</a:t>
            </a:r>
          </a:p>
          <a:p>
            <a:pPr marL="0" indent="0">
              <a:buNone/>
            </a:pPr>
            <a:endParaRPr lang="fr-BE" dirty="0"/>
          </a:p>
          <a:p>
            <a:pPr marL="0" indent="0">
              <a:buNone/>
            </a:pPr>
            <a:r>
              <a:rPr lang="fr-BE" dirty="0"/>
              <a:t>Revues juridiques :</a:t>
            </a:r>
          </a:p>
          <a:p>
            <a:pPr lvl="1">
              <a:buFont typeface="Wingdings" pitchFamily="2" charset="2"/>
              <a:buChar char="Ø"/>
            </a:pPr>
            <a:r>
              <a:rPr lang="fr-BE" dirty="0"/>
              <a:t>Revue Trimestrielle de Droit Familial</a:t>
            </a:r>
          </a:p>
          <a:p>
            <a:pPr lvl="1">
              <a:buFont typeface="Wingdings" pitchFamily="2" charset="2"/>
              <a:buChar char="Ø"/>
            </a:pPr>
            <a:r>
              <a:rPr lang="fr-BE" dirty="0"/>
              <a:t>Revue du notariat belge</a:t>
            </a:r>
          </a:p>
          <a:p>
            <a:endParaRPr lang="fr-BE" dirty="0"/>
          </a:p>
          <a:p>
            <a:pPr marL="0" indent="0">
              <a:buNone/>
            </a:pPr>
            <a:r>
              <a:rPr lang="fr-BE" dirty="0"/>
              <a:t>Ouvrages de doctrine :</a:t>
            </a:r>
          </a:p>
          <a:p>
            <a:pPr lvl="1">
              <a:buFont typeface="Wingdings" pitchFamily="2" charset="2"/>
              <a:buChar char="Ø"/>
            </a:pPr>
            <a:r>
              <a:rPr lang="fr-BE" dirty="0"/>
              <a:t>Répertoire notarial</a:t>
            </a:r>
          </a:p>
          <a:p>
            <a:pPr lvl="1">
              <a:buFont typeface="Wingdings" pitchFamily="2" charset="2"/>
              <a:buChar char="Ø"/>
            </a:pPr>
            <a:r>
              <a:rPr lang="fr-BE" dirty="0"/>
              <a:t>Y H Leleu : Droit patrimonial des couples, 2021, Larcier, Collection de la Faculté de droit de l’Université de Liège, 2</a:t>
            </a:r>
            <a:r>
              <a:rPr lang="fr-BE" baseline="30000" dirty="0"/>
              <a:t>ème</a:t>
            </a:r>
            <a:r>
              <a:rPr lang="fr-BE" dirty="0"/>
              <a:t> éd</a:t>
            </a:r>
          </a:p>
          <a:p>
            <a:pPr lvl="1">
              <a:buFont typeface="Wingdings" pitchFamily="2" charset="2"/>
              <a:buChar char="Ø"/>
            </a:pPr>
            <a:r>
              <a:rPr lang="fr-BE" dirty="0"/>
              <a:t>P De Page et I De Stephani : La réforme des régime matrimoniaux et de diverses dispositions successorales, commentaires pratiques de la loi du 22 juillet 2018, Anthémis, 2018</a:t>
            </a:r>
          </a:p>
          <a:p>
            <a:pPr lvl="1">
              <a:buFont typeface="Wingdings" pitchFamily="2" charset="2"/>
              <a:buChar char="Ø"/>
            </a:pPr>
            <a:r>
              <a:rPr lang="fr-BE" dirty="0"/>
              <a:t>La réforme des régime matrimoniaux et des droits successoraux du conjoint et cohabitant légal, sous la direction de J-L Renchon et F. Tainmont,  Les cahier du CefaP, Larcier, 2019</a:t>
            </a:r>
          </a:p>
          <a:p>
            <a:pPr marL="0" indent="0">
              <a:buNone/>
            </a:pPr>
            <a:br>
              <a:rPr lang="fr-BE" sz="1600" dirty="0"/>
            </a:br>
            <a:endParaRPr lang="fr-FR" sz="1600" dirty="0"/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712FB168-6FC3-A94D-BABE-02AB6ED4B0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E2CE3-E47C-094C-BEEC-BA74CFB7CBB0}" type="slidenum">
              <a:rPr lang="fr-FR" smtClean="0"/>
              <a:t>37</a:t>
            </a:fld>
            <a:endParaRPr lang="fr-FR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CE3AAF66-0430-1290-50AB-91171D5F84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300" y="669462"/>
            <a:ext cx="8470900" cy="63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206206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712FB168-6FC3-A94D-BABE-02AB6ED4B0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E2CE3-E47C-094C-BEEC-BA74CFB7CBB0}" type="slidenum">
              <a:rPr lang="fr-FR" smtClean="0"/>
              <a:t>38</a:t>
            </a:fld>
            <a:endParaRPr lang="fr-FR" dirty="0"/>
          </a:p>
        </p:txBody>
      </p:sp>
      <p:pic>
        <p:nvPicPr>
          <p:cNvPr id="8" name="Espace réservé du contenu 7">
            <a:extLst>
              <a:ext uri="{FF2B5EF4-FFF2-40B4-BE49-F238E27FC236}">
                <a16:creationId xmlns:a16="http://schemas.microsoft.com/office/drawing/2014/main" id="{F683C3F7-4387-EA4B-A891-E4BB6C0D7E1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920330" y="2179568"/>
            <a:ext cx="4351338" cy="4351338"/>
          </a:xfrm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B70B9C93-7908-0E4B-A62F-D3A11B926D7B}"/>
              </a:ext>
            </a:extLst>
          </p:cNvPr>
          <p:cNvSpPr txBox="1"/>
          <p:nvPr/>
        </p:nvSpPr>
        <p:spPr>
          <a:xfrm>
            <a:off x="4433204" y="1471682"/>
            <a:ext cx="332559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000" dirty="0">
                <a:solidFill>
                  <a:srgbClr val="1C4067"/>
                </a:solidFill>
              </a:rPr>
              <a:t>Des questions?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69BE5B40-ABA7-F9D1-31A2-2C59CD094C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11300" y="669462"/>
            <a:ext cx="8470900" cy="63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80212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99E16F8-D0EC-C84D-B020-DD8BEAB987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55180"/>
            <a:ext cx="10515600" cy="453335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1600" b="1" u="sng" dirty="0">
                <a:solidFill>
                  <a:srgbClr val="1C4067"/>
                </a:solidFill>
              </a:rPr>
              <a:t>QUESTION N° 3 : QUELLE EST LA COMPOSITION DU RÉGIME MATRIMONIAL DES PARTIES ?</a:t>
            </a:r>
            <a:endParaRPr lang="fr-FR" sz="1600" dirty="0"/>
          </a:p>
          <a:p>
            <a:pPr marL="0" indent="0">
              <a:buNone/>
            </a:pPr>
            <a:r>
              <a:rPr lang="fr-FR" sz="1600" b="1" u="sng" dirty="0">
                <a:solidFill>
                  <a:srgbClr val="8D6133"/>
                </a:solidFill>
              </a:rPr>
              <a:t>1°) REGIME LEGAL : Notion et composition</a:t>
            </a:r>
          </a:p>
          <a:p>
            <a:pPr marL="342900" indent="-342900">
              <a:buAutoNum type="arabicPeriod"/>
            </a:pPr>
            <a:r>
              <a:rPr lang="fr-FR" sz="1600" dirty="0"/>
              <a:t>Notion</a:t>
            </a:r>
          </a:p>
          <a:p>
            <a:pPr marL="342900" indent="-342900">
              <a:buAutoNum type="arabicPeriod"/>
            </a:pPr>
            <a:r>
              <a:rPr lang="fr-FR" sz="1600" dirty="0"/>
              <a:t>Composition</a:t>
            </a:r>
          </a:p>
          <a:p>
            <a:pPr lvl="1">
              <a:buFont typeface="Wingdings" pitchFamily="2" charset="2"/>
              <a:buChar char="Ø"/>
            </a:pPr>
            <a:r>
              <a:rPr lang="fr-FR" sz="1600" dirty="0"/>
              <a:t>Actif des patrimoines propres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fr-FR" sz="1400" dirty="0"/>
              <a:t>Biens propres en raison de leur origine (biens et créances antérieurs au mariage, succession, donation)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fr-FR" sz="1400" dirty="0"/>
              <a:t>Biens propres par relation (accession, accessoires, complément, subrogation, profession, clientèle, assurances vie/groupe)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fr-FR" sz="1400" dirty="0"/>
              <a:t>Biens propres par nature (vêtements, usage perso, droits d’auteur, indemnité dommage, parts sociales)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fr-FR" sz="1400" dirty="0"/>
              <a:t>Emploi et remploi de biens propres</a:t>
            </a:r>
          </a:p>
          <a:p>
            <a:pPr lvl="1">
              <a:buFont typeface="Wingdings" pitchFamily="2" charset="2"/>
              <a:buChar char="Ø"/>
            </a:pPr>
            <a:r>
              <a:rPr lang="fr-FR" sz="1600" dirty="0"/>
              <a:t>Actif du patrimoine commun (revenus, acquêts, revenus des propres, finance des propres/titre, présomption)</a:t>
            </a:r>
          </a:p>
          <a:p>
            <a:pPr lvl="1">
              <a:buFont typeface="Wingdings" pitchFamily="2" charset="2"/>
              <a:buChar char="Ø"/>
            </a:pPr>
            <a:r>
              <a:rPr lang="fr-FR" sz="1600" dirty="0"/>
              <a:t>Règles de preuves : art 1399 </a:t>
            </a:r>
            <a:r>
              <a:rPr lang="fr-FR" sz="1600" dirty="0" err="1"/>
              <a:t>C.civ</a:t>
            </a:r>
            <a:r>
              <a:rPr lang="fr-FR" sz="1600" dirty="0"/>
              <a:t> (art. 2.3.19) libre.</a:t>
            </a:r>
          </a:p>
          <a:p>
            <a:pPr lvl="1">
              <a:buFont typeface="Wingdings" pitchFamily="2" charset="2"/>
              <a:buChar char="Ø"/>
            </a:pPr>
            <a:r>
              <a:rPr lang="fr-FR" sz="1600" dirty="0"/>
              <a:t>Passif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fr-FR" sz="1400" dirty="0"/>
              <a:t>Dettes propres (antérieures, succession et libéralités, </a:t>
            </a:r>
            <a:r>
              <a:rPr lang="fr-FR" sz="1400" dirty="0" err="1"/>
              <a:t>î</a:t>
            </a:r>
            <a:r>
              <a:rPr lang="fr-FR" sz="1400" dirty="0"/>
              <a:t> exclusif des propres, profession interdites, pénal)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fr-FR" sz="1400" dirty="0"/>
              <a:t>Dettes communes (par les deux époux, 222 C.civ, </a:t>
            </a:r>
            <a:r>
              <a:rPr lang="fr-FR" sz="1400" dirty="0" err="1"/>
              <a:t>î</a:t>
            </a:r>
            <a:r>
              <a:rPr lang="fr-FR" sz="1400" dirty="0"/>
              <a:t> des dettes propres, parts contributives, présomption résiduaire)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fr-FR" sz="1400" dirty="0"/>
              <a:t>Contribution à la dette (dettes communes parfaite / imparfaites sans récompense pour le patrimoine propre)</a:t>
            </a:r>
          </a:p>
          <a:p>
            <a:pPr>
              <a:buFont typeface="Wingdings" pitchFamily="2" charset="2"/>
              <a:buChar char="Ø"/>
            </a:pPr>
            <a:endParaRPr lang="fr-FR" sz="1600" dirty="0"/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84694DD3-04E0-C044-B833-B44C62C47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E2CE3-E47C-094C-BEEC-BA74CFB7CBB0}" type="slidenum">
              <a:rPr lang="fr-FR" smtClean="0"/>
              <a:t>4</a:t>
            </a:fld>
            <a:endParaRPr lang="fr-FR" dirty="0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0FD4727E-CB60-5B9C-77FC-8A96299EEB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300" y="669462"/>
            <a:ext cx="8470900" cy="63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97032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7C17FC9-DA55-1547-959D-652DCB0A2D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44603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1600" b="1" dirty="0">
                <a:solidFill>
                  <a:srgbClr val="8D6133"/>
                </a:solidFill>
              </a:rPr>
              <a:t>2°) REGIME CONVENTIONNEL : de type communautaire – contrat de mariage</a:t>
            </a:r>
          </a:p>
          <a:p>
            <a:pPr marL="342900" indent="-342900">
              <a:buAutoNum type="arabicPeriod"/>
            </a:pPr>
            <a:r>
              <a:rPr lang="fr-FR" sz="1600" dirty="0"/>
              <a:t>Communauté universelle</a:t>
            </a:r>
          </a:p>
          <a:p>
            <a:pPr marL="342900" indent="-342900">
              <a:buAutoNum type="arabicPeriod"/>
            </a:pPr>
            <a:r>
              <a:rPr lang="fr-FR" sz="1600" dirty="0"/>
              <a:t>Apport en communauté (droit de reprise)</a:t>
            </a:r>
          </a:p>
          <a:p>
            <a:pPr marL="342900" indent="-342900">
              <a:buAutoNum type="arabicPeriod"/>
            </a:pPr>
            <a:r>
              <a:rPr lang="fr-FR" sz="1600" dirty="0"/>
              <a:t>Partage inégal de communauté : avantages matrimoniaux. Si succession : protection premier lit via imputation sur la QD</a:t>
            </a:r>
          </a:p>
          <a:p>
            <a:pPr marL="0" indent="0" algn="ctr">
              <a:buNone/>
            </a:pPr>
            <a:endParaRPr lang="fr-FR" sz="1600" dirty="0"/>
          </a:p>
          <a:p>
            <a:pPr marL="0" indent="0">
              <a:buNone/>
            </a:pPr>
            <a:r>
              <a:rPr lang="fr-FR" sz="1600" b="1" dirty="0">
                <a:solidFill>
                  <a:srgbClr val="8D6133"/>
                </a:solidFill>
              </a:rPr>
              <a:t>3°) REGIME CONVENTIONNEL : de type séparatiste</a:t>
            </a:r>
          </a:p>
          <a:p>
            <a:pPr marL="342900" indent="-342900">
              <a:buAutoNum type="arabicPeriod"/>
            </a:pPr>
            <a:r>
              <a:rPr lang="fr-FR" sz="1600" dirty="0"/>
              <a:t>Séparation pure et simple</a:t>
            </a:r>
          </a:p>
          <a:p>
            <a:pPr lvl="1">
              <a:buFont typeface="Wingdings" pitchFamily="2" charset="2"/>
              <a:buChar char="Ø"/>
            </a:pPr>
            <a:r>
              <a:rPr lang="fr-FR" sz="1600" dirty="0"/>
              <a:t>Primauté du régime primaire (ex: art. 222 C.civ)</a:t>
            </a:r>
          </a:p>
          <a:p>
            <a:pPr lvl="1">
              <a:buFont typeface="Wingdings" pitchFamily="2" charset="2"/>
              <a:buChar char="Ø"/>
            </a:pPr>
            <a:r>
              <a:rPr lang="fr-FR" sz="1600" dirty="0"/>
              <a:t>Actif</a:t>
            </a:r>
          </a:p>
          <a:p>
            <a:pPr lvl="1">
              <a:buFont typeface="Wingdings" pitchFamily="2" charset="2"/>
              <a:buChar char="Ø"/>
            </a:pPr>
            <a:r>
              <a:rPr lang="fr-FR" sz="1600" dirty="0"/>
              <a:t>Passif</a:t>
            </a:r>
          </a:p>
          <a:p>
            <a:pPr marL="0" indent="0">
              <a:buNone/>
            </a:pPr>
            <a:r>
              <a:rPr lang="fr-FR" sz="1600" dirty="0"/>
              <a:t>2.    Séparation avec adjonction d’une communauté ou société d’acquêts (PM)</a:t>
            </a:r>
          </a:p>
          <a:p>
            <a:pPr marL="0" indent="0">
              <a:buNone/>
            </a:pPr>
            <a:r>
              <a:rPr lang="fr-FR" sz="1600" dirty="0"/>
              <a:t>3.    Séparation de bien avec régime de participation aux acquêts. Possibilité de participer aux avantages de l’autre (PM)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8741E281-02AB-3D42-9EF2-CDE3BF6D9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E2CE3-E47C-094C-BEEC-BA74CFB7CBB0}" type="slidenum">
              <a:rPr lang="fr-FR" smtClean="0"/>
              <a:t>5</a:t>
            </a:fld>
            <a:endParaRPr lang="fr-FR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55D3E1F9-4F7F-B94E-3923-7D642FE673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300" y="669462"/>
            <a:ext cx="8470900" cy="63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8563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7AC8A2A-71E6-E34D-BC2D-1F900EDC3E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46317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1600" b="1" u="sng" dirty="0">
                <a:solidFill>
                  <a:srgbClr val="1C4067"/>
                </a:solidFill>
              </a:rPr>
              <a:t>QUESTION N° 4 : COMMENT LIQUIDER LE REGIME MATRIMONIAL ?</a:t>
            </a:r>
          </a:p>
          <a:p>
            <a:pPr marL="0" indent="0">
              <a:buNone/>
            </a:pPr>
            <a:endParaRPr lang="fr-FR" sz="1600" b="1" u="sng" dirty="0">
              <a:solidFill>
                <a:srgbClr val="8D6133"/>
              </a:solidFill>
            </a:endParaRPr>
          </a:p>
          <a:p>
            <a:pPr marL="0" indent="0">
              <a:buNone/>
            </a:pPr>
            <a:r>
              <a:rPr lang="fr-FR" sz="1600" b="1" u="sng" dirty="0">
                <a:solidFill>
                  <a:srgbClr val="8D6133"/>
                </a:solidFill>
              </a:rPr>
              <a:t>1°) LE REGIME LEGAL</a:t>
            </a:r>
            <a:endParaRPr lang="fr-FR" sz="1600" dirty="0"/>
          </a:p>
          <a:p>
            <a:pPr marL="342900" indent="-342900">
              <a:buAutoNum type="arabicPeriod"/>
            </a:pPr>
            <a:r>
              <a:rPr lang="fr-FR" sz="1600" dirty="0"/>
              <a:t>Causes</a:t>
            </a:r>
          </a:p>
          <a:p>
            <a:pPr marL="342900" indent="-342900">
              <a:buAutoNum type="arabicPeriod"/>
            </a:pPr>
            <a:r>
              <a:rPr lang="fr-FR" sz="1600" dirty="0"/>
              <a:t>Date (1278 al 4 </a:t>
            </a:r>
            <a:r>
              <a:rPr lang="fr-FR" sz="1600" dirty="0" err="1"/>
              <a:t>C.jud</a:t>
            </a:r>
            <a:r>
              <a:rPr lang="fr-FR" sz="1600" dirty="0"/>
              <a:t>)</a:t>
            </a:r>
          </a:p>
          <a:p>
            <a:pPr marL="342900" indent="-342900">
              <a:buAutoNum type="arabicPeriod"/>
            </a:pPr>
            <a:r>
              <a:rPr lang="fr-FR" sz="1600" dirty="0"/>
              <a:t>On liquide quoi ?</a:t>
            </a:r>
          </a:p>
          <a:p>
            <a:pPr lvl="1">
              <a:buFont typeface="Wingdings" pitchFamily="2" charset="2"/>
              <a:buChar char="Ø"/>
            </a:pPr>
            <a:r>
              <a:rPr lang="fr-FR" sz="1400" dirty="0"/>
              <a:t>Avant mariage : comptes d’indivision (créances antérieures)</a:t>
            </a:r>
          </a:p>
          <a:p>
            <a:pPr lvl="1">
              <a:buFont typeface="Wingdings" pitchFamily="2" charset="2"/>
              <a:buChar char="Ø"/>
            </a:pPr>
            <a:r>
              <a:rPr lang="fr-FR" sz="1400" dirty="0"/>
              <a:t>Pendant mariage : actif au jour de l’introduction (identification des comptes  (point de contact central des comptes))</a:t>
            </a:r>
          </a:p>
          <a:p>
            <a:pPr lvl="1">
              <a:buFont typeface="Wingdings" pitchFamily="2" charset="2"/>
              <a:buChar char="Ø"/>
            </a:pPr>
            <a:r>
              <a:rPr lang="fr-FR" sz="1400" dirty="0"/>
              <a:t>Pendant mariage : comptes de récompenses (propres-commun), confusion de fonds, non distribution déraisonnable de fruits, évaluation et plus-value, intérêts, compensation des récompenses)</a:t>
            </a:r>
          </a:p>
          <a:p>
            <a:pPr lvl="1">
              <a:buFont typeface="Wingdings" pitchFamily="2" charset="2"/>
              <a:buChar char="Ø"/>
            </a:pPr>
            <a:r>
              <a:rPr lang="fr-FR" sz="1400" dirty="0"/>
              <a:t>Pendant mariage : comptes de créances propres – propres</a:t>
            </a:r>
          </a:p>
          <a:p>
            <a:pPr lvl="1">
              <a:buFont typeface="Wingdings" pitchFamily="2" charset="2"/>
              <a:buChar char="Ø"/>
            </a:pPr>
            <a:r>
              <a:rPr lang="fr-FR" sz="1400" dirty="0"/>
              <a:t>Questions particulières : attribution préférentielle (immeuble et meubles, biens professionnels, et recel) reprise des apports en nature toujours existants</a:t>
            </a:r>
          </a:p>
          <a:p>
            <a:pPr lvl="1">
              <a:buFont typeface="Wingdings" pitchFamily="2" charset="2"/>
              <a:buChar char="Ø"/>
            </a:pPr>
            <a:r>
              <a:rPr lang="fr-FR" sz="1400" dirty="0"/>
              <a:t>Après divorce : indivision post-communautaire (indemnité occupation et jouissance, paiement du passif (PH, crédits, dettes))</a:t>
            </a:r>
          </a:p>
          <a:p>
            <a:pPr lvl="1">
              <a:buFont typeface="Wingdings" pitchFamily="2" charset="2"/>
              <a:buChar char="Ø"/>
            </a:pPr>
            <a:endParaRPr lang="fr-FR" sz="1400" dirty="0"/>
          </a:p>
          <a:p>
            <a:pPr marL="0" indent="0">
              <a:buNone/>
            </a:pPr>
            <a:endParaRPr lang="fr-FR" sz="1600" dirty="0"/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62DC80B8-4B45-B74E-8D27-29931E49D9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E2CE3-E47C-094C-BEEC-BA74CFB7CBB0}" type="slidenum">
              <a:rPr lang="fr-FR" smtClean="0"/>
              <a:t>6</a:t>
            </a:fld>
            <a:endParaRPr lang="fr-FR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524C9E9B-CA6B-BBAC-A708-E683B6EF43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0550" y="669462"/>
            <a:ext cx="8470900" cy="63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90083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ECA95CF-0D55-8747-8FC2-CFB7FE21F9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7546" y="1453782"/>
            <a:ext cx="10497273" cy="4843241"/>
          </a:xfrm>
        </p:spPr>
        <p:txBody>
          <a:bodyPr/>
          <a:lstStyle/>
          <a:p>
            <a:pPr marL="0" indent="0" algn="ctr">
              <a:lnSpc>
                <a:spcPct val="70000"/>
              </a:lnSpc>
              <a:buNone/>
            </a:pPr>
            <a:r>
              <a:rPr lang="fr-FR" sz="1800" b="1" u="sng" dirty="0">
                <a:solidFill>
                  <a:srgbClr val="8D6133"/>
                </a:solidFill>
              </a:rPr>
              <a:t>Organigramme de communauté</a:t>
            </a:r>
          </a:p>
          <a:p>
            <a:pPr marL="0" indent="0">
              <a:lnSpc>
                <a:spcPct val="70000"/>
              </a:lnSpc>
              <a:buNone/>
            </a:pPr>
            <a:endParaRPr lang="fr-FR" sz="1800" b="1" u="sng" dirty="0">
              <a:solidFill>
                <a:srgbClr val="8D6133"/>
              </a:solidFill>
            </a:endParaRP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B318457-8B38-BE44-9ECC-01877824DC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E2CE3-E47C-094C-BEEC-BA74CFB7CBB0}" type="slidenum">
              <a:rPr lang="fr-FR" smtClean="0"/>
              <a:t>7</a:t>
            </a:fld>
            <a:endParaRPr lang="fr-FR" dirty="0"/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FA713AA9-5189-244C-B4D9-85FB82CC3BB6}"/>
              </a:ext>
            </a:extLst>
          </p:cNvPr>
          <p:cNvSpPr>
            <a:spLocks noChangeAspect="1"/>
          </p:cNvSpPr>
          <p:nvPr/>
        </p:nvSpPr>
        <p:spPr>
          <a:xfrm>
            <a:off x="817181" y="2909446"/>
            <a:ext cx="2520000" cy="252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Actif</a:t>
            </a:r>
          </a:p>
          <a:p>
            <a:pPr algn="ctr"/>
            <a:endParaRPr lang="fr-FR" dirty="0"/>
          </a:p>
          <a:p>
            <a:pPr algn="ctr"/>
            <a:endParaRPr lang="fr-FR" dirty="0"/>
          </a:p>
          <a:p>
            <a:pPr algn="ctr"/>
            <a:endParaRPr lang="fr-FR" dirty="0"/>
          </a:p>
          <a:p>
            <a:pPr algn="ctr"/>
            <a:endParaRPr lang="fr-FR" dirty="0"/>
          </a:p>
          <a:p>
            <a:pPr algn="ctr"/>
            <a:r>
              <a:rPr lang="fr-FR" dirty="0"/>
              <a:t> </a:t>
            </a:r>
          </a:p>
          <a:p>
            <a:pPr algn="ctr"/>
            <a:r>
              <a:rPr lang="fr-FR" dirty="0"/>
              <a:t>Passif </a:t>
            </a:r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F0E41FDA-82E8-B541-90C4-6EBF8E31AFF0}"/>
              </a:ext>
            </a:extLst>
          </p:cNvPr>
          <p:cNvSpPr>
            <a:spLocks noChangeAspect="1"/>
          </p:cNvSpPr>
          <p:nvPr/>
        </p:nvSpPr>
        <p:spPr>
          <a:xfrm>
            <a:off x="4872924" y="2886066"/>
            <a:ext cx="2520000" cy="252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Actif</a:t>
            </a:r>
          </a:p>
          <a:p>
            <a:pPr algn="ctr"/>
            <a:endParaRPr lang="fr-FR" dirty="0"/>
          </a:p>
          <a:p>
            <a:pPr algn="ctr"/>
            <a:endParaRPr lang="fr-FR" dirty="0"/>
          </a:p>
          <a:p>
            <a:pPr algn="ctr"/>
            <a:endParaRPr lang="fr-FR" dirty="0"/>
          </a:p>
          <a:p>
            <a:pPr algn="ctr"/>
            <a:endParaRPr lang="fr-FR" dirty="0"/>
          </a:p>
          <a:p>
            <a:pPr algn="ctr"/>
            <a:r>
              <a:rPr lang="fr-FR" dirty="0"/>
              <a:t> </a:t>
            </a:r>
          </a:p>
          <a:p>
            <a:pPr algn="ctr"/>
            <a:r>
              <a:rPr lang="fr-FR" dirty="0"/>
              <a:t>Passif </a:t>
            </a:r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2803680E-D275-8348-8382-975C5987016E}"/>
              </a:ext>
            </a:extLst>
          </p:cNvPr>
          <p:cNvSpPr>
            <a:spLocks noChangeAspect="1"/>
          </p:cNvSpPr>
          <p:nvPr/>
        </p:nvSpPr>
        <p:spPr>
          <a:xfrm>
            <a:off x="8873143" y="2909446"/>
            <a:ext cx="2520000" cy="252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Actif</a:t>
            </a:r>
          </a:p>
          <a:p>
            <a:pPr algn="ctr"/>
            <a:endParaRPr lang="fr-FR" dirty="0"/>
          </a:p>
          <a:p>
            <a:pPr algn="ctr"/>
            <a:endParaRPr lang="fr-FR" dirty="0"/>
          </a:p>
          <a:p>
            <a:pPr algn="ctr"/>
            <a:endParaRPr lang="fr-FR" dirty="0"/>
          </a:p>
          <a:p>
            <a:pPr algn="ctr"/>
            <a:endParaRPr lang="fr-FR" dirty="0"/>
          </a:p>
          <a:p>
            <a:pPr algn="ctr"/>
            <a:r>
              <a:rPr lang="fr-FR" dirty="0"/>
              <a:t> </a:t>
            </a:r>
          </a:p>
          <a:p>
            <a:pPr algn="ctr"/>
            <a:r>
              <a:rPr lang="fr-FR" dirty="0"/>
              <a:t>Passif 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F00E7066-24B1-3C48-A447-D016CFB29863}"/>
              </a:ext>
            </a:extLst>
          </p:cNvPr>
          <p:cNvSpPr txBox="1"/>
          <p:nvPr/>
        </p:nvSpPr>
        <p:spPr>
          <a:xfrm>
            <a:off x="1041961" y="2497941"/>
            <a:ext cx="20704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Patrimoine propre 1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58B1397E-134B-CA40-8987-2AF3C40CDFE7}"/>
              </a:ext>
            </a:extLst>
          </p:cNvPr>
          <p:cNvSpPr txBox="1"/>
          <p:nvPr/>
        </p:nvSpPr>
        <p:spPr>
          <a:xfrm>
            <a:off x="9097923" y="2440009"/>
            <a:ext cx="20704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Patrimoine propre 2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C7862920-01BD-8A40-B156-7ED88C254934}"/>
              </a:ext>
            </a:extLst>
          </p:cNvPr>
          <p:cNvSpPr txBox="1"/>
          <p:nvPr/>
        </p:nvSpPr>
        <p:spPr>
          <a:xfrm>
            <a:off x="5058431" y="2501150"/>
            <a:ext cx="21489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Patrimoine commun </a:t>
            </a:r>
          </a:p>
        </p:txBody>
      </p:sp>
      <p:sp>
        <p:nvSpPr>
          <p:cNvPr id="15" name="Flèche courbée vers le haut 14">
            <a:extLst>
              <a:ext uri="{FF2B5EF4-FFF2-40B4-BE49-F238E27FC236}">
                <a16:creationId xmlns:a16="http://schemas.microsoft.com/office/drawing/2014/main" id="{FE568F66-54D0-5347-BC8F-DB01C8204C5A}"/>
              </a:ext>
            </a:extLst>
          </p:cNvPr>
          <p:cNvSpPr/>
          <p:nvPr/>
        </p:nvSpPr>
        <p:spPr>
          <a:xfrm>
            <a:off x="3460485" y="4430075"/>
            <a:ext cx="1344660" cy="410814"/>
          </a:xfrm>
          <a:prstGeom prst="curvedUpArrow">
            <a:avLst>
              <a:gd name="adj1" fmla="val 25000"/>
              <a:gd name="adj2" fmla="val 50000"/>
              <a:gd name="adj3" fmla="val 2658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7" name="Flèche courbée vers le haut 16">
            <a:extLst>
              <a:ext uri="{FF2B5EF4-FFF2-40B4-BE49-F238E27FC236}">
                <a16:creationId xmlns:a16="http://schemas.microsoft.com/office/drawing/2014/main" id="{0771A23D-739D-F44C-B3C4-EFFDFF31AFE8}"/>
              </a:ext>
            </a:extLst>
          </p:cNvPr>
          <p:cNvSpPr/>
          <p:nvPr/>
        </p:nvSpPr>
        <p:spPr>
          <a:xfrm flipH="1" flipV="1">
            <a:off x="3379590" y="3370470"/>
            <a:ext cx="1342800" cy="410400"/>
          </a:xfrm>
          <a:prstGeom prst="curvedUpArrow">
            <a:avLst>
              <a:gd name="adj1" fmla="val 25000"/>
              <a:gd name="adj2" fmla="val 50000"/>
              <a:gd name="adj3" fmla="val 2658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8" name="Flèche courbée vers le haut 17">
            <a:extLst>
              <a:ext uri="{FF2B5EF4-FFF2-40B4-BE49-F238E27FC236}">
                <a16:creationId xmlns:a16="http://schemas.microsoft.com/office/drawing/2014/main" id="{543E5523-DA38-164B-816C-A9593827B5D7}"/>
              </a:ext>
            </a:extLst>
          </p:cNvPr>
          <p:cNvSpPr/>
          <p:nvPr/>
        </p:nvSpPr>
        <p:spPr>
          <a:xfrm>
            <a:off x="7520271" y="4430075"/>
            <a:ext cx="1344660" cy="410814"/>
          </a:xfrm>
          <a:prstGeom prst="curvedUpArrow">
            <a:avLst>
              <a:gd name="adj1" fmla="val 25000"/>
              <a:gd name="adj2" fmla="val 50000"/>
              <a:gd name="adj3" fmla="val 2658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9" name="Flèche courbée vers le haut 18">
            <a:extLst>
              <a:ext uri="{FF2B5EF4-FFF2-40B4-BE49-F238E27FC236}">
                <a16:creationId xmlns:a16="http://schemas.microsoft.com/office/drawing/2014/main" id="{6F8EE2B7-9EB5-0D49-B504-F1F2D915ABDC}"/>
              </a:ext>
            </a:extLst>
          </p:cNvPr>
          <p:cNvSpPr/>
          <p:nvPr/>
        </p:nvSpPr>
        <p:spPr>
          <a:xfrm flipH="1" flipV="1">
            <a:off x="7463913" y="3437209"/>
            <a:ext cx="1342800" cy="410400"/>
          </a:xfrm>
          <a:prstGeom prst="curvedUpArrow">
            <a:avLst>
              <a:gd name="adj1" fmla="val 25000"/>
              <a:gd name="adj2" fmla="val 50000"/>
              <a:gd name="adj3" fmla="val 2658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7182EC57-5543-2E40-8754-421E1EB0CA17}"/>
              </a:ext>
            </a:extLst>
          </p:cNvPr>
          <p:cNvSpPr txBox="1"/>
          <p:nvPr/>
        </p:nvSpPr>
        <p:spPr>
          <a:xfrm>
            <a:off x="3532449" y="3980487"/>
            <a:ext cx="118994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Récompenses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A5EF3754-5E3C-3945-A60F-27920D9C16E6}"/>
              </a:ext>
            </a:extLst>
          </p:cNvPr>
          <p:cNvSpPr txBox="1"/>
          <p:nvPr/>
        </p:nvSpPr>
        <p:spPr>
          <a:xfrm>
            <a:off x="7550342" y="3980487"/>
            <a:ext cx="118994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Récompenses</a:t>
            </a:r>
          </a:p>
        </p:txBody>
      </p:sp>
      <p:sp>
        <p:nvSpPr>
          <p:cNvPr id="26" name="Double flèche horizontale 25">
            <a:extLst>
              <a:ext uri="{FF2B5EF4-FFF2-40B4-BE49-F238E27FC236}">
                <a16:creationId xmlns:a16="http://schemas.microsoft.com/office/drawing/2014/main" id="{F8AB3621-5B8B-DB48-9DBC-448352AB2896}"/>
              </a:ext>
            </a:extLst>
          </p:cNvPr>
          <p:cNvSpPr/>
          <p:nvPr/>
        </p:nvSpPr>
        <p:spPr>
          <a:xfrm>
            <a:off x="2481111" y="5677793"/>
            <a:ext cx="7303625" cy="18000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FBA6A1FA-3DD2-A64E-BDB4-7703851A9CD7}"/>
              </a:ext>
            </a:extLst>
          </p:cNvPr>
          <p:cNvSpPr txBox="1"/>
          <p:nvPr/>
        </p:nvSpPr>
        <p:spPr>
          <a:xfrm>
            <a:off x="5709153" y="5414791"/>
            <a:ext cx="8475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Créances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104F6817-A91A-D9F9-A670-EED386F1D7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300" y="669462"/>
            <a:ext cx="8470900" cy="63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04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7" grpId="0" animBg="1"/>
      <p:bldP spid="18" grpId="0" animBg="1"/>
      <p:bldP spid="19" grpId="0" animBg="1"/>
      <p:bldP spid="20" grpId="0"/>
      <p:bldP spid="21" grpId="0"/>
      <p:bldP spid="26" grpId="0" animBg="1"/>
      <p:bldP spid="3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ECA95CF-0D55-8747-8FC2-CFB7FE21F9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7546" y="1453782"/>
            <a:ext cx="10497273" cy="4843241"/>
          </a:xfrm>
        </p:spPr>
        <p:txBody>
          <a:bodyPr/>
          <a:lstStyle/>
          <a:p>
            <a:pPr marL="0" indent="0" algn="ctr">
              <a:lnSpc>
                <a:spcPct val="70000"/>
              </a:lnSpc>
              <a:buNone/>
            </a:pPr>
            <a:r>
              <a:rPr lang="fr-FR" sz="1800" b="1" u="sng" dirty="0">
                <a:solidFill>
                  <a:srgbClr val="8D6133"/>
                </a:solidFill>
              </a:rPr>
              <a:t>Organigramme de communauté</a:t>
            </a:r>
          </a:p>
          <a:p>
            <a:pPr marL="0" indent="0">
              <a:lnSpc>
                <a:spcPct val="70000"/>
              </a:lnSpc>
              <a:buNone/>
            </a:pPr>
            <a:endParaRPr lang="fr-FR" sz="1800" b="1" u="sng" dirty="0">
              <a:solidFill>
                <a:srgbClr val="8D6133"/>
              </a:solidFill>
            </a:endParaRP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B318457-8B38-BE44-9ECC-01877824DC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E2CE3-E47C-094C-BEEC-BA74CFB7CBB0}" type="slidenum">
              <a:rPr lang="fr-FR" smtClean="0"/>
              <a:t>8</a:t>
            </a:fld>
            <a:endParaRPr lang="fr-FR" dirty="0"/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FA713AA9-5189-244C-B4D9-85FB82CC3BB6}"/>
              </a:ext>
            </a:extLst>
          </p:cNvPr>
          <p:cNvSpPr>
            <a:spLocks noChangeAspect="1"/>
          </p:cNvSpPr>
          <p:nvPr/>
        </p:nvSpPr>
        <p:spPr>
          <a:xfrm>
            <a:off x="817181" y="2909446"/>
            <a:ext cx="2520000" cy="252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Actif</a:t>
            </a:r>
          </a:p>
          <a:p>
            <a:pPr algn="ctr"/>
            <a:endParaRPr lang="fr-FR" dirty="0"/>
          </a:p>
          <a:p>
            <a:pPr algn="ctr"/>
            <a:endParaRPr lang="fr-FR" dirty="0"/>
          </a:p>
          <a:p>
            <a:pPr algn="ctr"/>
            <a:endParaRPr lang="fr-FR" dirty="0"/>
          </a:p>
          <a:p>
            <a:pPr algn="ctr"/>
            <a:endParaRPr lang="fr-FR" dirty="0"/>
          </a:p>
          <a:p>
            <a:pPr algn="ctr"/>
            <a:r>
              <a:rPr lang="fr-FR" dirty="0"/>
              <a:t> </a:t>
            </a:r>
          </a:p>
          <a:p>
            <a:pPr algn="ctr"/>
            <a:r>
              <a:rPr lang="fr-FR" dirty="0"/>
              <a:t>Passif </a:t>
            </a:r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F0E41FDA-82E8-B541-90C4-6EBF8E31AFF0}"/>
              </a:ext>
            </a:extLst>
          </p:cNvPr>
          <p:cNvSpPr>
            <a:spLocks noChangeAspect="1"/>
          </p:cNvSpPr>
          <p:nvPr/>
        </p:nvSpPr>
        <p:spPr>
          <a:xfrm>
            <a:off x="4872924" y="2886066"/>
            <a:ext cx="2520000" cy="252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Actif</a:t>
            </a:r>
          </a:p>
          <a:p>
            <a:pPr algn="ctr"/>
            <a:endParaRPr lang="fr-FR" dirty="0"/>
          </a:p>
          <a:p>
            <a:pPr algn="ctr"/>
            <a:endParaRPr lang="fr-FR" dirty="0"/>
          </a:p>
          <a:p>
            <a:pPr algn="ctr"/>
            <a:endParaRPr lang="fr-FR" dirty="0"/>
          </a:p>
          <a:p>
            <a:pPr algn="ctr"/>
            <a:endParaRPr lang="fr-FR" dirty="0"/>
          </a:p>
          <a:p>
            <a:pPr algn="ctr"/>
            <a:r>
              <a:rPr lang="fr-FR" dirty="0"/>
              <a:t> </a:t>
            </a:r>
          </a:p>
          <a:p>
            <a:pPr algn="ctr"/>
            <a:r>
              <a:rPr lang="fr-FR" dirty="0"/>
              <a:t>Passif </a:t>
            </a:r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2803680E-D275-8348-8382-975C5987016E}"/>
              </a:ext>
            </a:extLst>
          </p:cNvPr>
          <p:cNvSpPr>
            <a:spLocks noChangeAspect="1"/>
          </p:cNvSpPr>
          <p:nvPr/>
        </p:nvSpPr>
        <p:spPr>
          <a:xfrm>
            <a:off x="8873143" y="2909446"/>
            <a:ext cx="2520000" cy="252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Actif</a:t>
            </a:r>
          </a:p>
          <a:p>
            <a:pPr algn="ctr"/>
            <a:endParaRPr lang="fr-FR" dirty="0"/>
          </a:p>
          <a:p>
            <a:pPr algn="ctr"/>
            <a:endParaRPr lang="fr-FR" dirty="0"/>
          </a:p>
          <a:p>
            <a:pPr algn="ctr"/>
            <a:endParaRPr lang="fr-FR" dirty="0"/>
          </a:p>
          <a:p>
            <a:pPr algn="ctr"/>
            <a:endParaRPr lang="fr-FR" dirty="0"/>
          </a:p>
          <a:p>
            <a:pPr algn="ctr"/>
            <a:r>
              <a:rPr lang="fr-FR" dirty="0"/>
              <a:t> </a:t>
            </a:r>
          </a:p>
          <a:p>
            <a:pPr algn="ctr"/>
            <a:r>
              <a:rPr lang="fr-FR" dirty="0"/>
              <a:t>Passif 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F00E7066-24B1-3C48-A447-D016CFB29863}"/>
              </a:ext>
            </a:extLst>
          </p:cNvPr>
          <p:cNvSpPr txBox="1"/>
          <p:nvPr/>
        </p:nvSpPr>
        <p:spPr>
          <a:xfrm>
            <a:off x="1041961" y="2497941"/>
            <a:ext cx="20704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Patrimoine propre 1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58B1397E-134B-CA40-8987-2AF3C40CDFE7}"/>
              </a:ext>
            </a:extLst>
          </p:cNvPr>
          <p:cNvSpPr txBox="1"/>
          <p:nvPr/>
        </p:nvSpPr>
        <p:spPr>
          <a:xfrm>
            <a:off x="9097923" y="2440009"/>
            <a:ext cx="20704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Patrimoine propre 2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C7862920-01BD-8A40-B156-7ED88C254934}"/>
              </a:ext>
            </a:extLst>
          </p:cNvPr>
          <p:cNvSpPr txBox="1"/>
          <p:nvPr/>
        </p:nvSpPr>
        <p:spPr>
          <a:xfrm>
            <a:off x="5058431" y="2501150"/>
            <a:ext cx="21489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Patrimoine commun </a:t>
            </a:r>
          </a:p>
        </p:txBody>
      </p:sp>
      <p:pic>
        <p:nvPicPr>
          <p:cNvPr id="12" name="Graphique 11" descr="Ciseaux">
            <a:extLst>
              <a:ext uri="{FF2B5EF4-FFF2-40B4-BE49-F238E27FC236}">
                <a16:creationId xmlns:a16="http://schemas.microsoft.com/office/drawing/2014/main" id="{F1B6F8BE-6480-0C42-ACF9-7C3645789478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6095999" y="1668959"/>
            <a:ext cx="725931" cy="725931"/>
          </a:xfrm>
          <a:prstGeom prst="rect">
            <a:avLst/>
          </a:prstGeom>
        </p:spPr>
      </p:pic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21E3597D-785C-E94F-8F40-20A105D12E99}"/>
              </a:ext>
            </a:extLst>
          </p:cNvPr>
          <p:cNvCxnSpPr>
            <a:cxnSpLocks/>
          </p:cNvCxnSpPr>
          <p:nvPr/>
        </p:nvCxnSpPr>
        <p:spPr>
          <a:xfrm flipH="1">
            <a:off x="6126182" y="2281919"/>
            <a:ext cx="21030" cy="4256993"/>
          </a:xfrm>
          <a:prstGeom prst="line">
            <a:avLst/>
          </a:prstGeom>
          <a:ln w="57150">
            <a:prstDash val="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8" name="Connecteur droit avec flèche 27">
            <a:extLst>
              <a:ext uri="{FF2B5EF4-FFF2-40B4-BE49-F238E27FC236}">
                <a16:creationId xmlns:a16="http://schemas.microsoft.com/office/drawing/2014/main" id="{8504F55B-89E8-D040-BC48-DD477B63F70A}"/>
              </a:ext>
            </a:extLst>
          </p:cNvPr>
          <p:cNvCxnSpPr>
            <a:cxnSpLocks/>
          </p:cNvCxnSpPr>
          <p:nvPr/>
        </p:nvCxnSpPr>
        <p:spPr>
          <a:xfrm>
            <a:off x="6821930" y="6287550"/>
            <a:ext cx="3160270" cy="15584"/>
          </a:xfrm>
          <a:prstGeom prst="straightConnector1">
            <a:avLst/>
          </a:prstGeom>
          <a:ln w="444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avec flèche 32">
            <a:extLst>
              <a:ext uri="{FF2B5EF4-FFF2-40B4-BE49-F238E27FC236}">
                <a16:creationId xmlns:a16="http://schemas.microsoft.com/office/drawing/2014/main" id="{314A8DB3-C006-AA48-8FEF-0443C79BD2D7}"/>
              </a:ext>
            </a:extLst>
          </p:cNvPr>
          <p:cNvCxnSpPr>
            <a:cxnSpLocks/>
          </p:cNvCxnSpPr>
          <p:nvPr/>
        </p:nvCxnSpPr>
        <p:spPr>
          <a:xfrm flipH="1" flipV="1">
            <a:off x="2268511" y="6256991"/>
            <a:ext cx="3160800" cy="30559"/>
          </a:xfrm>
          <a:prstGeom prst="straightConnector1">
            <a:avLst/>
          </a:prstGeom>
          <a:ln w="444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ZoneTexte 35">
            <a:extLst>
              <a:ext uri="{FF2B5EF4-FFF2-40B4-BE49-F238E27FC236}">
                <a16:creationId xmlns:a16="http://schemas.microsoft.com/office/drawing/2014/main" id="{5D54BC48-0242-BA46-9AB5-C4A3D8A0EF0B}"/>
              </a:ext>
            </a:extLst>
          </p:cNvPr>
          <p:cNvSpPr txBox="1"/>
          <p:nvPr/>
        </p:nvSpPr>
        <p:spPr>
          <a:xfrm>
            <a:off x="2813691" y="5878186"/>
            <a:ext cx="2059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chemeClr val="accent2"/>
                </a:solidFill>
              </a:rPr>
              <a:t>Partage/Attribution</a:t>
            </a: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37F6BE8D-6254-6F46-9A6C-3D78602073F5}"/>
              </a:ext>
            </a:extLst>
          </p:cNvPr>
          <p:cNvSpPr txBox="1"/>
          <p:nvPr/>
        </p:nvSpPr>
        <p:spPr>
          <a:xfrm>
            <a:off x="7318450" y="5894838"/>
            <a:ext cx="2059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chemeClr val="accent2"/>
                </a:solidFill>
              </a:rPr>
              <a:t>Partage/Attribution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45569980-5E2B-AB96-36DF-090B42AAFC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11300" y="669462"/>
            <a:ext cx="8470900" cy="63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5740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B781ADC-C175-AC41-BFF5-620F33D63B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46317"/>
            <a:ext cx="10515600" cy="435133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fr-FR" sz="1600" dirty="0"/>
          </a:p>
          <a:p>
            <a:pPr marL="0" indent="0">
              <a:buNone/>
            </a:pPr>
            <a:r>
              <a:rPr lang="fr-FR" sz="1900" b="1" u="sng" dirty="0">
                <a:solidFill>
                  <a:srgbClr val="8D6133"/>
                </a:solidFill>
              </a:rPr>
              <a:t>2°) REGIME DE SEPARATION DES BIENS</a:t>
            </a:r>
          </a:p>
          <a:p>
            <a:pPr marL="0" indent="0" algn="ctr">
              <a:buNone/>
            </a:pPr>
            <a:endParaRPr lang="fr-FR" sz="1600" u="sng" dirty="0"/>
          </a:p>
          <a:p>
            <a:pPr marL="342900" indent="-342900">
              <a:buAutoNum type="arabicPeriod"/>
            </a:pPr>
            <a:r>
              <a:rPr lang="fr-FR" sz="1700" dirty="0"/>
              <a:t>Causes</a:t>
            </a:r>
          </a:p>
          <a:p>
            <a:pPr marL="342900" indent="-342900">
              <a:buAutoNum type="arabicPeriod"/>
            </a:pPr>
            <a:r>
              <a:rPr lang="fr-FR" sz="1700" dirty="0"/>
              <a:t>Date : introduction de la demande mais nuance pour indemnité d’occupation.</a:t>
            </a:r>
          </a:p>
          <a:p>
            <a:pPr marL="342900" indent="-342900">
              <a:buAutoNum type="arabicPeriod"/>
            </a:pPr>
            <a:r>
              <a:rPr lang="fr-FR" sz="1700" dirty="0"/>
              <a:t>On liquide quoi ?</a:t>
            </a:r>
          </a:p>
          <a:p>
            <a:pPr lvl="1">
              <a:buFont typeface="Wingdings" pitchFamily="2" charset="2"/>
              <a:buChar char="Ø"/>
            </a:pPr>
            <a:r>
              <a:rPr lang="fr-FR" sz="1500" dirty="0"/>
              <a:t>Comptes entre époux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fr-FR" sz="1300" dirty="0"/>
              <a:t>Ecrit ? Si possible. Quid impossibilité morale ?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fr-FR" sz="1300" dirty="0"/>
              <a:t>Invoquer une donation révoquée 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fr-FR" sz="1300" dirty="0"/>
              <a:t>Quasi-contrat : Enrichissement sans cause ( ! Calcul de la créance sur industrie personnelle ).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fr-FR" sz="1300" dirty="0"/>
              <a:t>Sur-contribution aux charges du mariage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fr-FR" sz="1300" dirty="0"/>
              <a:t>Association de fait</a:t>
            </a:r>
          </a:p>
          <a:p>
            <a:pPr lvl="1">
              <a:lnSpc>
                <a:spcPct val="100000"/>
              </a:lnSpc>
              <a:buFont typeface="Wingdings" pitchFamily="2" charset="2"/>
              <a:buChar char="Ø"/>
            </a:pPr>
            <a:r>
              <a:rPr lang="fr-FR" sz="1600" dirty="0"/>
              <a:t>Mo</a:t>
            </a:r>
            <a:r>
              <a:rPr lang="fr-FR" sz="1500" dirty="0"/>
              <a:t>yens de défense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fr-FR" sz="1300" dirty="0"/>
              <a:t>Clause Grégoire ?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fr-FR" sz="1300" dirty="0"/>
              <a:t>Obligation naturelle novée / donation rémunératoire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fr-FR" sz="1300" dirty="0"/>
              <a:t>Cass. 22 avril 1976 : « charge du mariage »</a:t>
            </a:r>
          </a:p>
          <a:p>
            <a:pPr lvl="1">
              <a:lnSpc>
                <a:spcPct val="110000"/>
              </a:lnSpc>
              <a:buFont typeface="Wingdings" pitchFamily="2" charset="2"/>
              <a:buChar char="Ø"/>
            </a:pPr>
            <a:r>
              <a:rPr lang="fr-FR" sz="1500" dirty="0"/>
              <a:t>Partage (attribution préférentielle et recel (renvoi))</a:t>
            </a:r>
          </a:p>
          <a:p>
            <a:pPr marL="342900" indent="-342900">
              <a:buFont typeface="+mj-lt"/>
              <a:buAutoNum type="arabicPeriod"/>
            </a:pPr>
            <a:r>
              <a:rPr lang="fr-FR" sz="1700" dirty="0"/>
              <a:t>Correctif judiciaire en équité dans le contrat ? Supplétif, max 1/3 des acquêts de l’un -  ceux de l’autre</a:t>
            </a:r>
          </a:p>
          <a:p>
            <a:pPr marL="342900" indent="-342900">
              <a:buFont typeface="+mj-lt"/>
              <a:buAutoNum type="arabicPeriod"/>
            </a:pPr>
            <a:r>
              <a:rPr lang="fr-FR" sz="1700" dirty="0"/>
              <a:t>Naissance d’une société de fait dont le partage des gains sera demandé</a:t>
            </a:r>
          </a:p>
          <a:p>
            <a:pPr>
              <a:buFont typeface="Wingdings" pitchFamily="2" charset="2"/>
              <a:buChar char="Ø"/>
            </a:pPr>
            <a:endParaRPr lang="fr-FR" sz="1600" dirty="0"/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84E49902-57AA-BA45-843B-EB71522364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E2CE3-E47C-094C-BEEC-BA74CFB7CBB0}" type="slidenum">
              <a:rPr lang="fr-FR" smtClean="0"/>
              <a:t>9</a:t>
            </a:fld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1CE578CF-385C-48D7-640C-3938BAF008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300" y="669462"/>
            <a:ext cx="8470900" cy="63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643891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4652</TotalTime>
  <Words>3095</Words>
  <Application>Microsoft Office PowerPoint</Application>
  <PresentationFormat>Grand écran</PresentationFormat>
  <Paragraphs>515</Paragraphs>
  <Slides>38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38</vt:i4>
      </vt:variant>
    </vt:vector>
  </HeadingPairs>
  <TitlesOfParts>
    <vt:vector size="44" baseType="lpstr">
      <vt:lpstr>Arial</vt:lpstr>
      <vt:lpstr>Calibri</vt:lpstr>
      <vt:lpstr>Calibri Light</vt:lpstr>
      <vt:lpstr>Courier New</vt:lpstr>
      <vt:lpstr>Wingdings</vt:lpstr>
      <vt:lpstr>Thème Office</vt:lpstr>
      <vt:lpstr>Présentation PowerPoint</vt:lpstr>
      <vt:lpstr>  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Didier De Decker</dc:creator>
  <cp:lastModifiedBy>Didier De Decker</cp:lastModifiedBy>
  <cp:revision>29</cp:revision>
  <dcterms:created xsi:type="dcterms:W3CDTF">2022-03-08T21:17:43Z</dcterms:created>
  <dcterms:modified xsi:type="dcterms:W3CDTF">2026-04-28T08:18:36Z</dcterms:modified>
</cp:coreProperties>
</file>